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85" r:id="rId2"/>
  </p:sldMasterIdLst>
  <p:notesMasterIdLst>
    <p:notesMasterId r:id="rId16"/>
  </p:notesMasterIdLst>
  <p:sldIdLst>
    <p:sldId id="293" r:id="rId3"/>
    <p:sldId id="327" r:id="rId4"/>
    <p:sldId id="329" r:id="rId5"/>
    <p:sldId id="331" r:id="rId6"/>
    <p:sldId id="315" r:id="rId7"/>
    <p:sldId id="305" r:id="rId8"/>
    <p:sldId id="336" r:id="rId9"/>
    <p:sldId id="337" r:id="rId10"/>
    <p:sldId id="330" r:id="rId11"/>
    <p:sldId id="324" r:id="rId12"/>
    <p:sldId id="313" r:id="rId13"/>
    <p:sldId id="333" r:id="rId14"/>
    <p:sldId id="279" r:id="rId15"/>
  </p:sldIdLst>
  <p:sldSz cx="9144000" cy="6858000" type="screen4x3"/>
  <p:notesSz cx="6888163" cy="10020300"/>
  <p:embeddedFontLst>
    <p:embeddedFont>
      <p:font typeface="Comfortaa" panose="020B0604020202020204" charset="0"/>
      <p:regular r:id="rId17"/>
      <p:bold r:id="rId18"/>
    </p:embeddedFont>
    <p:embeddedFont>
      <p:font typeface="Calibri Light" panose="020F0302020204030204" pitchFamily="34" charset="0"/>
      <p:regular r:id="rId19"/>
      <p:italic r:id="rId20"/>
    </p:embeddedFont>
    <p:embeddedFont>
      <p:font typeface="Calibri" panose="020F0502020204030204" pitchFamily="34" charset="0"/>
      <p:regular r:id="rId21"/>
      <p:bold r:id="rId22"/>
      <p:italic r:id="rId23"/>
      <p:boldItalic r:id="rId24"/>
    </p:embeddedFont>
    <p:embeddedFont>
      <p:font typeface="Source Code Pro" panose="020B0604020202020204" charset="0"/>
      <p:regular r:id="rId25"/>
      <p:bold r:id="rId26"/>
      <p:italic r:id="rId27"/>
      <p:boldItalic r:id="rId28"/>
    </p:embeddedFont>
    <p:embeddedFont>
      <p:font typeface="Amatic SC" panose="020B0604020202020204" charset="-79"/>
      <p:regular r:id="rId29"/>
      <p:bold r:id="rId30"/>
    </p:embeddedFont>
    <p:embeddedFont>
      <p:font typeface="Montserrat"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9" roundtripDataSignature="AMtx7mjevejBjFRdTkh5yUS5tQMCjMs1Q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39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21" Type="http://schemas.openxmlformats.org/officeDocument/2006/relationships/font" Target="fonts/font5.fntdata"/><Relationship Id="rId34" Type="http://schemas.openxmlformats.org/officeDocument/2006/relationships/font" Target="fonts/font18.fntdata"/><Relationship Id="rId63"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59"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font" Target="fonts/font1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font" Target="fonts/font12.fntdata"/><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font" Target="fonts/font15.fntdata"/><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4871" cy="501015"/>
          </a:xfrm>
          <a:prstGeom prst="rect">
            <a:avLst/>
          </a:prstGeom>
          <a:noFill/>
          <a:ln>
            <a:noFill/>
          </a:ln>
        </p:spPr>
        <p:txBody>
          <a:bodyPr spcFirstLastPara="1" wrap="square" lIns="96600" tIns="48275" rIns="96600" bIns="48275"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01698" y="0"/>
            <a:ext cx="2984871" cy="501015"/>
          </a:xfrm>
          <a:prstGeom prst="rect">
            <a:avLst/>
          </a:prstGeom>
          <a:noFill/>
          <a:ln>
            <a:noFill/>
          </a:ln>
        </p:spPr>
        <p:txBody>
          <a:bodyPr spcFirstLastPara="1" wrap="square" lIns="96600" tIns="48275" rIns="96600" bIns="48275"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817" y="4759643"/>
            <a:ext cx="5510530" cy="4509135"/>
          </a:xfrm>
          <a:prstGeom prst="rect">
            <a:avLst/>
          </a:prstGeom>
          <a:noFill/>
          <a:ln>
            <a:noFill/>
          </a:ln>
        </p:spPr>
        <p:txBody>
          <a:bodyPr spcFirstLastPara="1" wrap="square" lIns="96600" tIns="48275" rIns="96600" bIns="48275"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517546"/>
            <a:ext cx="2984871" cy="501015"/>
          </a:xfrm>
          <a:prstGeom prst="rect">
            <a:avLst/>
          </a:prstGeom>
          <a:noFill/>
          <a:ln>
            <a:noFill/>
          </a:ln>
        </p:spPr>
        <p:txBody>
          <a:bodyPr spcFirstLastPara="1" wrap="square" lIns="96600" tIns="48275" rIns="96600" bIns="48275"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01698" y="9517546"/>
            <a:ext cx="2984871" cy="501015"/>
          </a:xfrm>
          <a:prstGeom prst="rect">
            <a:avLst/>
          </a:prstGeom>
          <a:noFill/>
          <a:ln>
            <a:noFill/>
          </a:ln>
        </p:spPr>
        <p:txBody>
          <a:bodyPr spcFirstLastPara="1" wrap="square" lIns="96600" tIns="48275" rIns="96600" bIns="4827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s-ES" sz="1300" b="0" i="0" u="none" strike="noStrike" cap="none">
                <a:solidFill>
                  <a:schemeClr val="dk1"/>
                </a:solidFill>
                <a:latin typeface="Arial"/>
                <a:ea typeface="Arial"/>
                <a:cs typeface="Arial"/>
                <a:sym typeface="Arial"/>
              </a:rPr>
              <a:t>‹Nº›</a:t>
            </a:fld>
            <a:endParaRPr sz="13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3fee5fe1a9_0_0: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g13fee5fe1a9_0_0:notes"/>
          <p:cNvSpPr txBox="1">
            <a:spLocks noGrp="1"/>
          </p:cNvSpPr>
          <p:nvPr>
            <p:ph type="body" idx="1"/>
          </p:nvPr>
        </p:nvSpPr>
        <p:spPr>
          <a:xfrm>
            <a:off x="688817" y="4759643"/>
            <a:ext cx="5510400" cy="4509000"/>
          </a:xfrm>
          <a:prstGeom prst="rect">
            <a:avLst/>
          </a:prstGeom>
          <a:noFill/>
          <a:ln>
            <a:noFill/>
          </a:ln>
        </p:spPr>
        <p:txBody>
          <a:bodyPr spcFirstLastPara="1" wrap="square" lIns="96600" tIns="48275" rIns="96600" bIns="48275" anchor="t" anchorCtr="0">
            <a:noAutofit/>
          </a:bodyPr>
          <a:lstStyle/>
          <a:p>
            <a:pPr marL="0" lvl="0" indent="0" algn="l" rtl="0">
              <a:lnSpc>
                <a:spcPct val="100000"/>
              </a:lnSpc>
              <a:spcBef>
                <a:spcPts val="0"/>
              </a:spcBef>
              <a:spcAft>
                <a:spcPts val="0"/>
              </a:spcAft>
              <a:buSzPts val="1400"/>
              <a:buNone/>
            </a:pPr>
            <a:endParaRPr/>
          </a:p>
        </p:txBody>
      </p:sp>
      <p:sp>
        <p:nvSpPr>
          <p:cNvPr id="65" name="Google Shape;65;g13fee5fe1a9_0_0:notes"/>
          <p:cNvSpPr txBox="1">
            <a:spLocks noGrp="1"/>
          </p:cNvSpPr>
          <p:nvPr>
            <p:ph type="sldNum" idx="12"/>
          </p:nvPr>
        </p:nvSpPr>
        <p:spPr>
          <a:xfrm>
            <a:off x="3901698" y="9517546"/>
            <a:ext cx="2985000" cy="501000"/>
          </a:xfrm>
          <a:prstGeom prst="rect">
            <a:avLst/>
          </a:prstGeom>
          <a:noFill/>
          <a:ln>
            <a:noFill/>
          </a:ln>
        </p:spPr>
        <p:txBody>
          <a:bodyPr spcFirstLastPara="1" wrap="square" lIns="96600" tIns="48275" rIns="96600" bIns="4827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s-ES"/>
              <a:t>1</a:t>
            </a:fld>
            <a:endParaRPr/>
          </a:p>
        </p:txBody>
      </p:sp>
    </p:spTree>
    <p:extLst>
      <p:ext uri="{BB962C8B-B14F-4D97-AF65-F5344CB8AC3E}">
        <p14:creationId xmlns:p14="http://schemas.microsoft.com/office/powerpoint/2010/main" val="408449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e6ca5accc2_0_93: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ge6ca5accc2_0_93:notes"/>
          <p:cNvSpPr txBox="1">
            <a:spLocks noGrp="1"/>
          </p:cNvSpPr>
          <p:nvPr>
            <p:ph type="body" idx="1"/>
          </p:nvPr>
        </p:nvSpPr>
        <p:spPr>
          <a:xfrm>
            <a:off x="688817" y="4759643"/>
            <a:ext cx="5510400" cy="4509000"/>
          </a:xfrm>
          <a:prstGeom prst="rect">
            <a:avLst/>
          </a:prstGeom>
          <a:noFill/>
          <a:ln>
            <a:noFill/>
          </a:ln>
        </p:spPr>
        <p:txBody>
          <a:bodyPr spcFirstLastPara="1" wrap="square" lIns="96600" tIns="48275" rIns="96600" bIns="48275" anchor="t" anchorCtr="0">
            <a:noAutofit/>
          </a:bodyPr>
          <a:lstStyle/>
          <a:p>
            <a:pPr marL="0" lvl="0" indent="0" algn="l" rtl="0">
              <a:lnSpc>
                <a:spcPct val="100000"/>
              </a:lnSpc>
              <a:spcBef>
                <a:spcPts val="0"/>
              </a:spcBef>
              <a:spcAft>
                <a:spcPts val="0"/>
              </a:spcAft>
              <a:buSzPts val="1400"/>
              <a:buNone/>
            </a:pPr>
            <a:endParaRPr/>
          </a:p>
        </p:txBody>
      </p:sp>
      <p:sp>
        <p:nvSpPr>
          <p:cNvPr id="140" name="Google Shape;140;ge6ca5accc2_0_93:notes"/>
          <p:cNvSpPr txBox="1">
            <a:spLocks noGrp="1"/>
          </p:cNvSpPr>
          <p:nvPr>
            <p:ph type="sldNum" idx="12"/>
          </p:nvPr>
        </p:nvSpPr>
        <p:spPr>
          <a:xfrm>
            <a:off x="3901698" y="9517546"/>
            <a:ext cx="2985000" cy="501000"/>
          </a:xfrm>
          <a:prstGeom prst="rect">
            <a:avLst/>
          </a:prstGeom>
          <a:noFill/>
          <a:ln>
            <a:noFill/>
          </a:ln>
        </p:spPr>
        <p:txBody>
          <a:bodyPr spcFirstLastPara="1" wrap="square" lIns="96600" tIns="48275" rIns="96600" bIns="482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es-E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3759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0:notes"/>
          <p:cNvSpPr txBox="1">
            <a:spLocks noGrp="1"/>
          </p:cNvSpPr>
          <p:nvPr>
            <p:ph type="body" idx="1"/>
          </p:nvPr>
        </p:nvSpPr>
        <p:spPr>
          <a:xfrm>
            <a:off x="688817" y="4759643"/>
            <a:ext cx="5510530" cy="4509135"/>
          </a:xfrm>
          <a:prstGeom prst="rect">
            <a:avLst/>
          </a:prstGeom>
          <a:noFill/>
          <a:ln>
            <a:noFill/>
          </a:ln>
        </p:spPr>
        <p:txBody>
          <a:bodyPr spcFirstLastPara="1" wrap="square" lIns="96600" tIns="48275" rIns="96600" bIns="48275" anchor="t" anchorCtr="0">
            <a:noAutofit/>
          </a:bodyPr>
          <a:lstStyle/>
          <a:p>
            <a:pPr marL="0" lvl="0" indent="0" algn="l" rtl="0">
              <a:lnSpc>
                <a:spcPct val="100000"/>
              </a:lnSpc>
              <a:spcBef>
                <a:spcPts val="0"/>
              </a:spcBef>
              <a:spcAft>
                <a:spcPts val="0"/>
              </a:spcAft>
              <a:buSzPts val="1400"/>
              <a:buNone/>
            </a:pPr>
            <a:endParaRPr/>
          </a:p>
        </p:txBody>
      </p:sp>
      <p:sp>
        <p:nvSpPr>
          <p:cNvPr id="154" name="Google Shape;154;p10: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8749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6497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e6ca5accc2_0_36: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ge6ca5accc2_0_36:notes"/>
          <p:cNvSpPr txBox="1">
            <a:spLocks noGrp="1"/>
          </p:cNvSpPr>
          <p:nvPr>
            <p:ph type="body" idx="1"/>
          </p:nvPr>
        </p:nvSpPr>
        <p:spPr>
          <a:xfrm>
            <a:off x="688817" y="4759643"/>
            <a:ext cx="5510400" cy="4509000"/>
          </a:xfrm>
          <a:prstGeom prst="rect">
            <a:avLst/>
          </a:prstGeom>
          <a:noFill/>
          <a:ln>
            <a:noFill/>
          </a:ln>
        </p:spPr>
        <p:txBody>
          <a:bodyPr spcFirstLastPara="1" wrap="square" lIns="96600" tIns="48275" rIns="96600" bIns="48275" anchor="t" anchorCtr="0">
            <a:noAutofit/>
          </a:bodyPr>
          <a:lstStyle/>
          <a:p>
            <a:pPr marL="0" lvl="0" indent="0" algn="l" rtl="0">
              <a:lnSpc>
                <a:spcPct val="100000"/>
              </a:lnSpc>
              <a:spcBef>
                <a:spcPts val="0"/>
              </a:spcBef>
              <a:spcAft>
                <a:spcPts val="0"/>
              </a:spcAft>
              <a:buSzPts val="1400"/>
              <a:buNone/>
            </a:pPr>
            <a:endParaRPr/>
          </a:p>
        </p:txBody>
      </p:sp>
      <p:sp>
        <p:nvSpPr>
          <p:cNvPr id="121" name="Google Shape;121;ge6ca5accc2_0_36:notes"/>
          <p:cNvSpPr txBox="1">
            <a:spLocks noGrp="1"/>
          </p:cNvSpPr>
          <p:nvPr>
            <p:ph type="sldNum" idx="12"/>
          </p:nvPr>
        </p:nvSpPr>
        <p:spPr>
          <a:xfrm>
            <a:off x="3901698" y="9517546"/>
            <a:ext cx="2985000" cy="501000"/>
          </a:xfrm>
          <a:prstGeom prst="rect">
            <a:avLst/>
          </a:prstGeom>
          <a:noFill/>
          <a:ln>
            <a:noFill/>
          </a:ln>
        </p:spPr>
        <p:txBody>
          <a:bodyPr spcFirstLastPara="1" wrap="square" lIns="96600" tIns="48275" rIns="96600" bIns="482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es-E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38030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ed9e7fe820_0_6: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ed9e7fe820_0_6:notes"/>
          <p:cNvSpPr txBox="1">
            <a:spLocks noGrp="1"/>
          </p:cNvSpPr>
          <p:nvPr>
            <p:ph type="body" idx="1"/>
          </p:nvPr>
        </p:nvSpPr>
        <p:spPr>
          <a:xfrm>
            <a:off x="688817" y="4759643"/>
            <a:ext cx="5510400" cy="4509000"/>
          </a:xfrm>
          <a:prstGeom prst="rect">
            <a:avLst/>
          </a:prstGeom>
          <a:noFill/>
          <a:ln>
            <a:noFill/>
          </a:ln>
        </p:spPr>
        <p:txBody>
          <a:bodyPr spcFirstLastPara="1" wrap="square" lIns="96600" tIns="48275" rIns="96600" bIns="48275" anchor="t" anchorCtr="0">
            <a:noAutofit/>
          </a:bodyPr>
          <a:lstStyle/>
          <a:p>
            <a:pPr marL="0" lvl="0" indent="0" algn="l" rtl="0">
              <a:lnSpc>
                <a:spcPct val="100000"/>
              </a:lnSpc>
              <a:spcBef>
                <a:spcPts val="0"/>
              </a:spcBef>
              <a:spcAft>
                <a:spcPts val="0"/>
              </a:spcAft>
              <a:buSzPts val="1400"/>
              <a:buNone/>
            </a:pPr>
            <a:endParaRPr/>
          </a:p>
        </p:txBody>
      </p:sp>
      <p:sp>
        <p:nvSpPr>
          <p:cNvPr id="239" name="Google Shape;239;ged9e7fe820_0_6:notes"/>
          <p:cNvSpPr txBox="1">
            <a:spLocks noGrp="1"/>
          </p:cNvSpPr>
          <p:nvPr>
            <p:ph type="sldNum" idx="12"/>
          </p:nvPr>
        </p:nvSpPr>
        <p:spPr>
          <a:xfrm>
            <a:off x="3901698" y="9517546"/>
            <a:ext cx="2985000" cy="501000"/>
          </a:xfrm>
          <a:prstGeom prst="rect">
            <a:avLst/>
          </a:prstGeom>
          <a:noFill/>
          <a:ln>
            <a:noFill/>
          </a:ln>
        </p:spPr>
        <p:txBody>
          <a:bodyPr spcFirstLastPara="1" wrap="square" lIns="96600" tIns="48275" rIns="96600" bIns="4827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s-ES"/>
              <a:t>13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16822542ccb_0_88"/>
          <p:cNvSpPr/>
          <p:nvPr/>
        </p:nvSpPr>
        <p:spPr>
          <a:xfrm>
            <a:off x="0" y="0"/>
            <a:ext cx="9144000" cy="4572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g16822542ccb_0_88"/>
          <p:cNvSpPr txBox="1">
            <a:spLocks noGrp="1"/>
          </p:cNvSpPr>
          <p:nvPr>
            <p:ph type="ctrTitle"/>
          </p:nvPr>
        </p:nvSpPr>
        <p:spPr>
          <a:xfrm>
            <a:off x="311700" y="522867"/>
            <a:ext cx="8520600" cy="3587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6" name="Google Shape;16;g16822542ccb_0_88"/>
          <p:cNvSpPr txBox="1">
            <a:spLocks noGrp="1"/>
          </p:cNvSpPr>
          <p:nvPr>
            <p:ph type="subTitle" idx="1"/>
          </p:nvPr>
        </p:nvSpPr>
        <p:spPr>
          <a:xfrm>
            <a:off x="311700" y="5187200"/>
            <a:ext cx="8520600" cy="941700"/>
          </a:xfrm>
          <a:prstGeom prst="rect">
            <a:avLst/>
          </a:prstGeom>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7" name="Google Shape;17;g16822542ccb_0_8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g16822542ccb_0_12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6"/>
        <p:cNvGrpSpPr/>
        <p:nvPr/>
      </p:nvGrpSpPr>
      <p:grpSpPr>
        <a:xfrm>
          <a:off x="0" y="0"/>
          <a:ext cx="0" cy="0"/>
          <a:chOff x="0" y="0"/>
          <a:chExt cx="0" cy="0"/>
        </a:xfrm>
      </p:grpSpPr>
      <p:sp>
        <p:nvSpPr>
          <p:cNvPr id="57" name="Google Shape;57;g16822542ccb_0_1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8" name="Google Shape;58;g16822542ccb_0_13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360"/>
              </a:spcBef>
              <a:spcAft>
                <a:spcPts val="0"/>
              </a:spcAft>
              <a:buClr>
                <a:schemeClr val="dk1"/>
              </a:buClr>
              <a:buSzPts val="1800"/>
              <a:buChar char="•"/>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59" name="Google Shape;59;g16822542ccb_0_13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0" name="Google Shape;60;g16822542ccb_0_13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1" name="Google Shape;61;g16822542ccb_0_13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editar el estilo de subtítulo del patrón</a:t>
            </a:r>
            <a:endParaRPr lang="en-US"/>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D2F3D-383B-40F8-BCC6-6DC672C367BB}"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63D0-CED0-4B41-95F1-5E7DD92A774D}"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8049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D2F3D-383B-40F8-BCC6-6DC672C367BB}"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63D0-CED0-4B41-95F1-5E7DD92A774D}"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3633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D2F3D-383B-40F8-BCC6-6DC672C367BB}"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63D0-CED0-4B41-95F1-5E7DD92A774D}"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5390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6286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46291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D2F3D-383B-40F8-BCC6-6DC672C367BB}"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63D0-CED0-4B41-95F1-5E7DD92A774D}"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4282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D2F3D-383B-40F8-BCC6-6DC672C367BB}"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63D0-CED0-4B41-95F1-5E7DD92A774D}"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7859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D2F3D-383B-40F8-BCC6-6DC672C367BB}"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63D0-CED0-4B41-95F1-5E7DD92A774D}"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05888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D2F3D-383B-40F8-BCC6-6DC672C367BB}"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63D0-CED0-4B41-95F1-5E7DD92A774D}"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6568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D2F3D-383B-40F8-BCC6-6DC672C367BB}"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63D0-CED0-4B41-95F1-5E7DD92A774D}"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2004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g16822542ccb_0_96"/>
          <p:cNvSpPr txBox="1">
            <a:spLocks noGrp="1"/>
          </p:cNvSpPr>
          <p:nvPr>
            <p:ph type="title"/>
          </p:nvPr>
        </p:nvSpPr>
        <p:spPr>
          <a:xfrm>
            <a:off x="311700" y="390467"/>
            <a:ext cx="8520600" cy="1068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g16822542ccb_0_96"/>
          <p:cNvSpPr txBox="1">
            <a:spLocks noGrp="1"/>
          </p:cNvSpPr>
          <p:nvPr>
            <p:ph type="body" idx="1"/>
          </p:nvPr>
        </p:nvSpPr>
        <p:spPr>
          <a:xfrm>
            <a:off x="311700" y="1638233"/>
            <a:ext cx="8520600" cy="44535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g16822542ccb_0_9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D2F3D-383B-40F8-BCC6-6DC672C367BB}"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63D0-CED0-4B41-95F1-5E7DD92A774D}"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71071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D2F3D-383B-40F8-BCC6-6DC672C367BB}"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63D0-CED0-4B41-95F1-5E7DD92A774D}"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95045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DD2F3D-383B-40F8-BCC6-6DC672C367BB}"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E263D0-CED0-4B41-95F1-5E7DD92A774D}"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4084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g16822542ccb_0_100"/>
          <p:cNvSpPr txBox="1">
            <a:spLocks noGrp="1"/>
          </p:cNvSpPr>
          <p:nvPr>
            <p:ph type="title"/>
          </p:nvPr>
        </p:nvSpPr>
        <p:spPr>
          <a:xfrm>
            <a:off x="311700" y="390467"/>
            <a:ext cx="8520600" cy="1068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g16822542ccb_0_100"/>
          <p:cNvSpPr txBox="1">
            <a:spLocks noGrp="1"/>
          </p:cNvSpPr>
          <p:nvPr>
            <p:ph type="body" idx="1"/>
          </p:nvPr>
        </p:nvSpPr>
        <p:spPr>
          <a:xfrm>
            <a:off x="311700" y="1638233"/>
            <a:ext cx="3999900" cy="44535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g16822542ccb_0_100"/>
          <p:cNvSpPr txBox="1">
            <a:spLocks noGrp="1"/>
          </p:cNvSpPr>
          <p:nvPr>
            <p:ph type="body" idx="2"/>
          </p:nvPr>
        </p:nvSpPr>
        <p:spPr>
          <a:xfrm>
            <a:off x="4832400" y="1638233"/>
            <a:ext cx="3999900" cy="44535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g16822542ccb_0_10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g16822542ccb_0_105"/>
          <p:cNvSpPr txBox="1">
            <a:spLocks noGrp="1"/>
          </p:cNvSpPr>
          <p:nvPr>
            <p:ph type="title"/>
          </p:nvPr>
        </p:nvSpPr>
        <p:spPr>
          <a:xfrm>
            <a:off x="304800" y="412467"/>
            <a:ext cx="8537700" cy="9975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32" name="Google Shape;32;g16822542ccb_0_10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g16822542ccb_0_108"/>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5" name="Google Shape;35;g16822542ccb_0_108"/>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g16822542ccb_0_10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g16822542ccb_0_112"/>
          <p:cNvSpPr txBox="1">
            <a:spLocks noGrp="1"/>
          </p:cNvSpPr>
          <p:nvPr>
            <p:ph type="title"/>
          </p:nvPr>
        </p:nvSpPr>
        <p:spPr>
          <a:xfrm>
            <a:off x="490250" y="701800"/>
            <a:ext cx="5618700" cy="54543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9" name="Google Shape;39;g16822542ccb_0_1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g16822542ccb_0_115"/>
          <p:cNvSpPr/>
          <p:nvPr/>
        </p:nvSpPr>
        <p:spPr>
          <a:xfrm>
            <a:off x="4572000" y="-33"/>
            <a:ext cx="4572000" cy="6858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 name="Google Shape;42;g16822542ccb_0_115"/>
          <p:cNvCxnSpPr/>
          <p:nvPr/>
        </p:nvCxnSpPr>
        <p:spPr>
          <a:xfrm>
            <a:off x="5029675" y="5994000"/>
            <a:ext cx="468300" cy="0"/>
          </a:xfrm>
          <a:prstGeom prst="straightConnector1">
            <a:avLst/>
          </a:prstGeom>
          <a:noFill/>
          <a:ln w="28575" cap="flat" cmpd="sng">
            <a:solidFill>
              <a:schemeClr val="lt1"/>
            </a:solidFill>
            <a:prstDash val="solid"/>
            <a:round/>
            <a:headEnd type="none" w="sm" len="sm"/>
            <a:tailEnd type="none" w="sm" len="sm"/>
          </a:ln>
        </p:spPr>
      </p:cxnSp>
      <p:sp>
        <p:nvSpPr>
          <p:cNvPr id="43" name="Google Shape;43;g16822542ccb_0_115"/>
          <p:cNvSpPr txBox="1">
            <a:spLocks noGrp="1"/>
          </p:cNvSpPr>
          <p:nvPr>
            <p:ph type="title"/>
          </p:nvPr>
        </p:nvSpPr>
        <p:spPr>
          <a:xfrm>
            <a:off x="265500" y="1441867"/>
            <a:ext cx="4045200" cy="228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4" name="Google Shape;44;g16822542ccb_0_115"/>
          <p:cNvSpPr txBox="1">
            <a:spLocks noGrp="1"/>
          </p:cNvSpPr>
          <p:nvPr>
            <p:ph type="subTitle" idx="1"/>
          </p:nvPr>
        </p:nvSpPr>
        <p:spPr>
          <a:xfrm>
            <a:off x="265500" y="3793630"/>
            <a:ext cx="4045200" cy="1794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5" name="Google Shape;45;g16822542ccb_0_115"/>
          <p:cNvSpPr txBox="1">
            <a:spLocks noGrp="1"/>
          </p:cNvSpPr>
          <p:nvPr>
            <p:ph type="body" idx="2"/>
          </p:nvPr>
        </p:nvSpPr>
        <p:spPr>
          <a:xfrm>
            <a:off x="4939500" y="965600"/>
            <a:ext cx="3837000" cy="4926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0"/>
              </a:spcBef>
              <a:spcAft>
                <a:spcPts val="0"/>
              </a:spcAft>
              <a:buClr>
                <a:schemeClr val="accent1"/>
              </a:buClr>
              <a:buSzPts val="1400"/>
              <a:buChar char="○"/>
              <a:defRPr>
                <a:solidFill>
                  <a:schemeClr val="accent1"/>
                </a:solidFill>
                <a:highlight>
                  <a:schemeClr val="lt1"/>
                </a:highlight>
              </a:defRPr>
            </a:lvl2pPr>
            <a:lvl3pPr marL="1371600" lvl="2" indent="-317500">
              <a:spcBef>
                <a:spcPts val="0"/>
              </a:spcBef>
              <a:spcAft>
                <a:spcPts val="0"/>
              </a:spcAft>
              <a:buClr>
                <a:schemeClr val="accent1"/>
              </a:buClr>
              <a:buSzPts val="1400"/>
              <a:buChar char="■"/>
              <a:defRPr>
                <a:solidFill>
                  <a:schemeClr val="accent1"/>
                </a:solidFill>
                <a:highlight>
                  <a:schemeClr val="lt1"/>
                </a:highlight>
              </a:defRPr>
            </a:lvl3pPr>
            <a:lvl4pPr marL="1828800" lvl="3" indent="-317500">
              <a:spcBef>
                <a:spcPts val="0"/>
              </a:spcBef>
              <a:spcAft>
                <a:spcPts val="0"/>
              </a:spcAft>
              <a:buClr>
                <a:schemeClr val="accent1"/>
              </a:buClr>
              <a:buSzPts val="1400"/>
              <a:buChar char="●"/>
              <a:defRPr>
                <a:solidFill>
                  <a:schemeClr val="accent1"/>
                </a:solidFill>
                <a:highlight>
                  <a:schemeClr val="lt1"/>
                </a:highlight>
              </a:defRPr>
            </a:lvl4pPr>
            <a:lvl5pPr marL="2286000" lvl="4" indent="-317500">
              <a:spcBef>
                <a:spcPts val="0"/>
              </a:spcBef>
              <a:spcAft>
                <a:spcPts val="0"/>
              </a:spcAft>
              <a:buClr>
                <a:schemeClr val="accent1"/>
              </a:buClr>
              <a:buSzPts val="1400"/>
              <a:buChar char="○"/>
              <a:defRPr>
                <a:solidFill>
                  <a:schemeClr val="accent1"/>
                </a:solidFill>
                <a:highlight>
                  <a:schemeClr val="lt1"/>
                </a:highlight>
              </a:defRPr>
            </a:lvl5pPr>
            <a:lvl6pPr marL="2743200" lvl="5" indent="-317500">
              <a:spcBef>
                <a:spcPts val="0"/>
              </a:spcBef>
              <a:spcAft>
                <a:spcPts val="0"/>
              </a:spcAft>
              <a:buClr>
                <a:schemeClr val="accent1"/>
              </a:buClr>
              <a:buSzPts val="1400"/>
              <a:buChar char="■"/>
              <a:defRPr>
                <a:solidFill>
                  <a:schemeClr val="accent1"/>
                </a:solidFill>
                <a:highlight>
                  <a:schemeClr val="lt1"/>
                </a:highlight>
              </a:defRPr>
            </a:lvl6pPr>
            <a:lvl7pPr marL="3200400" lvl="6" indent="-317500">
              <a:spcBef>
                <a:spcPts val="0"/>
              </a:spcBef>
              <a:spcAft>
                <a:spcPts val="0"/>
              </a:spcAft>
              <a:buClr>
                <a:schemeClr val="accent1"/>
              </a:buClr>
              <a:buSzPts val="1400"/>
              <a:buChar char="●"/>
              <a:defRPr>
                <a:solidFill>
                  <a:schemeClr val="accent1"/>
                </a:solidFill>
                <a:highlight>
                  <a:schemeClr val="lt1"/>
                </a:highlight>
              </a:defRPr>
            </a:lvl7pPr>
            <a:lvl8pPr marL="3657600" lvl="7" indent="-317500">
              <a:spcBef>
                <a:spcPts val="0"/>
              </a:spcBef>
              <a:spcAft>
                <a:spcPts val="0"/>
              </a:spcAft>
              <a:buClr>
                <a:schemeClr val="accent1"/>
              </a:buClr>
              <a:buSzPts val="1400"/>
              <a:buChar char="○"/>
              <a:defRPr>
                <a:solidFill>
                  <a:schemeClr val="accent1"/>
                </a:solidFill>
                <a:highlight>
                  <a:schemeClr val="lt1"/>
                </a:highlight>
              </a:defRPr>
            </a:lvl8pPr>
            <a:lvl9pPr marL="4114800" lvl="8" indent="-317500">
              <a:spcBef>
                <a:spcPts val="0"/>
              </a:spcBef>
              <a:spcAft>
                <a:spcPts val="0"/>
              </a:spcAft>
              <a:buClr>
                <a:schemeClr val="accent1"/>
              </a:buClr>
              <a:buSzPts val="1400"/>
              <a:buChar char="■"/>
              <a:defRPr>
                <a:solidFill>
                  <a:schemeClr val="accent1"/>
                </a:solidFill>
                <a:highlight>
                  <a:schemeClr val="lt1"/>
                </a:highlight>
              </a:defRPr>
            </a:lvl9pPr>
          </a:lstStyle>
          <a:p>
            <a:endParaRPr/>
          </a:p>
        </p:txBody>
      </p:sp>
      <p:sp>
        <p:nvSpPr>
          <p:cNvPr id="46" name="Google Shape;46;g16822542ccb_0_11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g16822542ccb_0_122"/>
          <p:cNvSpPr txBox="1">
            <a:spLocks noGrp="1"/>
          </p:cNvSpPr>
          <p:nvPr>
            <p:ph type="body" idx="1"/>
          </p:nvPr>
        </p:nvSpPr>
        <p:spPr>
          <a:xfrm>
            <a:off x="319500" y="5640767"/>
            <a:ext cx="5998800" cy="7983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9" name="Google Shape;49;g16822542ccb_0_12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g16822542ccb_0_125"/>
          <p:cNvSpPr txBox="1">
            <a:spLocks noGrp="1"/>
          </p:cNvSpPr>
          <p:nvPr>
            <p:ph type="title" hasCustomPrompt="1"/>
          </p:nvPr>
        </p:nvSpPr>
        <p:spPr>
          <a:xfrm>
            <a:off x="311700" y="1653700"/>
            <a:ext cx="8520600" cy="26424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52" name="Google Shape;52;g16822542ccb_0_125"/>
          <p:cNvSpPr txBox="1">
            <a:spLocks noGrp="1"/>
          </p:cNvSpPr>
          <p:nvPr>
            <p:ph type="body" idx="1"/>
          </p:nvPr>
        </p:nvSpPr>
        <p:spPr>
          <a:xfrm>
            <a:off x="311700" y="4406167"/>
            <a:ext cx="8520600" cy="17343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0"/>
              </a:spcBef>
              <a:spcAft>
                <a:spcPts val="0"/>
              </a:spcAft>
              <a:buClr>
                <a:schemeClr val="accent1"/>
              </a:buClr>
              <a:buSzPts val="1400"/>
              <a:buChar char="■"/>
              <a:defRPr>
                <a:solidFill>
                  <a:schemeClr val="accent1"/>
                </a:solidFill>
                <a:highlight>
                  <a:schemeClr val="dk1"/>
                </a:highlight>
              </a:defRPr>
            </a:lvl9pPr>
          </a:lstStyle>
          <a:p>
            <a:endParaRPr/>
          </a:p>
        </p:txBody>
      </p:sp>
      <p:sp>
        <p:nvSpPr>
          <p:cNvPr id="53" name="Google Shape;53;g16822542ccb_0_12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g16822542ccb_0_84"/>
          <p:cNvSpPr txBox="1">
            <a:spLocks noGrp="1"/>
          </p:cNvSpPr>
          <p:nvPr>
            <p:ph type="title"/>
          </p:nvPr>
        </p:nvSpPr>
        <p:spPr>
          <a:xfrm>
            <a:off x="311700" y="390467"/>
            <a:ext cx="8520600" cy="10680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11" name="Google Shape;11;g16822542ccb_0_84"/>
          <p:cNvSpPr txBox="1">
            <a:spLocks noGrp="1"/>
          </p:cNvSpPr>
          <p:nvPr>
            <p:ph type="body" idx="1"/>
          </p:nvPr>
        </p:nvSpPr>
        <p:spPr>
          <a:xfrm>
            <a:off x="311700" y="1638233"/>
            <a:ext cx="8520600" cy="44535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12" name="Google Shape;12;g16822542ccb_0_84"/>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mc:AlternateContent xmlns:mc="http://schemas.openxmlformats.org/markup-compatibility/2006" xmlns:p14="http://schemas.microsoft.com/office/powerpoint/2010/main">
    <mc:Choice Requires="p14">
      <p:transition spd="slow" p14:dur="11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DD2F3D-383B-40F8-BCC6-6DC672C367BB}"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9/26/2023</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E263D0-CED0-4B41-95F1-5E7DD92A774D}"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629840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g13fee5fe1a9_0_0"/>
          <p:cNvSpPr txBox="1">
            <a:spLocks noGrp="1"/>
          </p:cNvSpPr>
          <p:nvPr>
            <p:ph type="body" idx="1"/>
          </p:nvPr>
        </p:nvSpPr>
        <p:spPr>
          <a:xfrm>
            <a:off x="306550" y="1839925"/>
            <a:ext cx="8503500" cy="3117600"/>
          </a:xfrm>
          <a:prstGeom prst="rect">
            <a:avLst/>
          </a:prstGeom>
          <a:noFill/>
          <a:ln w="19050" cap="flat" cmpd="sng">
            <a:solidFill>
              <a:schemeClr val="lt1"/>
            </a:solidFill>
            <a:prstDash val="solid"/>
            <a:round/>
            <a:headEnd type="none" w="sm" len="sm"/>
            <a:tailEnd type="none" w="sm" len="sm"/>
          </a:ln>
          <a:effectLst>
            <a:outerShdw blurRad="57150" dist="19050" dir="5400000" algn="bl" rotWithShape="0">
              <a:srgbClr val="000000">
                <a:alpha val="49410"/>
              </a:srgbClr>
            </a:outerShdw>
          </a:effectLst>
        </p:spPr>
        <p:txBody>
          <a:bodyPr spcFirstLastPara="1" wrap="square" lIns="91425" tIns="45700" rIns="91425" bIns="45700" anchor="ctr" anchorCtr="0">
            <a:noAutofit/>
          </a:bodyPr>
          <a:lstStyle/>
          <a:p>
            <a:pPr marL="0" lvl="0" indent="0" algn="ctr" rtl="0">
              <a:lnSpc>
                <a:spcPct val="150000"/>
              </a:lnSpc>
              <a:spcBef>
                <a:spcPts val="0"/>
              </a:spcBef>
              <a:spcAft>
                <a:spcPts val="0"/>
              </a:spcAft>
              <a:buSzPts val="1800"/>
              <a:buNone/>
            </a:pPr>
            <a:r>
              <a:rPr lang="es-ES" sz="2800" b="1" dirty="0" smtClean="0">
                <a:solidFill>
                  <a:srgbClr val="000000"/>
                </a:solidFill>
                <a:latin typeface="Calibri" panose="020F0502020204030204" pitchFamily="34" charset="0"/>
                <a:ea typeface="Montserrat"/>
                <a:cs typeface="Calibri" panose="020F0502020204030204" pitchFamily="34" charset="0"/>
                <a:sym typeface="Montserrat"/>
              </a:rPr>
              <a:t>PENSANDO/PROBLEMATIZANDO EL </a:t>
            </a:r>
            <a:r>
              <a:rPr lang="es-ES" sz="2800" b="1" dirty="0" smtClean="0">
                <a:solidFill>
                  <a:srgbClr val="000000"/>
                </a:solidFill>
                <a:latin typeface="Calibri" panose="020F0502020204030204" pitchFamily="34" charset="0"/>
                <a:ea typeface="Montserrat"/>
                <a:cs typeface="Calibri" panose="020F0502020204030204" pitchFamily="34" charset="0"/>
                <a:sym typeface="Montserrat"/>
              </a:rPr>
              <a:t>ABORDAJE </a:t>
            </a:r>
            <a:r>
              <a:rPr lang="es-ES" sz="2800" b="1" dirty="0">
                <a:solidFill>
                  <a:srgbClr val="000000"/>
                </a:solidFill>
                <a:latin typeface="Calibri" panose="020F0502020204030204" pitchFamily="34" charset="0"/>
                <a:ea typeface="Montserrat"/>
                <a:cs typeface="Calibri" panose="020F0502020204030204" pitchFamily="34" charset="0"/>
                <a:sym typeface="Montserrat"/>
              </a:rPr>
              <a:t>INTEGRAL DE </a:t>
            </a:r>
            <a:endParaRPr sz="2800" b="1" dirty="0">
              <a:solidFill>
                <a:srgbClr val="000000"/>
              </a:solidFill>
              <a:latin typeface="Calibri" panose="020F0502020204030204" pitchFamily="34" charset="0"/>
              <a:ea typeface="Montserrat"/>
              <a:cs typeface="Calibri" panose="020F0502020204030204" pitchFamily="34" charset="0"/>
              <a:sym typeface="Montserrat"/>
            </a:endParaRPr>
          </a:p>
          <a:p>
            <a:pPr marL="0" lvl="0" indent="0" algn="ctr" rtl="0">
              <a:lnSpc>
                <a:spcPct val="150000"/>
              </a:lnSpc>
              <a:spcBef>
                <a:spcPts val="1000"/>
              </a:spcBef>
              <a:spcAft>
                <a:spcPts val="1000"/>
              </a:spcAft>
              <a:buSzPts val="1800"/>
              <a:buNone/>
            </a:pPr>
            <a:r>
              <a:rPr lang="es-ES" sz="2800" b="1" dirty="0" smtClean="0">
                <a:solidFill>
                  <a:srgbClr val="000000"/>
                </a:solidFill>
                <a:latin typeface="Calibri" panose="020F0502020204030204" pitchFamily="34" charset="0"/>
                <a:ea typeface="Montserrat"/>
                <a:cs typeface="Calibri" panose="020F0502020204030204" pitchFamily="34" charset="0"/>
                <a:sym typeface="Montserrat"/>
              </a:rPr>
              <a:t>LOS CONSUMOS PROBLEMATICOS</a:t>
            </a:r>
            <a:endParaRPr sz="2800" b="1" dirty="0">
              <a:solidFill>
                <a:srgbClr val="000000"/>
              </a:solidFill>
              <a:latin typeface="Calibri" panose="020F0502020204030204" pitchFamily="34" charset="0"/>
              <a:ea typeface="Montserrat"/>
              <a:cs typeface="Calibri" panose="020F0502020204030204" pitchFamily="34" charset="0"/>
              <a:sym typeface="Montserrat"/>
            </a:endParaRPr>
          </a:p>
        </p:txBody>
      </p:sp>
      <p:pic>
        <p:nvPicPr>
          <p:cNvPr id="68" name="Google Shape;68;g13fee5fe1a9_0_0"/>
          <p:cNvPicPr preferRelativeResize="0"/>
          <p:nvPr/>
        </p:nvPicPr>
        <p:blipFill>
          <a:blip r:embed="rId3">
            <a:alphaModFix/>
          </a:blip>
          <a:stretch>
            <a:fillRect/>
          </a:stretch>
        </p:blipFill>
        <p:spPr>
          <a:xfrm>
            <a:off x="2038350" y="497375"/>
            <a:ext cx="2672750" cy="801825"/>
          </a:xfrm>
          <a:prstGeom prst="rect">
            <a:avLst/>
          </a:prstGeom>
          <a:noFill/>
          <a:ln>
            <a:noFill/>
          </a:ln>
        </p:spPr>
      </p:pic>
    </p:spTree>
    <p:extLst>
      <p:ext uri="{BB962C8B-B14F-4D97-AF65-F5344CB8AC3E}">
        <p14:creationId xmlns:p14="http://schemas.microsoft.com/office/powerpoint/2010/main" val="1197167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r"/>
            <a:r>
              <a:rPr lang="es-ES" sz="2400" dirty="0" smtClean="0">
                <a:latin typeface="Calibri" panose="020F0502020204030204" pitchFamily="34" charset="0"/>
                <a:cs typeface="Calibri" panose="020F0502020204030204" pitchFamily="34" charset="0"/>
              </a:rPr>
              <a:t>PODER PENSAR PORQUE SERA IMPORTANTE COMO FUTUROS AGENTES SANITARIOS FORMARNOS/SABER SOBRE EL TEMA</a:t>
            </a:r>
            <a:endParaRPr lang="en-US" sz="2400" dirty="0">
              <a:latin typeface="Calibri" panose="020F0502020204030204" pitchFamily="34" charset="0"/>
              <a:cs typeface="Calibri" panose="020F0502020204030204" pitchFamily="34" charset="0"/>
            </a:endParaRPr>
          </a:p>
        </p:txBody>
      </p:sp>
      <p:sp>
        <p:nvSpPr>
          <p:cNvPr id="3" name="Marcador de texto 2"/>
          <p:cNvSpPr>
            <a:spLocks noGrp="1"/>
          </p:cNvSpPr>
          <p:nvPr>
            <p:ph type="body" idx="1"/>
          </p:nvPr>
        </p:nvSpPr>
        <p:spPr/>
        <p:txBody>
          <a:bodyPr/>
          <a:lstStyle/>
          <a:p>
            <a:r>
              <a:rPr lang="es-ES" dirty="0" smtClean="0">
                <a:solidFill>
                  <a:schemeClr val="accent1"/>
                </a:solidFill>
                <a:latin typeface="Calibri" panose="020F0502020204030204" pitchFamily="34" charset="0"/>
                <a:cs typeface="Calibri" panose="020F0502020204030204" pitchFamily="34" charset="0"/>
              </a:rPr>
              <a:t>Para acompañar procesos en los territorios de  los que vamos a ser parte</a:t>
            </a:r>
          </a:p>
          <a:p>
            <a:endParaRPr lang="es-ES" dirty="0">
              <a:solidFill>
                <a:schemeClr val="accent1"/>
              </a:solidFill>
              <a:latin typeface="Calibri" panose="020F0502020204030204" pitchFamily="34" charset="0"/>
              <a:cs typeface="Calibri" panose="020F0502020204030204" pitchFamily="34" charset="0"/>
            </a:endParaRPr>
          </a:p>
          <a:p>
            <a:endParaRPr lang="es-ES" dirty="0" smtClean="0">
              <a:solidFill>
                <a:schemeClr val="accent1"/>
              </a:solidFill>
              <a:latin typeface="Calibri" panose="020F0502020204030204" pitchFamily="34" charset="0"/>
              <a:cs typeface="Calibri" panose="020F0502020204030204" pitchFamily="34" charset="0"/>
            </a:endParaRPr>
          </a:p>
          <a:p>
            <a:r>
              <a:rPr lang="es-ES" dirty="0" smtClean="0">
                <a:solidFill>
                  <a:schemeClr val="accent1"/>
                </a:solidFill>
                <a:latin typeface="Calibri" panose="020F0502020204030204" pitchFamily="34" charset="0"/>
                <a:cs typeface="Calibri" panose="020F0502020204030204" pitchFamily="34" charset="0"/>
              </a:rPr>
              <a:t>Para brindar/fortalecer espacios de escucha y de acompañamiento</a:t>
            </a:r>
          </a:p>
          <a:p>
            <a:endParaRPr lang="es-ES" dirty="0">
              <a:solidFill>
                <a:schemeClr val="accent1"/>
              </a:solidFill>
              <a:latin typeface="Calibri" panose="020F0502020204030204" pitchFamily="34" charset="0"/>
              <a:cs typeface="Calibri" panose="020F0502020204030204" pitchFamily="34" charset="0"/>
            </a:endParaRPr>
          </a:p>
          <a:p>
            <a:endParaRPr lang="es-ES" dirty="0" smtClean="0">
              <a:solidFill>
                <a:schemeClr val="accent1"/>
              </a:solidFill>
              <a:latin typeface="Calibri" panose="020F0502020204030204" pitchFamily="34" charset="0"/>
              <a:cs typeface="Calibri" panose="020F0502020204030204" pitchFamily="34" charset="0"/>
            </a:endParaRPr>
          </a:p>
          <a:p>
            <a:r>
              <a:rPr lang="es-ES" dirty="0">
                <a:solidFill>
                  <a:schemeClr val="accent1"/>
                </a:solidFill>
                <a:latin typeface="Calibri" panose="020F0502020204030204" pitchFamily="34" charset="0"/>
                <a:cs typeface="Calibri" panose="020F0502020204030204" pitchFamily="34" charset="0"/>
              </a:rPr>
              <a:t>Pensar ESPACIOS DE CUIDADO Y PREVENCION </a:t>
            </a:r>
            <a:endParaRPr lang="es-ES" dirty="0" smtClean="0">
              <a:solidFill>
                <a:schemeClr val="accent1"/>
              </a:solidFill>
              <a:latin typeface="Calibri" panose="020F0502020204030204" pitchFamily="34" charset="0"/>
              <a:cs typeface="Calibri" panose="020F0502020204030204" pitchFamily="34" charset="0"/>
            </a:endParaRPr>
          </a:p>
          <a:p>
            <a:endParaRPr lang="es-ES" dirty="0">
              <a:solidFill>
                <a:schemeClr val="accent1"/>
              </a:solidFill>
              <a:latin typeface="Calibri" panose="020F0502020204030204" pitchFamily="34" charset="0"/>
              <a:cs typeface="Calibri" panose="020F0502020204030204" pitchFamily="34" charset="0"/>
            </a:endParaRPr>
          </a:p>
          <a:p>
            <a:endParaRPr lang="es-ES" dirty="0">
              <a:solidFill>
                <a:schemeClr val="accent1"/>
              </a:solidFill>
              <a:latin typeface="Calibri" panose="020F0502020204030204" pitchFamily="34" charset="0"/>
              <a:cs typeface="Calibri" panose="020F0502020204030204" pitchFamily="34" charset="0"/>
            </a:endParaRPr>
          </a:p>
          <a:p>
            <a:pPr marL="114300" indent="0" algn="ctr">
              <a:buNone/>
            </a:pPr>
            <a:r>
              <a:rPr lang="es-ES" b="1" i="1" dirty="0">
                <a:solidFill>
                  <a:schemeClr val="accent1"/>
                </a:solidFill>
                <a:latin typeface="Calibri" panose="020F0502020204030204" pitchFamily="34" charset="0"/>
                <a:cs typeface="Calibri" panose="020F0502020204030204" pitchFamily="34" charset="0"/>
              </a:rPr>
              <a:t>Fundamental : creación de espacios de asesoramiento, articulación, derivación y escucha.</a:t>
            </a:r>
          </a:p>
          <a:p>
            <a:pPr marL="114300" indent="0">
              <a:buNone/>
            </a:pPr>
            <a:endParaRPr lang="en-US" dirty="0"/>
          </a:p>
        </p:txBody>
      </p:sp>
    </p:spTree>
    <p:extLst>
      <p:ext uri="{BB962C8B-B14F-4D97-AF65-F5344CB8AC3E}">
        <p14:creationId xmlns:p14="http://schemas.microsoft.com/office/powerpoint/2010/main" val="4152740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0" y="600809"/>
            <a:ext cx="7886700" cy="1223597"/>
          </a:xfrm>
        </p:spPr>
        <p:txBody>
          <a:bodyPr>
            <a:normAutofit fontScale="90000"/>
          </a:bodyPr>
          <a:lstStyle/>
          <a:p>
            <a:r>
              <a:rPr lang="en-US" dirty="0"/>
              <a:t/>
            </a:r>
            <a:br>
              <a:rPr lang="en-US" dirty="0"/>
            </a:br>
            <a:endParaRPr lang="en-US" dirty="0"/>
          </a:p>
        </p:txBody>
      </p:sp>
      <p:pic>
        <p:nvPicPr>
          <p:cNvPr id="6" name="Google Shape;96;p2" descr="LOGO S MENTAL PNG (1).png"/>
          <p:cNvPicPr preferRelativeResize="0"/>
          <p:nvPr/>
        </p:nvPicPr>
        <p:blipFill rotWithShape="1">
          <a:blip r:embed="rId2">
            <a:alphaModFix/>
          </a:blip>
          <a:srcRect/>
          <a:stretch/>
        </p:blipFill>
        <p:spPr>
          <a:xfrm>
            <a:off x="3472711" y="5231240"/>
            <a:ext cx="1760472" cy="779234"/>
          </a:xfrm>
          <a:prstGeom prst="rect">
            <a:avLst/>
          </a:prstGeom>
          <a:noFill/>
          <a:ln>
            <a:noFill/>
          </a:ln>
        </p:spPr>
      </p:pic>
      <p:pic>
        <p:nvPicPr>
          <p:cNvPr id="7" name="Google Shape;97;p2" descr="C:\Users\msvalentinac\Desktop\Dirección Genral SM\Recursos Gráficos\PLANTILLA MS Entre Ríos (Bases)\Recursos PNG\Líneas  violeta horizontal png.png"/>
          <p:cNvPicPr preferRelativeResize="0"/>
          <p:nvPr/>
        </p:nvPicPr>
        <p:blipFill rotWithShape="1">
          <a:blip r:embed="rId3" cstate="print">
            <a:alphaModFix/>
          </a:blip>
          <a:srcRect/>
          <a:stretch/>
        </p:blipFill>
        <p:spPr>
          <a:xfrm>
            <a:off x="1" y="6063679"/>
            <a:ext cx="6945420" cy="402886"/>
          </a:xfrm>
          <a:prstGeom prst="rect">
            <a:avLst/>
          </a:prstGeom>
          <a:noFill/>
          <a:ln>
            <a:noFill/>
          </a:ln>
        </p:spPr>
      </p:pic>
      <p:sp>
        <p:nvSpPr>
          <p:cNvPr id="10" name="Marcador de contenido 2"/>
          <p:cNvSpPr txBox="1">
            <a:spLocks/>
          </p:cNvSpPr>
          <p:nvPr/>
        </p:nvSpPr>
        <p:spPr>
          <a:xfrm>
            <a:off x="750484" y="1107663"/>
            <a:ext cx="8393516" cy="4778620"/>
          </a:xfrm>
          <a:prstGeom prst="rect">
            <a:avLst/>
          </a:prstGeom>
        </p:spPr>
        <p:txBody>
          <a:bodyPr vert="horz" lIns="84406" tIns="42203" rIns="84406" bIns="42203" rtlCol="0">
            <a:noAutofit/>
          </a:bodyPr>
          <a:lstStyle/>
          <a:p>
            <a:pPr marL="316531" indent="-316531" defTabSz="844083">
              <a:spcBef>
                <a:spcPct val="20000"/>
              </a:spcBef>
              <a:buClrTx/>
              <a:defRPr/>
            </a:pPr>
            <a:endParaRPr lang="en-US" sz="2031" kern="1200" dirty="0">
              <a:solidFill>
                <a:schemeClr val="tx1"/>
              </a:solidFill>
              <a:latin typeface="+mn-lt"/>
              <a:ea typeface="+mn-ea"/>
              <a:cs typeface="+mn-cs"/>
            </a:endParaRPr>
          </a:p>
        </p:txBody>
      </p:sp>
      <p:sp>
        <p:nvSpPr>
          <p:cNvPr id="12" name="11 Conector"/>
          <p:cNvSpPr/>
          <p:nvPr/>
        </p:nvSpPr>
        <p:spPr>
          <a:xfrm>
            <a:off x="1507258" y="3957541"/>
            <a:ext cx="269295" cy="301450"/>
          </a:xfrm>
          <a:prstGeom prst="flowChartConnector">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92" dirty="0">
              <a:solidFill>
                <a:schemeClr val="accent4">
                  <a:lumMod val="75000"/>
                </a:schemeClr>
              </a:solidFill>
            </a:endParaRPr>
          </a:p>
        </p:txBody>
      </p:sp>
      <p:sp>
        <p:nvSpPr>
          <p:cNvPr id="13" name="12 Rectángulo"/>
          <p:cNvSpPr/>
          <p:nvPr/>
        </p:nvSpPr>
        <p:spPr>
          <a:xfrm>
            <a:off x="505098" y="654006"/>
            <a:ext cx="7188186" cy="546945"/>
          </a:xfrm>
          <a:prstGeom prst="rect">
            <a:avLst/>
          </a:prstGeom>
        </p:spPr>
        <p:txBody>
          <a:bodyPr wrap="none">
            <a:spAutoFit/>
          </a:bodyPr>
          <a:lstStyle/>
          <a:p>
            <a:r>
              <a:rPr lang="es-ES" sz="2954" b="1" i="1" dirty="0" smtClean="0"/>
              <a:t>                                 Recursos </a:t>
            </a:r>
            <a:r>
              <a:rPr lang="es-ES" sz="2954" b="1" i="1" dirty="0"/>
              <a:t>de la Red</a:t>
            </a:r>
          </a:p>
        </p:txBody>
      </p:sp>
      <p:sp>
        <p:nvSpPr>
          <p:cNvPr id="16" name="15 Conector"/>
          <p:cNvSpPr/>
          <p:nvPr/>
        </p:nvSpPr>
        <p:spPr>
          <a:xfrm>
            <a:off x="1479122" y="1867483"/>
            <a:ext cx="269295" cy="301450"/>
          </a:xfrm>
          <a:prstGeom prst="flowChartConnector">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92" dirty="0">
              <a:solidFill>
                <a:schemeClr val="accent4">
                  <a:lumMod val="75000"/>
                </a:schemeClr>
              </a:solidFill>
            </a:endParaRPr>
          </a:p>
        </p:txBody>
      </p:sp>
      <p:sp>
        <p:nvSpPr>
          <p:cNvPr id="15" name="14 Rectángulo"/>
          <p:cNvSpPr/>
          <p:nvPr/>
        </p:nvSpPr>
        <p:spPr>
          <a:xfrm>
            <a:off x="1896081" y="1806479"/>
            <a:ext cx="6484243" cy="2819233"/>
          </a:xfrm>
          <a:prstGeom prst="rect">
            <a:avLst/>
          </a:prstGeom>
        </p:spPr>
        <p:txBody>
          <a:bodyPr wrap="square">
            <a:spAutoFit/>
          </a:bodyPr>
          <a:lstStyle/>
          <a:p>
            <a:r>
              <a:rPr lang="es-ES" sz="2215" b="1" u="sng" dirty="0"/>
              <a:t>Sistema de salud</a:t>
            </a:r>
            <a:r>
              <a:rPr lang="es-ES" sz="2215" dirty="0"/>
              <a:t>: efectores que pueden atender y garantizar la asistencia y accesibilidad en el primer nivel, segundo y tercer</a:t>
            </a:r>
          </a:p>
          <a:p>
            <a:endParaRPr lang="es-ES" sz="2215" dirty="0"/>
          </a:p>
          <a:p>
            <a:r>
              <a:rPr lang="es-ES" sz="2215" b="1" u="sng" dirty="0" err="1"/>
              <a:t>Sedronar</a:t>
            </a:r>
            <a:r>
              <a:rPr lang="es-ES" sz="2215" b="1" u="sng" dirty="0"/>
              <a:t> </a:t>
            </a:r>
            <a:r>
              <a:rPr lang="es-ES" sz="2215" dirty="0"/>
              <a:t>Línea gratuita 141 en toda la Argentina (24 hs  todos los días del año) Línea que escucha, orienta sobre los consumos problemáticos de sustancias psicoactivas</a:t>
            </a:r>
            <a:endParaRPr lang="en-US" sz="2215" dirty="0"/>
          </a:p>
        </p:txBody>
      </p:sp>
    </p:spTree>
    <p:extLst>
      <p:ext uri="{BB962C8B-B14F-4D97-AF65-F5344CB8AC3E}">
        <p14:creationId xmlns:p14="http://schemas.microsoft.com/office/powerpoint/2010/main" val="383798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Mapa Red Problemáticas de Consumo E. Ríos</a:t>
            </a:r>
            <a:endParaRPr lang="en-US" b="1" dirty="0"/>
          </a:p>
        </p:txBody>
      </p:sp>
      <p:sp>
        <p:nvSpPr>
          <p:cNvPr id="3" name="Marcador de posición de imagen 2"/>
          <p:cNvSpPr>
            <a:spLocks noGrp="1"/>
          </p:cNvSpPr>
          <p:nvPr>
            <p:ph type="pic" idx="1"/>
          </p:nvPr>
        </p:nvSpPr>
        <p:spPr/>
      </p:sp>
      <p:sp>
        <p:nvSpPr>
          <p:cNvPr id="4" name="Marcador de texto 3"/>
          <p:cNvSpPr>
            <a:spLocks noGrp="1"/>
          </p:cNvSpPr>
          <p:nvPr>
            <p:ph type="body" sz="half" idx="2"/>
          </p:nvPr>
        </p:nvSpPr>
        <p:spPr/>
        <p:txBody>
          <a:bodyPr/>
          <a:lstStyle/>
          <a:p>
            <a:endParaRPr lang="es-ES" dirty="0" smtClean="0"/>
          </a:p>
          <a:p>
            <a:endParaRPr lang="es-ES" dirty="0"/>
          </a:p>
          <a:p>
            <a:r>
              <a:rPr lang="es-ES" sz="1800" dirty="0" smtClean="0"/>
              <a:t>Instituciones Públicas</a:t>
            </a:r>
          </a:p>
          <a:p>
            <a:endParaRPr lang="es-ES" sz="1800" dirty="0"/>
          </a:p>
          <a:p>
            <a:r>
              <a:rPr lang="es-ES" sz="1800" dirty="0" smtClean="0"/>
              <a:t>Dispositivos </a:t>
            </a:r>
            <a:r>
              <a:rPr lang="es-ES" sz="1800" dirty="0" err="1" smtClean="0"/>
              <a:t>Sedronar</a:t>
            </a:r>
            <a:endParaRPr lang="es-ES" sz="1800" dirty="0" smtClean="0"/>
          </a:p>
          <a:p>
            <a:endParaRPr lang="es-ES" sz="1800" dirty="0"/>
          </a:p>
          <a:p>
            <a:r>
              <a:rPr lang="es-ES" sz="1800" dirty="0" smtClean="0"/>
              <a:t>Instituciones Comunitarias</a:t>
            </a:r>
          </a:p>
          <a:p>
            <a:endParaRPr lang="es-ES" sz="1800" dirty="0"/>
          </a:p>
          <a:p>
            <a:r>
              <a:rPr lang="es-ES" sz="1800" dirty="0" smtClean="0"/>
              <a:t>Instituciones Privadas</a:t>
            </a:r>
            <a:endParaRPr lang="en-US" sz="1800" dirty="0"/>
          </a:p>
        </p:txBody>
      </p:sp>
      <p:pic>
        <p:nvPicPr>
          <p:cNvPr id="5" name="3 Imagen" descr="DAIPC - Mapa de Recursos_page-0001.jpg"/>
          <p:cNvPicPr>
            <a:picLocks noChangeAspect="1"/>
          </p:cNvPicPr>
          <p:nvPr/>
        </p:nvPicPr>
        <p:blipFill>
          <a:blip r:embed="rId2" cstate="print"/>
          <a:stretch>
            <a:fillRect/>
          </a:stretch>
        </p:blipFill>
        <p:spPr>
          <a:xfrm>
            <a:off x="3994484" y="571480"/>
            <a:ext cx="4522057" cy="5643578"/>
          </a:xfrm>
          <a:prstGeom prst="rect">
            <a:avLst/>
          </a:prstGeom>
        </p:spPr>
      </p:pic>
    </p:spTree>
    <p:extLst>
      <p:ext uri="{BB962C8B-B14F-4D97-AF65-F5344CB8AC3E}">
        <p14:creationId xmlns:p14="http://schemas.microsoft.com/office/powerpoint/2010/main" val="1364249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ed9e7fe820_0_6"/>
          <p:cNvSpPr txBox="1">
            <a:spLocks noGrp="1"/>
          </p:cNvSpPr>
          <p:nvPr>
            <p:ph type="body" idx="1"/>
          </p:nvPr>
        </p:nvSpPr>
        <p:spPr>
          <a:xfrm>
            <a:off x="457200" y="1394550"/>
            <a:ext cx="8229600" cy="4526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360"/>
              </a:spcBef>
              <a:spcAft>
                <a:spcPts val="0"/>
              </a:spcAft>
              <a:buSzPts val="1800"/>
              <a:buNone/>
            </a:pPr>
            <a:r>
              <a:rPr lang="es-ES" sz="2800" b="1" dirty="0" smtClean="0">
                <a:latin typeface="Calibri" panose="020F0502020204030204" pitchFamily="34" charset="0"/>
                <a:ea typeface="Comfortaa"/>
                <a:cs typeface="Calibri" panose="020F0502020204030204" pitchFamily="34" charset="0"/>
                <a:sym typeface="Comfortaa"/>
              </a:rPr>
              <a:t>Gracias!!!!</a:t>
            </a:r>
          </a:p>
          <a:p>
            <a:pPr marL="0" lvl="0" indent="0" algn="ctr" rtl="0">
              <a:lnSpc>
                <a:spcPct val="100000"/>
              </a:lnSpc>
              <a:spcBef>
                <a:spcPts val="360"/>
              </a:spcBef>
              <a:spcAft>
                <a:spcPts val="0"/>
              </a:spcAft>
              <a:buSzPts val="1800"/>
              <a:buNone/>
            </a:pPr>
            <a:endParaRPr lang="es-ES" sz="4900" dirty="0">
              <a:latin typeface="Calibri" panose="020F0502020204030204" pitchFamily="34" charset="0"/>
              <a:ea typeface="Comfortaa"/>
              <a:cs typeface="Calibri" panose="020F0502020204030204" pitchFamily="34" charset="0"/>
              <a:sym typeface="Comfortaa"/>
            </a:endParaRPr>
          </a:p>
          <a:p>
            <a:pPr marL="0" lvl="0" indent="0" algn="ctr" rtl="0">
              <a:lnSpc>
                <a:spcPct val="100000"/>
              </a:lnSpc>
              <a:spcBef>
                <a:spcPts val="360"/>
              </a:spcBef>
              <a:spcAft>
                <a:spcPts val="0"/>
              </a:spcAft>
              <a:buSzPts val="1800"/>
              <a:buNone/>
            </a:pPr>
            <a:r>
              <a:rPr lang="es-ES" sz="2400" b="1" dirty="0" smtClean="0">
                <a:latin typeface="Calibri" panose="020F0502020204030204" pitchFamily="34" charset="0"/>
                <a:ea typeface="Comfortaa"/>
                <a:cs typeface="Calibri" panose="020F0502020204030204" pitchFamily="34" charset="0"/>
                <a:sym typeface="Comfortaa"/>
              </a:rPr>
              <a:t>DAIPC</a:t>
            </a:r>
          </a:p>
          <a:p>
            <a:pPr marL="0" lvl="0" indent="0" algn="ctr" rtl="0">
              <a:lnSpc>
                <a:spcPct val="100000"/>
              </a:lnSpc>
              <a:spcBef>
                <a:spcPts val="360"/>
              </a:spcBef>
              <a:spcAft>
                <a:spcPts val="0"/>
              </a:spcAft>
              <a:buSzPts val="1800"/>
              <a:buNone/>
            </a:pPr>
            <a:r>
              <a:rPr lang="es-ES" sz="2400" b="1" dirty="0" smtClean="0">
                <a:latin typeface="Calibri" panose="020F0502020204030204" pitchFamily="34" charset="0"/>
                <a:ea typeface="Comfortaa"/>
                <a:cs typeface="Calibri" panose="020F0502020204030204" pitchFamily="34" charset="0"/>
                <a:sym typeface="Comfortaa"/>
              </a:rPr>
              <a:t>Teléfono: 3434840405</a:t>
            </a:r>
          </a:p>
          <a:p>
            <a:pPr marL="0" lvl="0" indent="0" algn="ctr" rtl="0">
              <a:lnSpc>
                <a:spcPct val="100000"/>
              </a:lnSpc>
              <a:spcBef>
                <a:spcPts val="360"/>
              </a:spcBef>
              <a:spcAft>
                <a:spcPts val="0"/>
              </a:spcAft>
              <a:buSzPts val="1800"/>
              <a:buNone/>
            </a:pPr>
            <a:r>
              <a:rPr lang="es-ES" sz="2400" b="1" dirty="0" smtClean="0">
                <a:latin typeface="Calibri" panose="020F0502020204030204" pitchFamily="34" charset="0"/>
                <a:ea typeface="Comfortaa"/>
                <a:cs typeface="Calibri" panose="020F0502020204030204" pitchFamily="34" charset="0"/>
                <a:sym typeface="Comfortaa"/>
              </a:rPr>
              <a:t>Mail: direccionproblematicasconsumo@gmail.com</a:t>
            </a:r>
            <a:endParaRPr sz="2400" b="1" dirty="0">
              <a:latin typeface="Calibri" panose="020F0502020204030204" pitchFamily="34" charset="0"/>
              <a:ea typeface="Comfortaa"/>
              <a:cs typeface="Calibri" panose="020F0502020204030204" pitchFamily="34" charset="0"/>
              <a:sym typeface="Comforta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e6ca5accc2_0_93"/>
          <p:cNvSpPr txBox="1">
            <a:spLocks noGrp="1"/>
          </p:cNvSpPr>
          <p:nvPr>
            <p:ph type="body" idx="1"/>
          </p:nvPr>
        </p:nvSpPr>
        <p:spPr>
          <a:xfrm>
            <a:off x="1392050" y="1267350"/>
            <a:ext cx="6738300" cy="43233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360"/>
              </a:spcBef>
              <a:spcAft>
                <a:spcPts val="0"/>
              </a:spcAft>
              <a:buClr>
                <a:schemeClr val="dk1"/>
              </a:buClr>
              <a:buSzPts val="1100"/>
              <a:buFont typeface="Arial"/>
              <a:buNone/>
            </a:pPr>
            <a:r>
              <a:rPr lang="es-ES" sz="3900" dirty="0">
                <a:solidFill>
                  <a:schemeClr val="accent1"/>
                </a:solidFill>
                <a:highlight>
                  <a:schemeClr val="lt1"/>
                </a:highlight>
                <a:latin typeface="Calibri" panose="020F0502020204030204" pitchFamily="34" charset="0"/>
                <a:ea typeface="Montserrat"/>
                <a:cs typeface="Calibri" panose="020F0502020204030204" pitchFamily="34" charset="0"/>
                <a:sym typeface="Montserrat"/>
              </a:rPr>
              <a:t>¿Qué son los consumos problemáticos?</a:t>
            </a:r>
            <a:r>
              <a:rPr lang="es-ES" sz="3900" dirty="0">
                <a:solidFill>
                  <a:schemeClr val="accent1"/>
                </a:solidFill>
                <a:highlight>
                  <a:srgbClr val="FFFF00"/>
                </a:highlight>
                <a:latin typeface="Calibri" panose="020F0502020204030204" pitchFamily="34" charset="0"/>
                <a:ea typeface="Montserrat"/>
                <a:cs typeface="Calibri" panose="020F0502020204030204" pitchFamily="34" charset="0"/>
                <a:sym typeface="Montserrat"/>
              </a:rPr>
              <a:t> </a:t>
            </a:r>
            <a:endParaRPr sz="2700" dirty="0">
              <a:solidFill>
                <a:schemeClr val="accent1"/>
              </a:solidFill>
              <a:latin typeface="Calibri" panose="020F0502020204030204" pitchFamily="34" charset="0"/>
              <a:ea typeface="Montserrat"/>
              <a:cs typeface="Calibri" panose="020F0502020204030204" pitchFamily="34" charset="0"/>
              <a:sym typeface="Montserrat"/>
            </a:endParaRPr>
          </a:p>
        </p:txBody>
      </p:sp>
    </p:spTree>
    <p:extLst>
      <p:ext uri="{BB962C8B-B14F-4D97-AF65-F5344CB8AC3E}">
        <p14:creationId xmlns:p14="http://schemas.microsoft.com/office/powerpoint/2010/main" val="1197219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0"/>
          <p:cNvSpPr txBox="1"/>
          <p:nvPr/>
        </p:nvSpPr>
        <p:spPr>
          <a:xfrm>
            <a:off x="410275" y="1088475"/>
            <a:ext cx="8482200" cy="264068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15000"/>
              </a:lnSpc>
              <a:spcBef>
                <a:spcPts val="0"/>
              </a:spcBef>
              <a:spcAft>
                <a:spcPts val="0"/>
              </a:spcAft>
              <a:buClr>
                <a:srgbClr val="000000"/>
              </a:buClr>
              <a:buSzPts val="2200"/>
              <a:buFont typeface="Arial"/>
              <a:buNone/>
              <a:tabLst/>
              <a:defRPr/>
            </a:pPr>
            <a:r>
              <a:rPr kumimoji="0" lang="es-ES" sz="1800" b="0" i="0" u="none" strike="noStrike" kern="0" cap="none" spc="0" normalizeH="0" baseline="0" noProof="0" dirty="0">
                <a:ln>
                  <a:noFill/>
                </a:ln>
                <a:solidFill>
                  <a:srgbClr val="212121"/>
                </a:solidFill>
                <a:effectLst/>
                <a:uLnTx/>
                <a:uFillTx/>
                <a:latin typeface="Montserrat"/>
                <a:ea typeface="Montserrat"/>
                <a:cs typeface="Montserrat"/>
                <a:sym typeface="Montserrat"/>
              </a:rPr>
              <a:t>“Son aquellos que – mediando o sin mediar sustancia alguna – afectan negativamente, en forma crónica, la salud física o psíquica del sujeto, y/o las relaciones sociales. Los consumos problemáticos pueden manifestarse como adicciones o abusos al alcohol, tabaco, drogas psicotrópicas – legales o ilegales – o producidas por ciertas conductas compulsivas de los sujetos hacia el juego, las nuevas tecnologías, la alimentación, las compras compulsivas o cualquier otro consumo que sea diagnosticado compulsivo por un profesional de la salud.”</a:t>
            </a:r>
            <a:endParaRPr kumimoji="0" sz="1800" b="0" i="0" u="none" strike="noStrike" kern="0" cap="none" spc="0" normalizeH="0" baseline="0" noProof="0" dirty="0">
              <a:ln>
                <a:noFill/>
              </a:ln>
              <a:solidFill>
                <a:srgbClr val="212121"/>
              </a:solidFill>
              <a:effectLst/>
              <a:uLnTx/>
              <a:uFillTx/>
              <a:latin typeface="Montserrat"/>
              <a:ea typeface="Montserrat"/>
              <a:cs typeface="Montserrat"/>
              <a:sym typeface="Montserrat"/>
            </a:endParaRPr>
          </a:p>
        </p:txBody>
      </p:sp>
      <p:sp>
        <p:nvSpPr>
          <p:cNvPr id="157" name="Google Shape;157;p10"/>
          <p:cNvSpPr txBox="1"/>
          <p:nvPr/>
        </p:nvSpPr>
        <p:spPr>
          <a:xfrm>
            <a:off x="582925" y="6301702"/>
            <a:ext cx="8136900" cy="877123"/>
          </a:xfrm>
          <a:prstGeom prst="rect">
            <a:avLst/>
          </a:prstGeom>
          <a:noFill/>
          <a:ln>
            <a:noFill/>
          </a:ln>
        </p:spPr>
        <p:txBody>
          <a:bodyPr spcFirstLastPara="1" wrap="square" lIns="91425" tIns="45700" rIns="91425" bIns="45700" anchor="b"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s-ES" sz="1600" b="0" i="1" u="none" strike="noStrike" kern="0" cap="none" spc="0" normalizeH="0" baseline="0" noProof="0" dirty="0">
                <a:ln>
                  <a:noFill/>
                </a:ln>
                <a:solidFill>
                  <a:srgbClr val="212121"/>
                </a:solidFill>
                <a:effectLst/>
                <a:uLnTx/>
                <a:uFillTx/>
                <a:latin typeface="Montserrat"/>
                <a:ea typeface="Montserrat"/>
                <a:cs typeface="Montserrat"/>
                <a:sym typeface="Montserrat"/>
              </a:rPr>
              <a:t>Plan Integral para el Abordaje de los Consumos Problemáticos – Plan IACOP</a:t>
            </a:r>
            <a:endParaRPr kumimoji="0" sz="1600" b="0" i="1" u="none" strike="noStrike" kern="0" cap="none" spc="0" normalizeH="0" baseline="0" noProof="0" dirty="0">
              <a:ln>
                <a:noFill/>
              </a:ln>
              <a:solidFill>
                <a:srgbClr val="212121"/>
              </a:solidFill>
              <a:effectLst/>
              <a:uLnTx/>
              <a:uFillTx/>
              <a:latin typeface="Montserrat"/>
              <a:ea typeface="Montserrat"/>
              <a:cs typeface="Montserrat"/>
              <a:sym typeface="Montserrat"/>
            </a:endParaRPr>
          </a:p>
          <a:p>
            <a:pPr marL="0" marR="0" lvl="0" indent="0" algn="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s-ES" sz="1600" b="0" i="1" u="none" strike="noStrike" kern="0" cap="none" spc="0" normalizeH="0" baseline="0" noProof="0" dirty="0">
                <a:ln>
                  <a:noFill/>
                </a:ln>
                <a:solidFill>
                  <a:srgbClr val="212121"/>
                </a:solidFill>
                <a:effectLst/>
                <a:uLnTx/>
                <a:uFillTx/>
                <a:latin typeface="Montserrat"/>
                <a:ea typeface="Montserrat"/>
                <a:cs typeface="Montserrat"/>
                <a:sym typeface="Montserrat"/>
              </a:rPr>
              <a:t>Ley N° 26.934, Art. 2, Ley 2014</a:t>
            </a:r>
            <a:endParaRPr kumimoji="0" sz="1600" b="0" i="1" u="none" strike="noStrike" kern="0" cap="none" spc="0" normalizeH="0" baseline="0" noProof="0" dirty="0">
              <a:ln>
                <a:noFill/>
              </a:ln>
              <a:solidFill>
                <a:srgbClr val="212121"/>
              </a:solidFill>
              <a:effectLst/>
              <a:uLnTx/>
              <a:uFillTx/>
              <a:latin typeface="Montserrat"/>
              <a:ea typeface="Montserrat"/>
              <a:cs typeface="Montserrat"/>
              <a:sym typeface="Montserrat"/>
            </a:endParaRPr>
          </a:p>
          <a:p>
            <a:pPr marL="0" marR="0" lvl="0" indent="0" algn="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900" b="0" i="1" u="none" strike="noStrike" kern="0" cap="none" spc="0" normalizeH="0" baseline="0" noProof="0" dirty="0">
              <a:ln>
                <a:noFill/>
              </a:ln>
              <a:solidFill>
                <a:srgbClr val="212121"/>
              </a:solidFill>
              <a:effectLst/>
              <a:uLnTx/>
              <a:uFillTx/>
              <a:latin typeface="Montserrat"/>
              <a:ea typeface="Montserrat"/>
              <a:cs typeface="Montserrat"/>
              <a:sym typeface="Montserrat"/>
            </a:endParaRPr>
          </a:p>
        </p:txBody>
      </p:sp>
      <p:pic>
        <p:nvPicPr>
          <p:cNvPr id="4" name="Imagen 3"/>
          <p:cNvPicPr>
            <a:picLocks noChangeAspect="1"/>
          </p:cNvPicPr>
          <p:nvPr/>
        </p:nvPicPr>
        <p:blipFill>
          <a:blip r:embed="rId3"/>
          <a:stretch>
            <a:fillRect/>
          </a:stretch>
        </p:blipFill>
        <p:spPr>
          <a:xfrm>
            <a:off x="2608917" y="3994483"/>
            <a:ext cx="4333303" cy="1852864"/>
          </a:xfrm>
          <a:prstGeom prst="rect">
            <a:avLst/>
          </a:prstGeom>
        </p:spPr>
      </p:pic>
    </p:spTree>
    <p:extLst>
      <p:ext uri="{BB962C8B-B14F-4D97-AF65-F5344CB8AC3E}">
        <p14:creationId xmlns:p14="http://schemas.microsoft.com/office/powerpoint/2010/main" val="2601309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000" b="0" dirty="0">
                <a:latin typeface="Arial" panose="020B0604020202020204" pitchFamily="34" charset="0"/>
                <a:cs typeface="Arial" panose="020B0604020202020204" pitchFamily="34" charset="0"/>
              </a:rPr>
              <a:t>QUE ENTENDEMOS POR CONSUMOS PROBLEMATICOS ¿Qué son los consumos problemáticos de sustancias? </a:t>
            </a:r>
            <a:endParaRPr lang="en-US" sz="2000" b="0" dirty="0">
              <a:latin typeface="Arial" panose="020B0604020202020204" pitchFamily="34" charset="0"/>
              <a:cs typeface="Arial" panose="020B0604020202020204" pitchFamily="34" charset="0"/>
            </a:endParaRPr>
          </a:p>
        </p:txBody>
      </p:sp>
      <p:sp>
        <p:nvSpPr>
          <p:cNvPr id="3" name="Marcador de texto 2"/>
          <p:cNvSpPr>
            <a:spLocks noGrp="1"/>
          </p:cNvSpPr>
          <p:nvPr>
            <p:ph type="body" idx="1"/>
          </p:nvPr>
        </p:nvSpPr>
        <p:spPr>
          <a:xfrm>
            <a:off x="311700" y="1251284"/>
            <a:ext cx="8520600" cy="4840449"/>
          </a:xfrm>
        </p:spPr>
        <p:txBody>
          <a:bodyPr/>
          <a:lstStyle/>
          <a:p>
            <a:r>
              <a:rPr lang="es-ES" dirty="0" smtClean="0">
                <a:solidFill>
                  <a:schemeClr val="accent1"/>
                </a:solidFill>
                <a:latin typeface="Arial" panose="020B0604020202020204" pitchFamily="34" charset="0"/>
                <a:cs typeface="Arial" panose="020B0604020202020204" pitchFamily="34" charset="0"/>
              </a:rPr>
              <a:t>Cuando  </a:t>
            </a:r>
            <a:r>
              <a:rPr lang="es-ES" dirty="0">
                <a:solidFill>
                  <a:schemeClr val="accent1"/>
                </a:solidFill>
                <a:latin typeface="Arial" panose="020B0604020202020204" pitchFamily="34" charset="0"/>
                <a:cs typeface="Arial" panose="020B0604020202020204" pitchFamily="34" charset="0"/>
              </a:rPr>
              <a:t>hablamos de  consumo problemático, o  de  una  relación problemática de las personas con las sustancias, no lo abordamos como  un  problema causado por  una  característica esencial de  la misma, sino que nos centramos en las personas, en sus trayectorias vitales y su constitución subjetiva, y las relaciones que se establecen entre las personas, su contexto y la sustancia.</a:t>
            </a:r>
            <a:endParaRPr lang="en-US" dirty="0">
              <a:solidFill>
                <a:schemeClr val="accent1"/>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2414157" y="3211733"/>
            <a:ext cx="4099901" cy="2736000"/>
          </a:xfrm>
          <a:prstGeom prst="rect">
            <a:avLst/>
          </a:prstGeom>
        </p:spPr>
      </p:pic>
    </p:spTree>
    <p:extLst>
      <p:ext uri="{BB962C8B-B14F-4D97-AF65-F5344CB8AC3E}">
        <p14:creationId xmlns:p14="http://schemas.microsoft.com/office/powerpoint/2010/main" val="1188151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3" descr="Estética 2023 (1).png"/>
          <p:cNvPicPr preferRelativeResize="0"/>
          <p:nvPr/>
        </p:nvPicPr>
        <p:blipFill rotWithShape="1">
          <a:blip r:embed="rId3">
            <a:alphaModFix/>
          </a:blip>
          <a:srcRect/>
          <a:stretch/>
        </p:blipFill>
        <p:spPr>
          <a:xfrm>
            <a:off x="2961" y="858915"/>
            <a:ext cx="9138080" cy="5140170"/>
          </a:xfrm>
          <a:prstGeom prst="rect">
            <a:avLst/>
          </a:prstGeom>
          <a:noFill/>
          <a:ln>
            <a:noFill/>
          </a:ln>
        </p:spPr>
      </p:pic>
      <p:sp>
        <p:nvSpPr>
          <p:cNvPr id="100" name="Google Shape;100;p3"/>
          <p:cNvSpPr txBox="1"/>
          <p:nvPr/>
        </p:nvSpPr>
        <p:spPr>
          <a:xfrm>
            <a:off x="2535935" y="1720673"/>
            <a:ext cx="4072123" cy="849745"/>
          </a:xfrm>
          <a:prstGeom prst="rect">
            <a:avLst/>
          </a:prstGeom>
          <a:noFill/>
          <a:ln>
            <a:noFill/>
          </a:ln>
        </p:spPr>
        <p:txBody>
          <a:bodyPr spcFirstLastPara="1" wrap="square" lIns="45796" tIns="45796" rIns="45796" bIns="45796" anchor="t" anchorCtr="0">
            <a:spAutoFit/>
          </a:bodyPr>
          <a:lstStyle/>
          <a:p>
            <a:pPr algn="ctr">
              <a:lnSpc>
                <a:spcPct val="115000"/>
              </a:lnSpc>
              <a:spcBef>
                <a:spcPts val="601"/>
              </a:spcBef>
              <a:buClr>
                <a:schemeClr val="dk1"/>
              </a:buClr>
              <a:buSzPts val="1100"/>
            </a:pPr>
            <a:r>
              <a:rPr lang="es-AR" sz="2800" b="1" dirty="0">
                <a:solidFill>
                  <a:srgbClr val="333333"/>
                </a:solidFill>
                <a:highlight>
                  <a:srgbClr val="FFFFFF"/>
                </a:highlight>
                <a:latin typeface="Calibri" panose="020F0502020204030204" pitchFamily="34" charset="0"/>
                <a:cs typeface="Calibri" panose="020F0502020204030204" pitchFamily="34" charset="0"/>
              </a:rPr>
              <a:t>Marco Legal  </a:t>
            </a:r>
            <a:endParaRPr sz="2800" b="1" dirty="0">
              <a:solidFill>
                <a:schemeClr val="dk1"/>
              </a:solidFill>
              <a:latin typeface="Calibri" panose="020F0502020204030204" pitchFamily="34" charset="0"/>
              <a:ea typeface="Calibri"/>
              <a:cs typeface="Calibri" panose="020F0502020204030204" pitchFamily="34" charset="0"/>
              <a:sym typeface="Calibri"/>
            </a:endParaRPr>
          </a:p>
          <a:p>
            <a:pPr algn="ctr">
              <a:spcBef>
                <a:spcPts val="601"/>
              </a:spcBef>
            </a:pPr>
            <a:endParaRPr sz="701" dirty="0">
              <a:latin typeface="Calibri"/>
              <a:ea typeface="Calibri"/>
              <a:cs typeface="Calibri"/>
              <a:sym typeface="Calibri"/>
            </a:endParaRPr>
          </a:p>
        </p:txBody>
      </p:sp>
      <p:sp>
        <p:nvSpPr>
          <p:cNvPr id="101" name="Google Shape;101;p3"/>
          <p:cNvSpPr txBox="1"/>
          <p:nvPr/>
        </p:nvSpPr>
        <p:spPr>
          <a:xfrm>
            <a:off x="1300984" y="2601842"/>
            <a:ext cx="7265500" cy="2477883"/>
          </a:xfrm>
          <a:prstGeom prst="rect">
            <a:avLst/>
          </a:prstGeom>
          <a:noFill/>
          <a:ln>
            <a:noFill/>
          </a:ln>
        </p:spPr>
        <p:txBody>
          <a:bodyPr spcFirstLastPara="1" wrap="square" lIns="45796" tIns="45796" rIns="45796" bIns="45796" anchor="t" anchorCtr="0">
            <a:spAutoFit/>
          </a:bodyPr>
          <a:lstStyle/>
          <a:p>
            <a:pPr algn="just">
              <a:lnSpc>
                <a:spcPct val="115000"/>
              </a:lnSpc>
              <a:spcBef>
                <a:spcPts val="601"/>
              </a:spcBef>
              <a:buClr>
                <a:schemeClr val="dk1"/>
              </a:buClr>
              <a:buSzPts val="1100"/>
            </a:pPr>
            <a:r>
              <a:rPr lang="es-AR" sz="2000" dirty="0">
                <a:solidFill>
                  <a:schemeClr val="accent1"/>
                </a:solidFill>
                <a:latin typeface="Calibri" panose="020F0502020204030204" pitchFamily="34" charset="0"/>
                <a:cs typeface="Calibri" panose="020F0502020204030204" pitchFamily="34" charset="0"/>
              </a:rPr>
              <a:t>La </a:t>
            </a:r>
            <a:r>
              <a:rPr lang="es-AR" sz="2000" b="1" dirty="0">
                <a:solidFill>
                  <a:schemeClr val="accent1"/>
                </a:solidFill>
                <a:latin typeface="Calibri" panose="020F0502020204030204" pitchFamily="34" charset="0"/>
                <a:cs typeface="Calibri" panose="020F0502020204030204" pitchFamily="34" charset="0"/>
              </a:rPr>
              <a:t>Ley de Salud Mental 26.657</a:t>
            </a:r>
            <a:r>
              <a:rPr lang="es-AR" sz="2000" dirty="0">
                <a:solidFill>
                  <a:schemeClr val="accent1"/>
                </a:solidFill>
                <a:latin typeface="Calibri" panose="020F0502020204030204" pitchFamily="34" charset="0"/>
                <a:cs typeface="Calibri" panose="020F0502020204030204" pitchFamily="34" charset="0"/>
              </a:rPr>
              <a:t> en su artículo 4 establece: “Las adicciones deben ser abordadas como </a:t>
            </a:r>
            <a:r>
              <a:rPr lang="es-AR" sz="2000" b="1" dirty="0">
                <a:solidFill>
                  <a:schemeClr val="accent1"/>
                </a:solidFill>
                <a:latin typeface="Calibri" panose="020F0502020204030204" pitchFamily="34" charset="0"/>
                <a:cs typeface="Calibri" panose="020F0502020204030204" pitchFamily="34" charset="0"/>
              </a:rPr>
              <a:t>parte integrante de las políticas de salud mental</a:t>
            </a:r>
            <a:r>
              <a:rPr lang="es-AR" sz="2000" dirty="0">
                <a:solidFill>
                  <a:schemeClr val="accent1"/>
                </a:solidFill>
                <a:latin typeface="Calibri" panose="020F0502020204030204" pitchFamily="34" charset="0"/>
                <a:cs typeface="Calibri" panose="020F0502020204030204" pitchFamily="34" charset="0"/>
              </a:rPr>
              <a:t>. Las personas con uso problemático de drogas, legales e ilegales, tienen todos los derechos y garantías que se establecen en la presente ley en su relación con los servicios de salud”.</a:t>
            </a:r>
            <a:endParaRPr sz="2000" dirty="0">
              <a:solidFill>
                <a:schemeClr val="accent1"/>
              </a:solidFill>
              <a:latin typeface="Calibri" panose="020F0502020204030204" pitchFamily="34" charset="0"/>
              <a:cs typeface="Calibri" panose="020F0502020204030204" pitchFamily="34" charset="0"/>
            </a:endParaRPr>
          </a:p>
          <a:p>
            <a:pPr>
              <a:spcBef>
                <a:spcPts val="601"/>
              </a:spcBef>
            </a:pPr>
            <a:endParaRPr sz="701" dirty="0">
              <a:latin typeface="Calibri"/>
              <a:ea typeface="Calibri"/>
              <a:cs typeface="Calibri"/>
              <a:sym typeface="Calibri"/>
            </a:endParaRPr>
          </a:p>
        </p:txBody>
      </p:sp>
    </p:spTree>
    <p:extLst>
      <p:ext uri="{BB962C8B-B14F-4D97-AF65-F5344CB8AC3E}">
        <p14:creationId xmlns:p14="http://schemas.microsoft.com/office/powerpoint/2010/main" val="3707503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400" dirty="0" smtClean="0">
                <a:latin typeface="Calibri" panose="020F0502020204030204" pitchFamily="34" charset="0"/>
                <a:cs typeface="Calibri" panose="020F0502020204030204" pitchFamily="34" charset="0"/>
              </a:rPr>
              <a:t>                     Ley 26657 Ley nacional de salud mental</a:t>
            </a:r>
            <a:endParaRPr lang="en-US" sz="2400" dirty="0">
              <a:latin typeface="Calibri" panose="020F0502020204030204" pitchFamily="34" charset="0"/>
              <a:cs typeface="Calibri" panose="020F0502020204030204" pitchFamily="34" charset="0"/>
            </a:endParaRPr>
          </a:p>
        </p:txBody>
      </p:sp>
      <p:sp>
        <p:nvSpPr>
          <p:cNvPr id="3" name="Marcador de texto 2"/>
          <p:cNvSpPr>
            <a:spLocks noGrp="1"/>
          </p:cNvSpPr>
          <p:nvPr>
            <p:ph type="body" idx="1"/>
          </p:nvPr>
        </p:nvSpPr>
        <p:spPr>
          <a:xfrm>
            <a:off x="311699" y="1371600"/>
            <a:ext cx="8748079" cy="4720133"/>
          </a:xfrm>
        </p:spPr>
        <p:txBody>
          <a:bodyPr>
            <a:normAutofit/>
          </a:bodyPr>
          <a:lstStyle/>
          <a:p>
            <a:r>
              <a:rPr lang="es-ES" dirty="0" smtClean="0">
                <a:solidFill>
                  <a:schemeClr val="accent1"/>
                </a:solidFill>
                <a:latin typeface="Calibri" panose="020F0502020204030204" pitchFamily="34" charset="0"/>
                <a:cs typeface="Calibri" panose="020F0502020204030204" pitchFamily="34" charset="0"/>
              </a:rPr>
              <a:t>Las adicciones deben ser abordadas como parte integrante de las políticas de salud mental</a:t>
            </a:r>
          </a:p>
          <a:p>
            <a:r>
              <a:rPr lang="es-ES" dirty="0" smtClean="0">
                <a:solidFill>
                  <a:schemeClr val="accent1"/>
                </a:solidFill>
                <a:latin typeface="Calibri" panose="020F0502020204030204" pitchFamily="34" charset="0"/>
                <a:cs typeface="Calibri" panose="020F0502020204030204" pitchFamily="34" charset="0"/>
              </a:rPr>
              <a:t>Reconoce a las personas con consumos problemáticos de sustancias como sujetos de derechos que gozan de garantías plenas entre ellas a realizar atención sanitaria y social, integral y humanizada a partir del acceso gratuito, igualitario y equitativo</a:t>
            </a:r>
          </a:p>
          <a:p>
            <a:r>
              <a:rPr lang="es-ES" dirty="0" smtClean="0">
                <a:solidFill>
                  <a:schemeClr val="accent1"/>
                </a:solidFill>
                <a:latin typeface="Calibri" panose="020F0502020204030204" pitchFamily="34" charset="0"/>
                <a:cs typeface="Calibri" panose="020F0502020204030204" pitchFamily="34" charset="0"/>
              </a:rPr>
              <a:t>Propone tratamientos dignos que atiendan la singularidad de la persona y que permitan que las mismas puedan tomar decisiones relacionadas a su salud dentro de sus posibilidades</a:t>
            </a:r>
          </a:p>
          <a:p>
            <a:r>
              <a:rPr lang="es-ES" dirty="0" smtClean="0">
                <a:solidFill>
                  <a:schemeClr val="accent1"/>
                </a:solidFill>
                <a:latin typeface="Calibri" panose="020F0502020204030204" pitchFamily="34" charset="0"/>
                <a:cs typeface="Calibri" panose="020F0502020204030204" pitchFamily="34" charset="0"/>
              </a:rPr>
              <a:t>Priorizar los tratamientos ambulatorios y limitar las internaciones y situaciones en donde no sea posible otra opción o por existir una situación de riesgo cierto e inminente para la persona y/o terceros</a:t>
            </a:r>
          </a:p>
          <a:p>
            <a:r>
              <a:rPr lang="es-ES" dirty="0" smtClean="0">
                <a:solidFill>
                  <a:schemeClr val="accent1"/>
                </a:solidFill>
                <a:latin typeface="Calibri" panose="020F0502020204030204" pitchFamily="34" charset="0"/>
                <a:cs typeface="Calibri" panose="020F0502020204030204" pitchFamily="34" charset="0"/>
              </a:rPr>
              <a:t>El abordaje de las problemática es planteado desde un trabajo intersectorial e interdisciplinario</a:t>
            </a:r>
            <a:endParaRPr lang="en-US" dirty="0">
              <a:solidFill>
                <a:schemeClr val="accent1"/>
              </a:solidFill>
              <a:latin typeface="Calibri" panose="020F0502020204030204" pitchFamily="34" charset="0"/>
              <a:cs typeface="Calibri" panose="020F0502020204030204" pitchFamily="34" charset="0"/>
            </a:endParaRPr>
          </a:p>
        </p:txBody>
      </p:sp>
      <p:pic>
        <p:nvPicPr>
          <p:cNvPr id="4" name="Google Shape;96;p2" descr="LOGO S MENTAL PNG (1).png"/>
          <p:cNvPicPr preferRelativeResize="0"/>
          <p:nvPr/>
        </p:nvPicPr>
        <p:blipFill rotWithShape="1">
          <a:blip r:embed="rId2">
            <a:alphaModFix/>
          </a:blip>
          <a:srcRect/>
          <a:stretch/>
        </p:blipFill>
        <p:spPr>
          <a:xfrm>
            <a:off x="3805502" y="5465322"/>
            <a:ext cx="1760472" cy="626411"/>
          </a:xfrm>
          <a:prstGeom prst="rect">
            <a:avLst/>
          </a:prstGeom>
          <a:noFill/>
          <a:ln>
            <a:noFill/>
          </a:ln>
        </p:spPr>
      </p:pic>
    </p:spTree>
    <p:extLst>
      <p:ext uri="{BB962C8B-B14F-4D97-AF65-F5344CB8AC3E}">
        <p14:creationId xmlns:p14="http://schemas.microsoft.com/office/powerpoint/2010/main" val="100771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e6ca5accc2_0_36"/>
          <p:cNvSpPr txBox="1">
            <a:spLocks noGrp="1"/>
          </p:cNvSpPr>
          <p:nvPr>
            <p:ph type="body" idx="1"/>
          </p:nvPr>
        </p:nvSpPr>
        <p:spPr>
          <a:xfrm>
            <a:off x="311700" y="410998"/>
            <a:ext cx="8520600" cy="56808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360"/>
              </a:spcBef>
              <a:spcAft>
                <a:spcPts val="0"/>
              </a:spcAft>
              <a:buClr>
                <a:schemeClr val="dk1"/>
              </a:buClr>
              <a:buSzPts val="1100"/>
              <a:buFont typeface="Arial"/>
              <a:buNone/>
            </a:pPr>
            <a:r>
              <a:rPr lang="es-ES" sz="3600" b="1" dirty="0">
                <a:solidFill>
                  <a:schemeClr val="accent1"/>
                </a:solidFill>
                <a:highlight>
                  <a:schemeClr val="lt1"/>
                </a:highlight>
                <a:latin typeface="Calibri" panose="020F0502020204030204" pitchFamily="34" charset="0"/>
                <a:ea typeface="Montserrat"/>
                <a:cs typeface="Calibri" panose="020F0502020204030204" pitchFamily="34" charset="0"/>
                <a:sym typeface="Montserrat"/>
              </a:rPr>
              <a:t>Todo consumo, ¿es una adicción?</a:t>
            </a:r>
            <a:endParaRPr sz="3600" b="1" dirty="0">
              <a:solidFill>
                <a:schemeClr val="accent1"/>
              </a:solidFill>
              <a:highlight>
                <a:schemeClr val="lt1"/>
              </a:highlight>
              <a:latin typeface="Calibri" panose="020F0502020204030204" pitchFamily="34" charset="0"/>
              <a:ea typeface="Montserrat"/>
              <a:cs typeface="Calibri" panose="020F0502020204030204" pitchFamily="34" charset="0"/>
              <a:sym typeface="Montserrat"/>
            </a:endParaRPr>
          </a:p>
          <a:p>
            <a:pPr marL="0" lvl="0" indent="0" algn="ctr" rtl="0">
              <a:lnSpc>
                <a:spcPct val="115000"/>
              </a:lnSpc>
              <a:spcBef>
                <a:spcPts val="0"/>
              </a:spcBef>
              <a:spcAft>
                <a:spcPts val="1200"/>
              </a:spcAft>
              <a:buSzPts val="1800"/>
              <a:buNone/>
            </a:pPr>
            <a:endParaRPr dirty="0"/>
          </a:p>
        </p:txBody>
      </p:sp>
    </p:spTree>
    <p:extLst>
      <p:ext uri="{BB962C8B-B14F-4D97-AF65-F5344CB8AC3E}">
        <p14:creationId xmlns:p14="http://schemas.microsoft.com/office/powerpoint/2010/main" val="2755882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3030" t="32121" r="4091" b="15353"/>
          <a:stretch/>
        </p:blipFill>
        <p:spPr>
          <a:xfrm>
            <a:off x="290945" y="1898074"/>
            <a:ext cx="8492837" cy="3602182"/>
          </a:xfrm>
          <a:prstGeom prst="rect">
            <a:avLst/>
          </a:prstGeom>
        </p:spPr>
      </p:pic>
    </p:spTree>
    <p:extLst>
      <p:ext uri="{BB962C8B-B14F-4D97-AF65-F5344CB8AC3E}">
        <p14:creationId xmlns:p14="http://schemas.microsoft.com/office/powerpoint/2010/main" val="724173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r"/>
            <a:r>
              <a:rPr lang="es-ES" sz="2400" dirty="0" smtClean="0">
                <a:latin typeface="Calibri" panose="020F0502020204030204" pitchFamily="34" charset="0"/>
                <a:cs typeface="Calibri" panose="020F0502020204030204" pitchFamily="34" charset="0"/>
              </a:rPr>
              <a:t>                     </a:t>
            </a:r>
            <a:r>
              <a:rPr lang="es-ES" sz="2400" dirty="0">
                <a:latin typeface="Calibri" panose="020F0502020204030204" pitchFamily="34" charset="0"/>
                <a:cs typeface="Calibri" panose="020F0502020204030204" pitchFamily="34" charset="0"/>
              </a:rPr>
              <a:t>Para  comprender las prácticas relacionadas a los consumos problemáticos de sustancias psicoactivas es importante:</a:t>
            </a:r>
            <a:endParaRPr lang="en-US" sz="2400" dirty="0">
              <a:latin typeface="Calibri" panose="020F0502020204030204" pitchFamily="34" charset="0"/>
              <a:cs typeface="Calibri" panose="020F0502020204030204" pitchFamily="34" charset="0"/>
            </a:endParaRPr>
          </a:p>
        </p:txBody>
      </p:sp>
      <p:sp>
        <p:nvSpPr>
          <p:cNvPr id="3" name="Marcador de texto 2"/>
          <p:cNvSpPr>
            <a:spLocks noGrp="1"/>
          </p:cNvSpPr>
          <p:nvPr>
            <p:ph type="body" idx="1"/>
          </p:nvPr>
        </p:nvSpPr>
        <p:spPr>
          <a:xfrm>
            <a:off x="311699" y="1371600"/>
            <a:ext cx="8748079" cy="4720133"/>
          </a:xfrm>
        </p:spPr>
        <p:txBody>
          <a:bodyPr>
            <a:normAutofit/>
          </a:bodyPr>
          <a:lstStyle/>
          <a:p>
            <a:endParaRPr lang="es-ES" dirty="0" smtClean="0">
              <a:solidFill>
                <a:schemeClr val="accent1"/>
              </a:solidFill>
              <a:latin typeface="Calibri" panose="020F0502020204030204" pitchFamily="34" charset="0"/>
              <a:cs typeface="Calibri" panose="020F0502020204030204" pitchFamily="34" charset="0"/>
            </a:endParaRPr>
          </a:p>
          <a:p>
            <a:r>
              <a:rPr lang="es-ES" dirty="0" smtClean="0">
                <a:solidFill>
                  <a:schemeClr val="accent1"/>
                </a:solidFill>
                <a:latin typeface="Calibri" panose="020F0502020204030204" pitchFamily="34" charset="0"/>
                <a:cs typeface="Calibri" panose="020F0502020204030204" pitchFamily="34" charset="0"/>
              </a:rPr>
              <a:t>Situarlas siempre en un contexto histórico, cultural, social, económico determinado</a:t>
            </a:r>
          </a:p>
          <a:p>
            <a:endParaRPr lang="es-ES" dirty="0">
              <a:solidFill>
                <a:schemeClr val="accent1"/>
              </a:solidFill>
              <a:latin typeface="Calibri" panose="020F0502020204030204" pitchFamily="34" charset="0"/>
              <a:cs typeface="Calibri" panose="020F0502020204030204" pitchFamily="34" charset="0"/>
            </a:endParaRPr>
          </a:p>
          <a:p>
            <a:r>
              <a:rPr lang="es-ES" dirty="0" smtClean="0">
                <a:solidFill>
                  <a:schemeClr val="accent1"/>
                </a:solidFill>
                <a:latin typeface="Calibri" panose="020F0502020204030204" pitchFamily="34" charset="0"/>
                <a:cs typeface="Calibri" panose="020F0502020204030204" pitchFamily="34" charset="0"/>
              </a:rPr>
              <a:t>Pensar SIEMPRE que son problemas de personas no de sustancias</a:t>
            </a:r>
          </a:p>
          <a:p>
            <a:endParaRPr lang="es-ES" dirty="0">
              <a:solidFill>
                <a:schemeClr val="accent1"/>
              </a:solidFill>
              <a:latin typeface="Calibri" panose="020F0502020204030204" pitchFamily="34" charset="0"/>
              <a:cs typeface="Calibri" panose="020F0502020204030204" pitchFamily="34" charset="0"/>
            </a:endParaRPr>
          </a:p>
          <a:p>
            <a:r>
              <a:rPr lang="es-ES" dirty="0" smtClean="0">
                <a:solidFill>
                  <a:schemeClr val="accent1"/>
                </a:solidFill>
                <a:latin typeface="Calibri" panose="020F0502020204030204" pitchFamily="34" charset="0"/>
                <a:cs typeface="Calibri" panose="020F0502020204030204" pitchFamily="34" charset="0"/>
              </a:rPr>
              <a:t>Que todos somos parte de una sociedad que premia y ordena según los consumos a los que accedemos</a:t>
            </a:r>
          </a:p>
          <a:p>
            <a:endParaRPr lang="es-ES" dirty="0">
              <a:solidFill>
                <a:schemeClr val="accent1"/>
              </a:solidFill>
              <a:latin typeface="Calibri" panose="020F0502020204030204" pitchFamily="34" charset="0"/>
              <a:cs typeface="Calibri" panose="020F0502020204030204" pitchFamily="34" charset="0"/>
            </a:endParaRPr>
          </a:p>
          <a:p>
            <a:r>
              <a:rPr lang="es-ES" dirty="0" smtClean="0">
                <a:solidFill>
                  <a:schemeClr val="accent1"/>
                </a:solidFill>
                <a:latin typeface="Calibri" panose="020F0502020204030204" pitchFamily="34" charset="0"/>
                <a:cs typeface="Calibri" panose="020F0502020204030204" pitchFamily="34" charset="0"/>
              </a:rPr>
              <a:t>Que todos somos consumidores pero no todos tenemos un vínculo problemático con la sustancias que consumimos</a:t>
            </a:r>
          </a:p>
          <a:p>
            <a:endParaRPr lang="es-ES" dirty="0">
              <a:solidFill>
                <a:schemeClr val="accent1"/>
              </a:solidFill>
              <a:latin typeface="Calibri" panose="020F0502020204030204" pitchFamily="34" charset="0"/>
              <a:cs typeface="Calibri" panose="020F0502020204030204" pitchFamily="34" charset="0"/>
            </a:endParaRPr>
          </a:p>
          <a:p>
            <a:r>
              <a:rPr lang="es-ES" dirty="0" smtClean="0">
                <a:solidFill>
                  <a:schemeClr val="accent1"/>
                </a:solidFill>
                <a:latin typeface="Calibri" panose="020F0502020204030204" pitchFamily="34" charset="0"/>
                <a:cs typeface="Calibri" panose="020F0502020204030204" pitchFamily="34" charset="0"/>
              </a:rPr>
              <a:t>Que un consumo no se vuelve problemático de un día para otro</a:t>
            </a:r>
          </a:p>
          <a:p>
            <a:endParaRPr lang="es-ES" dirty="0">
              <a:solidFill>
                <a:schemeClr val="accent1"/>
              </a:solidFill>
              <a:latin typeface="Calibri" panose="020F0502020204030204" pitchFamily="34" charset="0"/>
              <a:cs typeface="Calibri" panose="020F0502020204030204" pitchFamily="34" charset="0"/>
            </a:endParaRPr>
          </a:p>
          <a:p>
            <a:endParaRPr lang="en-US" dirty="0">
              <a:solidFill>
                <a:schemeClr val="accent1"/>
              </a:solidFill>
              <a:latin typeface="Calibri" panose="020F0502020204030204" pitchFamily="34" charset="0"/>
              <a:cs typeface="Calibri" panose="020F0502020204030204" pitchFamily="34" charset="0"/>
            </a:endParaRPr>
          </a:p>
        </p:txBody>
      </p:sp>
      <p:pic>
        <p:nvPicPr>
          <p:cNvPr id="4" name="Google Shape;96;p2" descr="LOGO S MENTAL PNG (1).png"/>
          <p:cNvPicPr preferRelativeResize="0"/>
          <p:nvPr/>
        </p:nvPicPr>
        <p:blipFill rotWithShape="1">
          <a:blip r:embed="rId2">
            <a:alphaModFix/>
          </a:blip>
          <a:srcRect/>
          <a:stretch/>
        </p:blipFill>
        <p:spPr>
          <a:xfrm>
            <a:off x="3805502" y="5465322"/>
            <a:ext cx="1760472" cy="626411"/>
          </a:xfrm>
          <a:prstGeom prst="rect">
            <a:avLst/>
          </a:prstGeom>
          <a:noFill/>
          <a:ln>
            <a:noFill/>
          </a:ln>
        </p:spPr>
      </p:pic>
    </p:spTree>
    <p:extLst>
      <p:ext uri="{BB962C8B-B14F-4D97-AF65-F5344CB8AC3E}">
        <p14:creationId xmlns:p14="http://schemas.microsoft.com/office/powerpoint/2010/main" val="344230315"/>
      </p:ext>
    </p:extLst>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785</TotalTime>
  <Words>638</Words>
  <Application>Microsoft Office PowerPoint</Application>
  <PresentationFormat>Presentación en pantalla (4:3)</PresentationFormat>
  <Paragraphs>63</Paragraphs>
  <Slides>13</Slides>
  <Notes>6</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13</vt:i4>
      </vt:variant>
    </vt:vector>
  </HeadingPairs>
  <TitlesOfParts>
    <vt:vector size="22" baseType="lpstr">
      <vt:lpstr>Comfortaa</vt:lpstr>
      <vt:lpstr>Calibri Light</vt:lpstr>
      <vt:lpstr>Calibri</vt:lpstr>
      <vt:lpstr>Source Code Pro</vt:lpstr>
      <vt:lpstr>Amatic SC</vt:lpstr>
      <vt:lpstr>Montserrat</vt:lpstr>
      <vt:lpstr>Arial</vt:lpstr>
      <vt:lpstr>Beach Day</vt:lpstr>
      <vt:lpstr>2_Tema de Office</vt:lpstr>
      <vt:lpstr>Presentación de PowerPoint</vt:lpstr>
      <vt:lpstr>Presentación de PowerPoint</vt:lpstr>
      <vt:lpstr>Presentación de PowerPoint</vt:lpstr>
      <vt:lpstr>QUE ENTENDEMOS POR CONSUMOS PROBLEMATICOS ¿Qué son los consumos problemáticos de sustancias? </vt:lpstr>
      <vt:lpstr>Presentación de PowerPoint</vt:lpstr>
      <vt:lpstr>                     Ley 26657 Ley nacional de salud mental</vt:lpstr>
      <vt:lpstr>Presentación de PowerPoint</vt:lpstr>
      <vt:lpstr>Presentación de PowerPoint</vt:lpstr>
      <vt:lpstr>                     Para  comprender las prácticas relacionadas a los consumos problemáticos de sustancias psicoactivas es importante:</vt:lpstr>
      <vt:lpstr>PODER PENSAR PORQUE SERA IMPORTANTE COMO FUTUROS AGENTES SANITARIOS FORMARNOS/SABER SOBRE EL TEMA</vt:lpstr>
      <vt:lpstr> </vt:lpstr>
      <vt:lpstr>Mapa Red Problemáticas de Consumo E. Ríos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Siete bis</dc:creator>
  <cp:lastModifiedBy>Usuario</cp:lastModifiedBy>
  <cp:revision>42</cp:revision>
  <dcterms:created xsi:type="dcterms:W3CDTF">2019-07-23T13:19:44Z</dcterms:created>
  <dcterms:modified xsi:type="dcterms:W3CDTF">2023-09-26T14:08:06Z</dcterms:modified>
</cp:coreProperties>
</file>