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56" r:id="rId3"/>
    <p:sldId id="258" r:id="rId4"/>
    <p:sldId id="259" r:id="rId5"/>
    <p:sldId id="261" r:id="rId6"/>
    <p:sldId id="260" r:id="rId7"/>
  </p:sldIdLst>
  <p:sldSz cx="18254663" cy="10261600"/>
  <p:notesSz cx="6858000" cy="9144000"/>
  <p:defaultTextStyle>
    <a:defPPr>
      <a:defRPr lang="es-AR"/>
    </a:defPPr>
    <a:lvl1pPr marL="0" algn="l" defTabSz="1629461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1pPr>
    <a:lvl2pPr marL="814730" algn="l" defTabSz="1629461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2pPr>
    <a:lvl3pPr marL="1629461" algn="l" defTabSz="1629461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3pPr>
    <a:lvl4pPr marL="2444191" algn="l" defTabSz="1629461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4pPr>
    <a:lvl5pPr marL="3258922" algn="l" defTabSz="1629461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5pPr>
    <a:lvl6pPr marL="4073652" algn="l" defTabSz="1629461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6pPr>
    <a:lvl7pPr marL="4888382" algn="l" defTabSz="1629461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7pPr>
    <a:lvl8pPr marL="5703113" algn="l" defTabSz="1629461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8pPr>
    <a:lvl9pPr marL="6517843" algn="l" defTabSz="1629461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606" y="-114"/>
      </p:cViewPr>
      <p:guideLst>
        <p:guide orient="horz" pos="3232"/>
        <p:guide pos="575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645F88-12E3-443E-A2F4-DFD02F342A84}" type="datetimeFigureOut">
              <a:rPr lang="es-ES" smtClean="0"/>
              <a:pPr/>
              <a:t>05/10/2023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379413" y="685800"/>
            <a:ext cx="609917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B7613A-30E1-4E1F-B5FC-6204066313A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B7613A-30E1-4E1F-B5FC-6204066313AA}" type="slidenum">
              <a:rPr lang="es-ES" smtClean="0"/>
              <a:pPr/>
              <a:t>4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369100" y="3187748"/>
            <a:ext cx="15516464" cy="219959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738200" y="5814907"/>
            <a:ext cx="12778264" cy="262240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8147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6294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4441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258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0736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8883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7031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5178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5E69F-1940-4B36-90F1-3D59B36D7755}" type="datetimeFigureOut">
              <a:rPr lang="es-AR" smtClean="0"/>
              <a:pPr/>
              <a:t>5/10/2023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62CEC-B10C-4054-937C-624DC27340B9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5E69F-1940-4B36-90F1-3D59B36D7755}" type="datetimeFigureOut">
              <a:rPr lang="es-AR" smtClean="0"/>
              <a:pPr/>
              <a:t>5/10/2023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62CEC-B10C-4054-937C-624DC27340B9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13234631" y="410941"/>
            <a:ext cx="4107299" cy="875561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2733" y="410941"/>
            <a:ext cx="12017653" cy="875561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5E69F-1940-4B36-90F1-3D59B36D7755}" type="datetimeFigureOut">
              <a:rPr lang="es-AR" smtClean="0"/>
              <a:pPr/>
              <a:t>5/10/2023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62CEC-B10C-4054-937C-624DC27340B9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5E69F-1940-4B36-90F1-3D59B36D7755}" type="datetimeFigureOut">
              <a:rPr lang="es-AR" smtClean="0"/>
              <a:pPr/>
              <a:t>5/10/2023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62CEC-B10C-4054-937C-624DC27340B9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41992" y="6594029"/>
            <a:ext cx="15516464" cy="2038068"/>
          </a:xfrm>
        </p:spPr>
        <p:txBody>
          <a:bodyPr anchor="t"/>
          <a:lstStyle>
            <a:lvl1pPr algn="l">
              <a:defRPr sz="71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441992" y="4349305"/>
            <a:ext cx="15516464" cy="2244724"/>
          </a:xfrm>
        </p:spPr>
        <p:txBody>
          <a:bodyPr anchor="b"/>
          <a:lstStyle>
            <a:lvl1pPr marL="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1pPr>
            <a:lvl2pPr marL="81473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2pPr>
            <a:lvl3pPr marL="1629461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3pPr>
            <a:lvl4pPr marL="2444191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4pPr>
            <a:lvl5pPr marL="3258922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5pPr>
            <a:lvl6pPr marL="4073652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6pPr>
            <a:lvl7pPr marL="4888382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7pPr>
            <a:lvl8pPr marL="5703113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8pPr>
            <a:lvl9pPr marL="6517843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5E69F-1940-4B36-90F1-3D59B36D7755}" type="datetimeFigureOut">
              <a:rPr lang="es-AR" smtClean="0"/>
              <a:pPr/>
              <a:t>5/10/2023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62CEC-B10C-4054-937C-624DC27340B9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912733" y="2394374"/>
            <a:ext cx="8062476" cy="6772182"/>
          </a:xfrm>
        </p:spPr>
        <p:txBody>
          <a:bodyPr/>
          <a:lstStyle>
            <a:lvl1pPr>
              <a:defRPr sz="5000"/>
            </a:lvl1pPr>
            <a:lvl2pPr>
              <a:defRPr sz="43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9279454" y="2394374"/>
            <a:ext cx="8062476" cy="6772182"/>
          </a:xfrm>
        </p:spPr>
        <p:txBody>
          <a:bodyPr/>
          <a:lstStyle>
            <a:lvl1pPr>
              <a:defRPr sz="5000"/>
            </a:lvl1pPr>
            <a:lvl2pPr>
              <a:defRPr sz="43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5E69F-1940-4B36-90F1-3D59B36D7755}" type="datetimeFigureOut">
              <a:rPr lang="es-AR" smtClean="0"/>
              <a:pPr/>
              <a:t>5/10/2023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62CEC-B10C-4054-937C-624DC27340B9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2733" y="2296984"/>
            <a:ext cx="8065646" cy="957274"/>
          </a:xfrm>
        </p:spPr>
        <p:txBody>
          <a:bodyPr anchor="b"/>
          <a:lstStyle>
            <a:lvl1pPr marL="0" indent="0">
              <a:buNone/>
              <a:defRPr sz="4300" b="1"/>
            </a:lvl1pPr>
            <a:lvl2pPr marL="814730" indent="0">
              <a:buNone/>
              <a:defRPr sz="3600" b="1"/>
            </a:lvl2pPr>
            <a:lvl3pPr marL="1629461" indent="0">
              <a:buNone/>
              <a:defRPr sz="3200" b="1"/>
            </a:lvl3pPr>
            <a:lvl4pPr marL="2444191" indent="0">
              <a:buNone/>
              <a:defRPr sz="2900" b="1"/>
            </a:lvl4pPr>
            <a:lvl5pPr marL="3258922" indent="0">
              <a:buNone/>
              <a:defRPr sz="2900" b="1"/>
            </a:lvl5pPr>
            <a:lvl6pPr marL="4073652" indent="0">
              <a:buNone/>
              <a:defRPr sz="2900" b="1"/>
            </a:lvl6pPr>
            <a:lvl7pPr marL="4888382" indent="0">
              <a:buNone/>
              <a:defRPr sz="2900" b="1"/>
            </a:lvl7pPr>
            <a:lvl8pPr marL="5703113" indent="0">
              <a:buNone/>
              <a:defRPr sz="2900" b="1"/>
            </a:lvl8pPr>
            <a:lvl9pPr marL="6517843" indent="0">
              <a:buNone/>
              <a:defRPr sz="29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912733" y="3254257"/>
            <a:ext cx="8065646" cy="5912298"/>
          </a:xfrm>
        </p:spPr>
        <p:txBody>
          <a:bodyPr/>
          <a:lstStyle>
            <a:lvl1pPr>
              <a:defRPr sz="4300"/>
            </a:lvl1pPr>
            <a:lvl2pPr>
              <a:defRPr sz="36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9273116" y="2296984"/>
            <a:ext cx="8068815" cy="957274"/>
          </a:xfrm>
        </p:spPr>
        <p:txBody>
          <a:bodyPr anchor="b"/>
          <a:lstStyle>
            <a:lvl1pPr marL="0" indent="0">
              <a:buNone/>
              <a:defRPr sz="4300" b="1"/>
            </a:lvl1pPr>
            <a:lvl2pPr marL="814730" indent="0">
              <a:buNone/>
              <a:defRPr sz="3600" b="1"/>
            </a:lvl2pPr>
            <a:lvl3pPr marL="1629461" indent="0">
              <a:buNone/>
              <a:defRPr sz="3200" b="1"/>
            </a:lvl3pPr>
            <a:lvl4pPr marL="2444191" indent="0">
              <a:buNone/>
              <a:defRPr sz="2900" b="1"/>
            </a:lvl4pPr>
            <a:lvl5pPr marL="3258922" indent="0">
              <a:buNone/>
              <a:defRPr sz="2900" b="1"/>
            </a:lvl5pPr>
            <a:lvl6pPr marL="4073652" indent="0">
              <a:buNone/>
              <a:defRPr sz="2900" b="1"/>
            </a:lvl6pPr>
            <a:lvl7pPr marL="4888382" indent="0">
              <a:buNone/>
              <a:defRPr sz="2900" b="1"/>
            </a:lvl7pPr>
            <a:lvl8pPr marL="5703113" indent="0">
              <a:buNone/>
              <a:defRPr sz="2900" b="1"/>
            </a:lvl8pPr>
            <a:lvl9pPr marL="6517843" indent="0">
              <a:buNone/>
              <a:defRPr sz="29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9273116" y="3254257"/>
            <a:ext cx="8068815" cy="5912298"/>
          </a:xfrm>
        </p:spPr>
        <p:txBody>
          <a:bodyPr/>
          <a:lstStyle>
            <a:lvl1pPr>
              <a:defRPr sz="4300"/>
            </a:lvl1pPr>
            <a:lvl2pPr>
              <a:defRPr sz="36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5E69F-1940-4B36-90F1-3D59B36D7755}" type="datetimeFigureOut">
              <a:rPr lang="es-AR" smtClean="0"/>
              <a:pPr/>
              <a:t>5/10/2023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62CEC-B10C-4054-937C-624DC27340B9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5E69F-1940-4B36-90F1-3D59B36D7755}" type="datetimeFigureOut">
              <a:rPr lang="es-AR" smtClean="0"/>
              <a:pPr/>
              <a:t>5/10/2023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62CEC-B10C-4054-937C-624DC27340B9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5E69F-1940-4B36-90F1-3D59B36D7755}" type="datetimeFigureOut">
              <a:rPr lang="es-AR" smtClean="0"/>
              <a:pPr/>
              <a:t>5/10/2023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62CEC-B10C-4054-937C-624DC27340B9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2734" y="408564"/>
            <a:ext cx="6005658" cy="1738771"/>
          </a:xfrm>
        </p:spPr>
        <p:txBody>
          <a:bodyPr anchor="b"/>
          <a:lstStyle>
            <a:lvl1pPr algn="l">
              <a:defRPr sz="36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137066" y="408565"/>
            <a:ext cx="10204864" cy="8757991"/>
          </a:xfrm>
        </p:spPr>
        <p:txBody>
          <a:bodyPr/>
          <a:lstStyle>
            <a:lvl1pPr>
              <a:defRPr sz="5700"/>
            </a:lvl1pPr>
            <a:lvl2pPr>
              <a:defRPr sz="5000"/>
            </a:lvl2pPr>
            <a:lvl3pPr>
              <a:defRPr sz="43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2734" y="2147336"/>
            <a:ext cx="6005658" cy="7019220"/>
          </a:xfrm>
        </p:spPr>
        <p:txBody>
          <a:bodyPr/>
          <a:lstStyle>
            <a:lvl1pPr marL="0" indent="0">
              <a:buNone/>
              <a:defRPr sz="2500"/>
            </a:lvl1pPr>
            <a:lvl2pPr marL="814730" indent="0">
              <a:buNone/>
              <a:defRPr sz="2100"/>
            </a:lvl2pPr>
            <a:lvl3pPr marL="1629461" indent="0">
              <a:buNone/>
              <a:defRPr sz="1800"/>
            </a:lvl3pPr>
            <a:lvl4pPr marL="2444191" indent="0">
              <a:buNone/>
              <a:defRPr sz="1600"/>
            </a:lvl4pPr>
            <a:lvl5pPr marL="3258922" indent="0">
              <a:buNone/>
              <a:defRPr sz="1600"/>
            </a:lvl5pPr>
            <a:lvl6pPr marL="4073652" indent="0">
              <a:buNone/>
              <a:defRPr sz="1600"/>
            </a:lvl6pPr>
            <a:lvl7pPr marL="4888382" indent="0">
              <a:buNone/>
              <a:defRPr sz="1600"/>
            </a:lvl7pPr>
            <a:lvl8pPr marL="5703113" indent="0">
              <a:buNone/>
              <a:defRPr sz="1600"/>
            </a:lvl8pPr>
            <a:lvl9pPr marL="6517843" indent="0">
              <a:buNone/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5E69F-1940-4B36-90F1-3D59B36D7755}" type="datetimeFigureOut">
              <a:rPr lang="es-AR" smtClean="0"/>
              <a:pPr/>
              <a:t>5/10/2023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62CEC-B10C-4054-937C-624DC27340B9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578042" y="7183120"/>
            <a:ext cx="10952798" cy="848008"/>
          </a:xfrm>
        </p:spPr>
        <p:txBody>
          <a:bodyPr anchor="b"/>
          <a:lstStyle>
            <a:lvl1pPr algn="l">
              <a:defRPr sz="36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578042" y="916893"/>
            <a:ext cx="10952798" cy="6156960"/>
          </a:xfrm>
        </p:spPr>
        <p:txBody>
          <a:bodyPr/>
          <a:lstStyle>
            <a:lvl1pPr marL="0" indent="0">
              <a:buNone/>
              <a:defRPr sz="5700"/>
            </a:lvl1pPr>
            <a:lvl2pPr marL="814730" indent="0">
              <a:buNone/>
              <a:defRPr sz="5000"/>
            </a:lvl2pPr>
            <a:lvl3pPr marL="1629461" indent="0">
              <a:buNone/>
              <a:defRPr sz="4300"/>
            </a:lvl3pPr>
            <a:lvl4pPr marL="2444191" indent="0">
              <a:buNone/>
              <a:defRPr sz="3600"/>
            </a:lvl4pPr>
            <a:lvl5pPr marL="3258922" indent="0">
              <a:buNone/>
              <a:defRPr sz="3600"/>
            </a:lvl5pPr>
            <a:lvl6pPr marL="4073652" indent="0">
              <a:buNone/>
              <a:defRPr sz="3600"/>
            </a:lvl6pPr>
            <a:lvl7pPr marL="4888382" indent="0">
              <a:buNone/>
              <a:defRPr sz="3600"/>
            </a:lvl7pPr>
            <a:lvl8pPr marL="5703113" indent="0">
              <a:buNone/>
              <a:defRPr sz="3600"/>
            </a:lvl8pPr>
            <a:lvl9pPr marL="6517843" indent="0">
              <a:buNone/>
              <a:defRPr sz="36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578042" y="8031128"/>
            <a:ext cx="10952798" cy="1204312"/>
          </a:xfrm>
        </p:spPr>
        <p:txBody>
          <a:bodyPr/>
          <a:lstStyle>
            <a:lvl1pPr marL="0" indent="0">
              <a:buNone/>
              <a:defRPr sz="2500"/>
            </a:lvl1pPr>
            <a:lvl2pPr marL="814730" indent="0">
              <a:buNone/>
              <a:defRPr sz="2100"/>
            </a:lvl2pPr>
            <a:lvl3pPr marL="1629461" indent="0">
              <a:buNone/>
              <a:defRPr sz="1800"/>
            </a:lvl3pPr>
            <a:lvl4pPr marL="2444191" indent="0">
              <a:buNone/>
              <a:defRPr sz="1600"/>
            </a:lvl4pPr>
            <a:lvl5pPr marL="3258922" indent="0">
              <a:buNone/>
              <a:defRPr sz="1600"/>
            </a:lvl5pPr>
            <a:lvl6pPr marL="4073652" indent="0">
              <a:buNone/>
              <a:defRPr sz="1600"/>
            </a:lvl6pPr>
            <a:lvl7pPr marL="4888382" indent="0">
              <a:buNone/>
              <a:defRPr sz="1600"/>
            </a:lvl7pPr>
            <a:lvl8pPr marL="5703113" indent="0">
              <a:buNone/>
              <a:defRPr sz="1600"/>
            </a:lvl8pPr>
            <a:lvl9pPr marL="6517843" indent="0">
              <a:buNone/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5E69F-1940-4B36-90F1-3D59B36D7755}" type="datetimeFigureOut">
              <a:rPr lang="es-AR" smtClean="0"/>
              <a:pPr/>
              <a:t>5/10/2023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62CEC-B10C-4054-937C-624DC27340B9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912733" y="410940"/>
            <a:ext cx="16429197" cy="1710267"/>
          </a:xfrm>
          <a:prstGeom prst="rect">
            <a:avLst/>
          </a:prstGeom>
        </p:spPr>
        <p:txBody>
          <a:bodyPr vert="horz" lIns="162946" tIns="81473" rIns="162946" bIns="81473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2733" y="2394374"/>
            <a:ext cx="16429197" cy="6772182"/>
          </a:xfrm>
          <a:prstGeom prst="rect">
            <a:avLst/>
          </a:prstGeom>
        </p:spPr>
        <p:txBody>
          <a:bodyPr vert="horz" lIns="162946" tIns="81473" rIns="162946" bIns="81473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912733" y="9510984"/>
            <a:ext cx="4259421" cy="546335"/>
          </a:xfrm>
          <a:prstGeom prst="rect">
            <a:avLst/>
          </a:prstGeom>
        </p:spPr>
        <p:txBody>
          <a:bodyPr vert="horz" lIns="162946" tIns="81473" rIns="162946" bIns="81473" rtlCol="0" anchor="ctr"/>
          <a:lstStyle>
            <a:lvl1pPr algn="l">
              <a:defRPr sz="2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D5E69F-1940-4B36-90F1-3D59B36D7755}" type="datetimeFigureOut">
              <a:rPr lang="es-AR" smtClean="0"/>
              <a:pPr/>
              <a:t>5/10/2023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237010" y="9510984"/>
            <a:ext cx="5780643" cy="546335"/>
          </a:xfrm>
          <a:prstGeom prst="rect">
            <a:avLst/>
          </a:prstGeom>
        </p:spPr>
        <p:txBody>
          <a:bodyPr vert="horz" lIns="162946" tIns="81473" rIns="162946" bIns="81473" rtlCol="0" anchor="ctr"/>
          <a:lstStyle>
            <a:lvl1pPr algn="ctr">
              <a:defRPr sz="2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3082509" y="9510984"/>
            <a:ext cx="4259421" cy="546335"/>
          </a:xfrm>
          <a:prstGeom prst="rect">
            <a:avLst/>
          </a:prstGeom>
        </p:spPr>
        <p:txBody>
          <a:bodyPr vert="horz" lIns="162946" tIns="81473" rIns="162946" bIns="81473" rtlCol="0" anchor="ctr"/>
          <a:lstStyle>
            <a:lvl1pPr algn="r">
              <a:defRPr sz="2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662CEC-B10C-4054-937C-624DC27340B9}" type="slidenum">
              <a:rPr lang="es-AR" smtClean="0"/>
              <a:pPr/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629461" rtl="0" eaLnBrk="1" latinLnBrk="0" hangingPunct="1">
        <a:spcBef>
          <a:spcPct val="0"/>
        </a:spcBef>
        <a:buNone/>
        <a:defRPr sz="7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11048" indent="-611048" algn="l" defTabSz="1629461" rtl="0" eaLnBrk="1" latinLnBrk="0" hangingPunct="1">
        <a:spcBef>
          <a:spcPct val="20000"/>
        </a:spcBef>
        <a:buFont typeface="Arial" pitchFamily="34" charset="0"/>
        <a:buChar char="•"/>
        <a:defRPr sz="5700" kern="1200">
          <a:solidFill>
            <a:schemeClr val="tx1"/>
          </a:solidFill>
          <a:latin typeface="+mn-lt"/>
          <a:ea typeface="+mn-ea"/>
          <a:cs typeface="+mn-cs"/>
        </a:defRPr>
      </a:lvl1pPr>
      <a:lvl2pPr marL="1323937" indent="-509207" algn="l" defTabSz="1629461" rtl="0" eaLnBrk="1" latinLnBrk="0" hangingPunct="1">
        <a:spcBef>
          <a:spcPct val="20000"/>
        </a:spcBef>
        <a:buFont typeface="Arial" pitchFamily="34" charset="0"/>
        <a:buChar char="–"/>
        <a:defRPr sz="5000" kern="1200">
          <a:solidFill>
            <a:schemeClr val="tx1"/>
          </a:solidFill>
          <a:latin typeface="+mn-lt"/>
          <a:ea typeface="+mn-ea"/>
          <a:cs typeface="+mn-cs"/>
        </a:defRPr>
      </a:lvl2pPr>
      <a:lvl3pPr marL="2036826" indent="-407365" algn="l" defTabSz="1629461" rtl="0" eaLnBrk="1" latinLnBrk="0" hangingPunct="1">
        <a:spcBef>
          <a:spcPct val="20000"/>
        </a:spcBef>
        <a:buFont typeface="Arial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3pPr>
      <a:lvl4pPr marL="2851556" indent="-407365" algn="l" defTabSz="1629461" rtl="0" eaLnBrk="1" latinLnBrk="0" hangingPunct="1">
        <a:spcBef>
          <a:spcPct val="20000"/>
        </a:spcBef>
        <a:buFont typeface="Arial" pitchFamily="34" charset="0"/>
        <a:buChar char="–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66287" indent="-407365" algn="l" defTabSz="1629461" rtl="0" eaLnBrk="1" latinLnBrk="0" hangingPunct="1">
        <a:spcBef>
          <a:spcPct val="20000"/>
        </a:spcBef>
        <a:buFont typeface="Arial" pitchFamily="34" charset="0"/>
        <a:buChar char="»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481017" indent="-407365" algn="l" defTabSz="1629461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295748" indent="-407365" algn="l" defTabSz="1629461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110478" indent="-407365" algn="l" defTabSz="1629461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6925208" indent="-407365" algn="l" defTabSz="1629461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1629461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814730" algn="l" defTabSz="1629461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629461" algn="l" defTabSz="1629461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444191" algn="l" defTabSz="1629461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58922" algn="l" defTabSz="1629461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73652" algn="l" defTabSz="1629461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888382" algn="l" defTabSz="1629461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703113" algn="l" defTabSz="1629461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517843" algn="l" defTabSz="1629461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Estética 2023 (1)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09" y="0"/>
            <a:ext cx="18242845" cy="10261600"/>
          </a:xfrm>
          <a:prstGeom prst="rect">
            <a:avLst/>
          </a:prstGeom>
        </p:spPr>
      </p:pic>
      <p:sp>
        <p:nvSpPr>
          <p:cNvPr id="3" name="2 CuadroTexto"/>
          <p:cNvSpPr txBox="1"/>
          <p:nvPr/>
        </p:nvSpPr>
        <p:spPr>
          <a:xfrm>
            <a:off x="2840787" y="2201842"/>
            <a:ext cx="14001848" cy="71711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6000" i="1" u="sng" dirty="0" smtClean="0"/>
              <a:t>RECETA ELECTRONICA O DIGITAL</a:t>
            </a:r>
          </a:p>
          <a:p>
            <a:pPr algn="ctr"/>
            <a:endParaRPr lang="es-AR" sz="6000" i="1" u="sng" dirty="0" smtClean="0"/>
          </a:p>
          <a:p>
            <a:r>
              <a:rPr lang="es-AR" sz="4000" dirty="0" smtClean="0"/>
              <a:t>-Antecedentes normativos.</a:t>
            </a:r>
          </a:p>
          <a:p>
            <a:pPr>
              <a:buFontTx/>
              <a:buChar char="-"/>
            </a:pPr>
            <a:r>
              <a:rPr lang="es-AR" sz="4000" dirty="0" smtClean="0"/>
              <a:t>Diferencia entre Receta electrónica y digital.</a:t>
            </a:r>
          </a:p>
          <a:p>
            <a:pPr>
              <a:buFontTx/>
              <a:buChar char="-"/>
            </a:pPr>
            <a:r>
              <a:rPr lang="es-AR" sz="4000" dirty="0" smtClean="0"/>
              <a:t>Circuito de prescripción electrónica.</a:t>
            </a:r>
          </a:p>
          <a:p>
            <a:pPr>
              <a:buFontTx/>
              <a:buChar char="-"/>
            </a:pPr>
            <a:r>
              <a:rPr lang="es-AR" sz="4000" dirty="0" smtClean="0"/>
              <a:t>Garantías que debe cumplir el circuito.</a:t>
            </a:r>
          </a:p>
          <a:p>
            <a:pPr>
              <a:buFontTx/>
              <a:buChar char="-"/>
            </a:pPr>
            <a:r>
              <a:rPr lang="es-AR" sz="4000" dirty="0" smtClean="0"/>
              <a:t>Puntos relevantes del proyecto de reglamentación. </a:t>
            </a:r>
          </a:p>
          <a:p>
            <a:pPr>
              <a:buFontTx/>
              <a:buChar char="-"/>
            </a:pPr>
            <a:endParaRPr lang="es-AR" sz="4000" dirty="0" smtClean="0"/>
          </a:p>
          <a:p>
            <a:pPr>
              <a:buFontTx/>
              <a:buChar char="-"/>
            </a:pPr>
            <a:endParaRPr lang="es-AR" sz="4000" dirty="0" smtClean="0"/>
          </a:p>
          <a:p>
            <a:pPr algn="ctr"/>
            <a:endParaRPr lang="es-AR" sz="6000" i="1" u="sng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Estética 2023 (1)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09" y="0"/>
            <a:ext cx="18242845" cy="10261600"/>
          </a:xfrm>
          <a:prstGeom prst="rect">
            <a:avLst/>
          </a:prstGeom>
        </p:spPr>
      </p:pic>
      <p:sp>
        <p:nvSpPr>
          <p:cNvPr id="3" name="2 CuadroTexto"/>
          <p:cNvSpPr txBox="1"/>
          <p:nvPr/>
        </p:nvSpPr>
        <p:spPr>
          <a:xfrm>
            <a:off x="2269283" y="1916090"/>
            <a:ext cx="14644790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s-ES" b="1" dirty="0" smtClean="0"/>
              <a:t>Ley Nacional 27.553. </a:t>
            </a:r>
            <a:r>
              <a:rPr lang="es-ES" dirty="0" smtClean="0"/>
              <a:t>Recetas Electrónicas, Digitales y/o de Tele asistencia.</a:t>
            </a:r>
          </a:p>
          <a:p>
            <a:r>
              <a:rPr lang="es-ES" dirty="0" smtClean="0"/>
              <a:t>Reglamentación por decreto 98/2023. Resoluciones 304 y 305.</a:t>
            </a:r>
          </a:p>
          <a:p>
            <a:endParaRPr lang="es-ES" dirty="0" smtClean="0"/>
          </a:p>
          <a:p>
            <a:r>
              <a:rPr lang="es-ES" b="1" dirty="0" smtClean="0"/>
              <a:t>- Ley Provincial 10.977. </a:t>
            </a:r>
            <a:r>
              <a:rPr lang="es-ES" dirty="0" smtClean="0"/>
              <a:t>Adhesión a la ley 27553 de Recetas Electrónicas, Digitales y/o de Tele asistencia.</a:t>
            </a:r>
          </a:p>
          <a:p>
            <a:endParaRPr lang="es-ES" dirty="0" smtClean="0"/>
          </a:p>
          <a:p>
            <a:r>
              <a:rPr lang="es-ES" b="1" dirty="0" smtClean="0"/>
              <a:t>- Resolución 2076/23 M.S. </a:t>
            </a:r>
            <a:r>
              <a:rPr lang="es-ES" dirty="0" smtClean="0"/>
              <a:t>Conforma comisión de estudios para la reglamentación de la ley 27553.</a:t>
            </a:r>
          </a:p>
          <a:p>
            <a:endParaRPr lang="es-ES" dirty="0" smtClean="0"/>
          </a:p>
          <a:p>
            <a:r>
              <a:rPr lang="es-ES" b="1" dirty="0" smtClean="0"/>
              <a:t>- Resolución 2632/23 M.S</a:t>
            </a:r>
            <a:r>
              <a:rPr lang="es-ES" dirty="0" smtClean="0"/>
              <a:t>. Creación del Registro Provincial de Sistemas de Recetas Electrónicas o Digitales dependiente del Ministerio de Salud de Entre Ríos.  </a:t>
            </a:r>
          </a:p>
          <a:p>
            <a:endParaRPr lang="es-ES" dirty="0" smtClean="0"/>
          </a:p>
          <a:p>
            <a:r>
              <a:rPr lang="es-ES" b="1" dirty="0" smtClean="0"/>
              <a:t>- Expediente 2788842 </a:t>
            </a:r>
            <a:r>
              <a:rPr lang="es-ES" dirty="0" smtClean="0"/>
              <a:t>.Proyecto de reglamentación de ley </a:t>
            </a:r>
            <a:r>
              <a:rPr lang="es-ES" dirty="0" smtClean="0"/>
              <a:t>10.977 (Sec. Legal y Técnica).</a:t>
            </a:r>
            <a:endParaRPr lang="es-E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Estética 2023 (1)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09" y="0"/>
            <a:ext cx="18242845" cy="10261600"/>
          </a:xfrm>
          <a:prstGeom prst="rect">
            <a:avLst/>
          </a:prstGeom>
        </p:spPr>
      </p:pic>
      <p:sp>
        <p:nvSpPr>
          <p:cNvPr id="3" name="2 Rectángulo"/>
          <p:cNvSpPr/>
          <p:nvPr/>
        </p:nvSpPr>
        <p:spPr>
          <a:xfrm>
            <a:off x="2626473" y="1630338"/>
            <a:ext cx="1364465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AR" dirty="0" smtClean="0">
                <a:solidFill>
                  <a:srgbClr val="0070C0"/>
                </a:solidFill>
              </a:rPr>
              <a:t>RECETA ELECTRÓNICA</a:t>
            </a:r>
            <a:r>
              <a:rPr lang="es-AR" dirty="0" smtClean="0"/>
              <a:t>:</a:t>
            </a:r>
            <a:r>
              <a:rPr lang="es-ES" dirty="0" smtClean="0"/>
              <a:t> documento digital de carácter sanitario, confeccionado y firmado por un profesional de la salud, con firma electrónica conforme la normativa que la regula, mediante el que prescribe medicamentos o cualquier otra prescripción a un/a paciente, para ser administrados, aplicados o consumidos, a través de una plataforma que permite la prescripción electrónica.</a:t>
            </a:r>
            <a:endParaRPr lang="es-AR" dirty="0" smtClean="0"/>
          </a:p>
          <a:p>
            <a:pPr algn="just"/>
            <a:endParaRPr lang="es-ES" dirty="0" smtClean="0"/>
          </a:p>
          <a:p>
            <a:pPr algn="just"/>
            <a:r>
              <a:rPr lang="es-ES" dirty="0" smtClean="0">
                <a:solidFill>
                  <a:srgbClr val="0070C0"/>
                </a:solidFill>
              </a:rPr>
              <a:t>RECETA DIGITAL </a:t>
            </a:r>
            <a:r>
              <a:rPr lang="es-ES" dirty="0" smtClean="0"/>
              <a:t>documento digital de carácter sanitario, confeccionado y firmado por un profesional de la salud con firma digital y sello de competencia digital conforme la normativa que los regula, mediante el que prescribe a un/a paciente, medicamentos o que indica cualquier otra prescripción, a través de una plataforma digital que permita dicha prescripción.</a:t>
            </a:r>
            <a:endParaRPr lang="es-AR" dirty="0" smtClean="0"/>
          </a:p>
          <a:p>
            <a:pPr algn="just">
              <a:defRPr/>
            </a:pPr>
            <a:endParaRPr lang="es-AR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Estética 2023 (1)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909" y="0"/>
            <a:ext cx="18242845" cy="102616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2340721" y="1416024"/>
            <a:ext cx="15359170" cy="138807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kumimoji="0" lang="es-A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El circuito que comprende la prescripción electrónica de la receta deberá realizarse bajo el siguiente procedimiento:</a:t>
            </a:r>
          </a:p>
          <a:p>
            <a:r>
              <a:rPr lang="es-AR" dirty="0" smtClean="0"/>
              <a:t> </a:t>
            </a:r>
            <a:r>
              <a:rPr lang="es-AR" sz="2800" dirty="0" smtClean="0"/>
              <a:t>1. VALIDACION DEL PRESCRIPTOR (</a:t>
            </a:r>
            <a:r>
              <a:rPr lang="es-AR" sz="2800" dirty="0" err="1" smtClean="0"/>
              <a:t>Refeps</a:t>
            </a:r>
            <a:r>
              <a:rPr lang="es-AR" sz="2800" dirty="0" smtClean="0"/>
              <a:t>, colegios profesionales,  base de datos de prestadores de O.S) </a:t>
            </a:r>
          </a:p>
          <a:p>
            <a:endParaRPr lang="es-AR" sz="2800" dirty="0" smtClean="0"/>
          </a:p>
          <a:p>
            <a:r>
              <a:rPr lang="es-AR" sz="2800" dirty="0" smtClean="0"/>
              <a:t> 2. VALIDACION DEL USUARIO BENEFICIARIO DE LA RECETA O PACIENTE (</a:t>
            </a:r>
            <a:r>
              <a:rPr lang="es-AR" sz="2800" dirty="0" err="1" smtClean="0"/>
              <a:t>Renaper</a:t>
            </a:r>
            <a:r>
              <a:rPr lang="es-AR" sz="2800" dirty="0" smtClean="0"/>
              <a:t>, </a:t>
            </a:r>
            <a:r>
              <a:rPr lang="es-AR" sz="2800" dirty="0" err="1" smtClean="0"/>
              <a:t>federador</a:t>
            </a:r>
            <a:r>
              <a:rPr lang="es-AR" sz="2800" dirty="0" smtClean="0"/>
              <a:t> SADER, base de datos de afiliados, Bus de Cobertura Nacional, </a:t>
            </a:r>
            <a:r>
              <a:rPr lang="es-AR" sz="2800" dirty="0" err="1" smtClean="0"/>
              <a:t>etc</a:t>
            </a:r>
            <a:r>
              <a:rPr lang="es-AR" sz="2800" dirty="0" smtClean="0"/>
              <a:t>).</a:t>
            </a:r>
          </a:p>
          <a:p>
            <a:endParaRPr lang="es-AR" sz="2800" dirty="0" smtClean="0"/>
          </a:p>
          <a:p>
            <a:r>
              <a:rPr lang="es-AR" sz="2800" dirty="0" smtClean="0"/>
              <a:t> 3. GENERACION DE LA RECETA  (Contenido mínimo de las recetas electrónicas o digitales: Identificador de la receta, Datos del paciente, Cobertura, Datos del Profesional, Datos del medicamento, Posología, Diagnostico, Validez, Datos complementarios, Firma, Visualización y acceso )</a:t>
            </a:r>
          </a:p>
          <a:p>
            <a:endParaRPr lang="es-AR" sz="2800" dirty="0" smtClean="0"/>
          </a:p>
          <a:p>
            <a:r>
              <a:rPr lang="es-AR" sz="2800" dirty="0" smtClean="0"/>
              <a:t> 4. OBTENECION DE LA RECETA EN LA FARMACIA Y DISPENSA DEL MEDICAMENTO O PRODUCTO</a:t>
            </a:r>
          </a:p>
          <a:p>
            <a:r>
              <a:rPr lang="es-AR" sz="2800" dirty="0" smtClean="0"/>
              <a:t>mediante un archivo de texto impreso o virtual, código QR o similar que permita la identificación de la misma y de la plataforma o sistema habilitada en el cual fue generada. </a:t>
            </a:r>
          </a:p>
          <a:p>
            <a:endParaRPr lang="es-AR" sz="2800" dirty="0" smtClean="0"/>
          </a:p>
          <a:p>
            <a:r>
              <a:rPr lang="es-AR" sz="2800" dirty="0" smtClean="0"/>
              <a:t> 5. REMISION DE DATOS Y ALMACENAMIENTO DE RECETAS </a:t>
            </a:r>
          </a:p>
          <a:p>
            <a:r>
              <a:rPr lang="es-AR" sz="2800" dirty="0" smtClean="0"/>
              <a:t>La farmacia deberá  remitir los datos de las recetas de expendio restringido o bajo receta archivada al ministerio de salud conforme al procedimiento que se establecerá por acto administrativo especifico y la cual será resguardada en servidores propiedad de la provincia de Entre Ríos (3 años).</a:t>
            </a:r>
          </a:p>
          <a:p>
            <a:endParaRPr lang="es-AR" sz="2800" dirty="0" smtClean="0"/>
          </a:p>
          <a:p>
            <a:endParaRPr lang="es-AR" sz="2800" dirty="0" smtClean="0"/>
          </a:p>
          <a:p>
            <a:endParaRPr lang="es-AR" sz="2800" dirty="0" smtClean="0"/>
          </a:p>
          <a:p>
            <a:endParaRPr lang="es-AR" sz="2800" u="sng" dirty="0" smtClean="0"/>
          </a:p>
          <a:p>
            <a:endParaRPr lang="es-AR" sz="2800" u="sng" dirty="0" smtClean="0"/>
          </a:p>
          <a:p>
            <a:endParaRPr lang="es-AR" sz="2800" u="sng" dirty="0" smtClean="0"/>
          </a:p>
          <a:p>
            <a:endParaRPr lang="es-AR" sz="2800" u="sng" dirty="0" smtClean="0"/>
          </a:p>
          <a:p>
            <a:endParaRPr lang="es-AR" sz="2800" dirty="0" smtClean="0"/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AR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AR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AR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A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Estética 2023 (1)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09" y="0"/>
            <a:ext cx="18242845" cy="10261600"/>
          </a:xfrm>
          <a:prstGeom prst="rect">
            <a:avLst/>
          </a:prstGeom>
        </p:spPr>
      </p:pic>
      <p:sp>
        <p:nvSpPr>
          <p:cNvPr id="3" name="2 CuadroTexto"/>
          <p:cNvSpPr txBox="1"/>
          <p:nvPr/>
        </p:nvSpPr>
        <p:spPr>
          <a:xfrm>
            <a:off x="2983663" y="2344718"/>
            <a:ext cx="133589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AR" dirty="0"/>
          </a:p>
        </p:txBody>
      </p:sp>
      <p:sp>
        <p:nvSpPr>
          <p:cNvPr id="5" name="4 CuadroTexto"/>
          <p:cNvSpPr txBox="1"/>
          <p:nvPr/>
        </p:nvSpPr>
        <p:spPr>
          <a:xfrm>
            <a:off x="3136063" y="2497118"/>
            <a:ext cx="133589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AR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197977" y="1416025"/>
            <a:ext cx="12573088" cy="7755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A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El circuito de la receta electrónica debe garantizar en todo momento:</a:t>
            </a:r>
            <a:endParaRPr kumimoji="0" lang="es-A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A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Seguridad informática de datos personales y datos sensibles según normativas vigentes.</a:t>
            </a:r>
            <a:endParaRPr kumimoji="0" lang="es-A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A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Validación de los actores intervinientes (profesionales, usuarios beneficiarios de las recetas o pacientes): la validación debe realizarse desde bases de datos oficiales.</a:t>
            </a:r>
            <a:endParaRPr kumimoji="0" lang="es-A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A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Consulta e intercambio de información con otros sistemas y/o bases de datos de manera segura y bajo convenios vigentes para cumplimentar con lo estipulado por la Ley N° 25.326 de Protección de datos personales.</a:t>
            </a:r>
            <a:endParaRPr kumimoji="0" lang="es-A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A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Almacenamiento en servidores seguros.</a:t>
            </a:r>
            <a:endParaRPr kumimoji="0" lang="es-A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A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Acceso del beneficiario a la prescripción: garantizar a las personas usuarias del sistema de salud, o a quienes autoricen, el acceso a sus datos registrados, así como su actualización, conforme la Ley N° 26.529 de Derechos del Paciente en su Relación con los Profesionales e Instituciones de la Salud.</a:t>
            </a:r>
            <a:endParaRPr kumimoji="0" lang="es-A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A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Estética 2023 (1)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09" y="0"/>
            <a:ext cx="18242845" cy="10261600"/>
          </a:xfrm>
          <a:prstGeom prst="rect">
            <a:avLst/>
          </a:prstGeom>
        </p:spPr>
      </p:pic>
      <p:sp>
        <p:nvSpPr>
          <p:cNvPr id="3" name="2 CuadroTexto"/>
          <p:cNvSpPr txBox="1"/>
          <p:nvPr/>
        </p:nvSpPr>
        <p:spPr>
          <a:xfrm>
            <a:off x="3197977" y="2487594"/>
            <a:ext cx="1321603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b="1" dirty="0" smtClean="0"/>
              <a:t>Proyecto de Reglamentación: </a:t>
            </a:r>
          </a:p>
          <a:p>
            <a:pPr>
              <a:buFontTx/>
              <a:buChar char="-"/>
            </a:pPr>
            <a:r>
              <a:rPr lang="es-AR" dirty="0" smtClean="0"/>
              <a:t>La receta manuscrita y la receta electrónica o digital convivirán durante el período de 24 meses (2 años). Cumplimentados 18 meses, la autoridad de aplicación evaluará la conveniencia de continuar con el sistema dual o la implementación exclusiva de la receta electrónica o digital.</a:t>
            </a:r>
          </a:p>
          <a:p>
            <a:pPr>
              <a:buFontTx/>
              <a:buChar char="-"/>
            </a:pPr>
            <a:r>
              <a:rPr lang="es-AR" dirty="0" smtClean="0"/>
              <a:t> Las plataformas deben estar habilitadas con previa Inscripción en el Registro Provincial estipulado en Resolución 2632/23. </a:t>
            </a:r>
          </a:p>
          <a:p>
            <a:pPr>
              <a:buFontTx/>
              <a:buChar char="-"/>
            </a:pPr>
            <a:r>
              <a:rPr lang="es-AR" dirty="0" smtClean="0"/>
              <a:t>Los propietarios y/o responsables de las plataformas deberán otorgar y gestionar los usuarios y contraseñas de los profesionales (DDJJ). </a:t>
            </a:r>
          </a:p>
          <a:p>
            <a:endParaRPr lang="es-AR" dirty="0" smtClean="0"/>
          </a:p>
          <a:p>
            <a:endParaRPr lang="es-A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327</TotalTime>
  <Words>722</Words>
  <Application>Microsoft Office PowerPoint</Application>
  <PresentationFormat>Personalizado</PresentationFormat>
  <Paragraphs>54</Paragraphs>
  <Slides>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msemilias</dc:creator>
  <cp:lastModifiedBy>salud</cp:lastModifiedBy>
  <cp:revision>19</cp:revision>
  <dcterms:created xsi:type="dcterms:W3CDTF">2023-02-17T13:57:16Z</dcterms:created>
  <dcterms:modified xsi:type="dcterms:W3CDTF">2023-10-05T12:05:59Z</dcterms:modified>
</cp:coreProperties>
</file>