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1"/>
  </p:notesMasterIdLst>
  <p:sldIdLst>
    <p:sldId id="323" r:id="rId2"/>
    <p:sldId id="316" r:id="rId3"/>
    <p:sldId id="262" r:id="rId4"/>
    <p:sldId id="295" r:id="rId5"/>
    <p:sldId id="265" r:id="rId6"/>
    <p:sldId id="291" r:id="rId7"/>
    <p:sldId id="297" r:id="rId8"/>
    <p:sldId id="280" r:id="rId9"/>
    <p:sldId id="278" r:id="rId10"/>
    <p:sldId id="263" r:id="rId11"/>
    <p:sldId id="326" r:id="rId12"/>
    <p:sldId id="302" r:id="rId13"/>
    <p:sldId id="303" r:id="rId14"/>
    <p:sldId id="327" r:id="rId15"/>
    <p:sldId id="304" r:id="rId16"/>
    <p:sldId id="305" r:id="rId17"/>
    <p:sldId id="272" r:id="rId18"/>
    <p:sldId id="331" r:id="rId19"/>
    <p:sldId id="286" r:id="rId20"/>
    <p:sldId id="284" r:id="rId21"/>
    <p:sldId id="282" r:id="rId22"/>
    <p:sldId id="283" r:id="rId23"/>
    <p:sldId id="285" r:id="rId24"/>
    <p:sldId id="288" r:id="rId25"/>
    <p:sldId id="321" r:id="rId26"/>
    <p:sldId id="294" r:id="rId27"/>
    <p:sldId id="306" r:id="rId28"/>
    <p:sldId id="273" r:id="rId29"/>
    <p:sldId id="333" r:id="rId30"/>
    <p:sldId id="334" r:id="rId31"/>
    <p:sldId id="335" r:id="rId32"/>
    <p:sldId id="336" r:id="rId33"/>
    <p:sldId id="289" r:id="rId34"/>
    <p:sldId id="293" r:id="rId35"/>
    <p:sldId id="337" r:id="rId36"/>
    <p:sldId id="309" r:id="rId37"/>
    <p:sldId id="314" r:id="rId38"/>
    <p:sldId id="298" r:id="rId39"/>
    <p:sldId id="32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ina ferrey" initials="rf" lastIdx="1" clrIdx="0">
    <p:extLst>
      <p:ext uri="{19B8F6BF-5375-455C-9EA6-DF929625EA0E}">
        <p15:presenceInfo xmlns:p15="http://schemas.microsoft.com/office/powerpoint/2012/main" xmlns="" userId="b9051a2a6891d3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F8AB5-5D11-4248-B856-47F59186FE2F}" type="datetimeFigureOut">
              <a:rPr lang="es-ES" smtClean="0"/>
              <a:pPr/>
              <a:t>25/10/2023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E1224-3791-489C-AFBC-B5ADB33021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4123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>
            <a:extLst>
              <a:ext uri="{FF2B5EF4-FFF2-40B4-BE49-F238E27FC236}">
                <a16:creationId xmlns:a16="http://schemas.microsoft.com/office/drawing/2014/main" xmlns="" id="{D48ECB8B-9905-D94D-87DD-DDCAB6391F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14F73404-CB37-4FD8-A58B-64E233A568BE}" type="slidenum">
              <a:rPr lang="es-AR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30</a:t>
            </a:fld>
            <a:endParaRPr lang="es-AR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xmlns="" id="{2571B289-0DD1-6614-4AD8-9B3E3CB38C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xmlns="" id="{11EA7D1E-0B7C-F89B-D87A-AABCC84C1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>
            <a:extLst>
              <a:ext uri="{FF2B5EF4-FFF2-40B4-BE49-F238E27FC236}">
                <a16:creationId xmlns:a16="http://schemas.microsoft.com/office/drawing/2014/main" xmlns="" id="{73352FB2-EEA7-B793-C193-B34CB810964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2D93B449-2BAB-4F80-ABCC-BA3ECA1B8757}" type="slidenum">
              <a:rPr lang="es-AR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31</a:t>
            </a:fld>
            <a:endParaRPr lang="es-AR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xmlns="" id="{2C79344E-4AB0-6A56-AC70-38333F959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xmlns="" id="{6AE348D8-B0B8-F6C6-CEAB-D23A271A9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>
            <a:extLst>
              <a:ext uri="{FF2B5EF4-FFF2-40B4-BE49-F238E27FC236}">
                <a16:creationId xmlns:a16="http://schemas.microsoft.com/office/drawing/2014/main" xmlns="" id="{C30A8122-455D-CB25-5774-662ACECD19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604B105F-45A4-4269-B2A6-EC5739FFA5C5}" type="slidenum">
              <a:rPr lang="es-AR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32</a:t>
            </a:fld>
            <a:endParaRPr lang="es-AR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xmlns="" id="{81A9070F-54AB-D098-29C5-6FAB321776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xmlns="" id="{3B182D36-0FC1-48E7-3602-E9EE8AE5B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>
            <a:extLst>
              <a:ext uri="{FF2B5EF4-FFF2-40B4-BE49-F238E27FC236}">
                <a16:creationId xmlns:a16="http://schemas.microsoft.com/office/drawing/2014/main" xmlns="" id="{C6026ADA-464B-050B-0F2A-2B56DAF482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700D0D1A-695F-4BB2-AB1A-FD0C3A90DEB2}" type="slidenum">
              <a:rPr lang="es-AR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33</a:t>
            </a:fld>
            <a:endParaRPr lang="es-AR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xmlns="" id="{39866531-69BF-207D-6875-CBD8D6F821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xmlns="" id="{3399441C-DEDE-AE89-577B-0EF627168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>
            <a:extLst>
              <a:ext uri="{FF2B5EF4-FFF2-40B4-BE49-F238E27FC236}">
                <a16:creationId xmlns:a16="http://schemas.microsoft.com/office/drawing/2014/main" xmlns="" id="{0C9E4A54-EDC7-BDBA-60E5-87DF950804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DFBDBC12-372C-4D06-A915-C13E79E261E1}" type="slidenum">
              <a:rPr lang="es-AR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34</a:t>
            </a:fld>
            <a:endParaRPr lang="es-AR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xmlns="" id="{010C79C2-A0E0-08F3-6B5B-F7D59E4B22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xmlns="" id="{2A364ACC-4DF5-7BD2-B0C9-5DA3DA11E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D418E-D1FA-492F-A18E-F587335F8C51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pPr>
              <a:defRPr/>
            </a:pPr>
            <a:fld id="{4F8BCCB1-2A40-4F73-A76E-69A94D59D11D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43706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7B9E1-3860-42D0-8A00-F3C31A110C65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pPr>
              <a:defRPr/>
            </a:pPr>
            <a:fld id="{B4AA5A60-E943-4287-B692-16A0EFA9B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48018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7B9E1-3860-42D0-8A00-F3C31A110C65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pPr>
              <a:defRPr/>
            </a:pPr>
            <a:fld id="{B4AA5A60-E943-4287-B692-16A0EFA9B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9216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7B9E1-3860-42D0-8A00-F3C31A110C65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B4AA5A60-E943-4287-B692-16A0EFA9B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33553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7B9E1-3860-42D0-8A00-F3C31A110C65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B4AA5A60-E943-4287-B692-16A0EFA9B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354620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7B9E1-3860-42D0-8A00-F3C31A110C65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A5A60-E943-4287-B692-16A0EFA9B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2234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7B9E1-3860-42D0-8A00-F3C31A110C65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A5A60-E943-4287-B692-16A0EFA9B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202766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764C5-E063-4998-9C8B-FDA1A1ECA273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E06AA-A192-4B66-89C2-298D0F1A9BD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599019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>
              <a:defRPr/>
            </a:pPr>
            <a:fld id="{E04041C7-5322-4378-9213-91FE30C8AD67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234B66F3-B3A4-4510-890D-53AD0C602422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59612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D9F47-7E05-4B12-91BC-B9D4C2FDCC8F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099E0-6979-4AC5-B2B5-E3CF79F5DCD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66252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B55B31-61D8-4326-B219-14075CC1B822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pPr>
              <a:defRPr/>
            </a:pPr>
            <a:fld id="{5C900BBD-8883-4C48-9407-D89EC6A996F1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33326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61CD5-EAA1-45D4-809B-7BA37FCEF0CF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4EA88-AC7A-47AF-9003-3BD1285DDDC6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63288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E6E1F-4213-4720-AA8E-A2F5822CC290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773EE-B908-457C-B23F-4B8A5D50BE4F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63490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7B9E1-3860-42D0-8A00-F3C31A110C65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A5A60-E943-4287-B692-16A0EFA9B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89444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D8C59-F25A-4927-B621-37253ADFCE02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3E175-0AB4-44E1-852B-AEA93F31FEF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31982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D44898-AFB5-4740-BDA5-1F9F73D048CA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F391A-BF2A-4396-9D93-B15FFD4A2718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79199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CC389F-0176-4787-B641-6AD66BFB1F1C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2856F-8255-41F7-AD68-662AA0EF6F6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49128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17B9E1-3860-42D0-8A00-F3C31A110C65}" type="datetimeFigureOut">
              <a:rPr lang="es-ES" smtClean="0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AA5A60-E943-4287-B692-16A0EFA9BE1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648868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F015982B-E441-4AE9-8F70-8CBF9D15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/>
              <a:t>ABUSO SEXUAL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965DD8F-0E85-4A2B-9B43-41D46379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2336873"/>
            <a:ext cx="9059593" cy="4007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dirty="0" smtClean="0"/>
              <a:t>CONTRA</a:t>
            </a:r>
            <a:r>
              <a:rPr lang="es-ES" sz="4800" dirty="0" smtClean="0"/>
              <a:t> </a:t>
            </a:r>
            <a:r>
              <a:rPr lang="es-ES" sz="4800" dirty="0"/>
              <a:t>NNYA</a:t>
            </a:r>
          </a:p>
          <a:p>
            <a:endParaRPr lang="es-ES" sz="4800" dirty="0"/>
          </a:p>
          <a:p>
            <a:pPr marL="0" indent="0">
              <a:buNone/>
            </a:pPr>
            <a:r>
              <a:rPr lang="es-ES" sz="4800" dirty="0"/>
              <a:t>(NIÑAS, NIÑOS Y ADOLESCENTES)</a:t>
            </a:r>
          </a:p>
        </p:txBody>
      </p:sp>
      <p:pic>
        <p:nvPicPr>
          <p:cNvPr id="3076" name="Picture 4" descr="Entender los términos es clave en el abuso infantil">
            <a:extLst>
              <a:ext uri="{FF2B5EF4-FFF2-40B4-BE49-F238E27FC236}">
                <a16:creationId xmlns:a16="http://schemas.microsoft.com/office/drawing/2014/main" xmlns="" id="{7ED66C86-4120-4574-81BD-2CD2F4B28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8142" y="2110154"/>
            <a:ext cx="5373858" cy="474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983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17226E5C-72FE-47DE-AB82-AC5C39D14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Indicadores específicos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DEE20D21-0743-47FC-9592-1CD8B8AF2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7891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 Desgarros del himen, aumento del diámetro del himen</a:t>
            </a:r>
          </a:p>
          <a:p>
            <a:r>
              <a:rPr lang="es-ES" dirty="0">
                <a:solidFill>
                  <a:schemeClr val="bg1"/>
                </a:solidFill>
              </a:rPr>
              <a:t>Desgarro de la mucosa vaginal, marcas de dientes u otros signos traumáticos </a:t>
            </a:r>
          </a:p>
          <a:p>
            <a:r>
              <a:rPr lang="es-ES" dirty="0">
                <a:solidFill>
                  <a:schemeClr val="bg1"/>
                </a:solidFill>
              </a:rPr>
              <a:t> Embarazo en menores de 15 años</a:t>
            </a:r>
          </a:p>
          <a:p>
            <a:r>
              <a:rPr lang="es-ES" dirty="0">
                <a:solidFill>
                  <a:schemeClr val="bg1"/>
                </a:solidFill>
              </a:rPr>
              <a:t> Cultivos positivos para gérmenes (</a:t>
            </a:r>
            <a:r>
              <a:rPr lang="es-ES" dirty="0" err="1">
                <a:solidFill>
                  <a:schemeClr val="bg1"/>
                </a:solidFill>
              </a:rPr>
              <a:t>neisseria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gonorrhoeae</a:t>
            </a:r>
            <a:r>
              <a:rPr lang="es-ES" dirty="0">
                <a:solidFill>
                  <a:schemeClr val="bg1"/>
                </a:solidFill>
              </a:rPr>
              <a:t>, serología sífilis, HIV).</a:t>
            </a:r>
          </a:p>
          <a:p>
            <a:r>
              <a:rPr lang="es-ES" dirty="0">
                <a:solidFill>
                  <a:schemeClr val="bg1"/>
                </a:solidFill>
              </a:rPr>
              <a:t> En la zona anal: desgarros, laxitud del esfínter anal o dilatación mayor a 20 mm sin materia fecal en la ampolla rectal.</a:t>
            </a:r>
          </a:p>
          <a:p>
            <a:r>
              <a:rPr lang="es-ES" dirty="0">
                <a:solidFill>
                  <a:schemeClr val="bg1"/>
                </a:solidFill>
              </a:rPr>
              <a:t> Presencia de espermatozoides o líquido seminal.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12382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7C58BB58-0A5D-3852-EB15-225E6FCF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Indicadores inespecíficos </a:t>
            </a:r>
            <a:br>
              <a:rPr lang="es-ES" dirty="0"/>
            </a:br>
            <a:endParaRPr lang="es-ES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xmlns="" id="{28D14E0B-8316-F9FA-7380-9539AEF21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68644"/>
            <a:ext cx="9613861" cy="4362136"/>
          </a:xfrm>
        </p:spPr>
        <p:txBody>
          <a:bodyPr>
            <a:normAutofit/>
          </a:bodyPr>
          <a:lstStyle/>
          <a:p>
            <a:r>
              <a:rPr lang="es-ES" dirty="0"/>
              <a:t> Vulvitis, lesiones por rascado</a:t>
            </a:r>
          </a:p>
          <a:p>
            <a:r>
              <a:rPr lang="es-ES" dirty="0"/>
              <a:t>Fisuras en la piel o lesiones en la vulva</a:t>
            </a:r>
          </a:p>
          <a:p>
            <a:r>
              <a:rPr lang="es-ES" dirty="0"/>
              <a:t> Presencia de secreción o flujo vaginal</a:t>
            </a:r>
          </a:p>
          <a:p>
            <a:r>
              <a:rPr lang="es-ES" dirty="0"/>
              <a:t> Existencia de condilomas en niña menor de dos años</a:t>
            </a:r>
          </a:p>
          <a:p>
            <a:r>
              <a:rPr lang="es-ES" dirty="0"/>
              <a:t> Presencia de hiperpigmentación o eritema perianal </a:t>
            </a:r>
          </a:p>
          <a:p>
            <a:r>
              <a:rPr lang="es-ES" dirty="0"/>
              <a:t> Fisuras anales</a:t>
            </a:r>
          </a:p>
          <a:p>
            <a:r>
              <a:rPr lang="es-ES" dirty="0"/>
              <a:t> Dilatación anal menor de 20 mm sin materia fecal en la ampolla rectal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82254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566BD3-1355-4DAF-95AF-16B8A633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OTRAS SITUACIONES RELACIONADAS AL ASNNA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D8CA54-D063-4CFE-8E60-5DF8F5E1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852" y="2060848"/>
            <a:ext cx="9563612" cy="4608512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Trastornos psicosomáticos. Cambios del humor</a:t>
            </a:r>
          </a:p>
          <a:p>
            <a:r>
              <a:rPr lang="es-ES" dirty="0">
                <a:solidFill>
                  <a:schemeClr val="bg1"/>
                </a:solidFill>
              </a:rPr>
              <a:t>Dolores abdominales recurrentes. </a:t>
            </a:r>
          </a:p>
          <a:p>
            <a:r>
              <a:rPr lang="es-ES" dirty="0">
                <a:solidFill>
                  <a:schemeClr val="bg1"/>
                </a:solidFill>
              </a:rPr>
              <a:t>Dolores de cabeza sin causa orgánica.</a:t>
            </a:r>
          </a:p>
          <a:p>
            <a:r>
              <a:rPr lang="es-ES" dirty="0">
                <a:solidFill>
                  <a:schemeClr val="bg1"/>
                </a:solidFill>
              </a:rPr>
              <a:t>Infecciones urinarias reiteradas.</a:t>
            </a:r>
          </a:p>
          <a:p>
            <a:r>
              <a:rPr lang="es-ES" dirty="0">
                <a:solidFill>
                  <a:schemeClr val="bg1"/>
                </a:solidFill>
              </a:rPr>
              <a:t>Enuresis secundaria. </a:t>
            </a:r>
          </a:p>
          <a:p>
            <a:r>
              <a:rPr lang="es-ES" dirty="0">
                <a:solidFill>
                  <a:schemeClr val="bg1"/>
                </a:solidFill>
              </a:rPr>
              <a:t>Encopresis secundaria. </a:t>
            </a:r>
          </a:p>
          <a:p>
            <a:r>
              <a:rPr lang="es-ES" dirty="0">
                <a:solidFill>
                  <a:schemeClr val="bg1"/>
                </a:solidFill>
              </a:rPr>
              <a:t>Trastornos de la conducta alimentaria: bulimia y anorexia</a:t>
            </a:r>
          </a:p>
          <a:p>
            <a:pPr marL="387350" indent="-342900"/>
            <a:r>
              <a:rPr lang="es-ES" dirty="0">
                <a:solidFill>
                  <a:schemeClr val="bg1"/>
                </a:solidFill>
              </a:rPr>
              <a:t>Marcado retraimiento</a:t>
            </a:r>
          </a:p>
          <a:p>
            <a:pPr marL="387350" indent="-342900"/>
            <a:r>
              <a:rPr lang="es-ES" dirty="0">
                <a:solidFill>
                  <a:schemeClr val="bg1"/>
                </a:solidFill>
              </a:rPr>
              <a:t> Sobre adaptación (NNA suelen adaptarse a la situación abusiva) </a:t>
            </a:r>
          </a:p>
          <a:p>
            <a:pPr marL="387350" indent="-342900"/>
            <a:r>
              <a:rPr lang="es-ES" dirty="0">
                <a:solidFill>
                  <a:schemeClr val="bg1"/>
                </a:solidFill>
              </a:rPr>
              <a:t>Conductas autoagresivas o heteroagresivas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4519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911BFBB0-A55F-465F-AFCC-39A9F29C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Indicadores inespecíficos de embarazo producto de abusos sexual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CB14EB-0E55-4D62-A835-90AB6CC57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32" y="2060848"/>
            <a:ext cx="10902462" cy="4536504"/>
          </a:xfrm>
        </p:spPr>
        <p:txBody>
          <a:bodyPr>
            <a:normAutofit/>
          </a:bodyPr>
          <a:lstStyle/>
          <a:p>
            <a:pPr marL="44450" indent="0">
              <a:buNone/>
            </a:pPr>
            <a:r>
              <a:rPr lang="es-ES" dirty="0">
                <a:solidFill>
                  <a:schemeClr val="bg1"/>
                </a:solidFill>
              </a:rPr>
              <a:t>Edad de la niña o adolescente embarazada por debajo de los 15 años, sobre todo ,menor de 13 años</a:t>
            </a:r>
          </a:p>
          <a:p>
            <a:pPr marL="44450" indent="0">
              <a:buNone/>
            </a:pPr>
            <a:r>
              <a:rPr lang="es-ES" dirty="0">
                <a:solidFill>
                  <a:schemeClr val="bg1"/>
                </a:solidFill>
              </a:rPr>
              <a:t>• Consulta tardía.</a:t>
            </a:r>
          </a:p>
          <a:p>
            <a:pPr marL="44450" indent="0">
              <a:buNone/>
            </a:pPr>
            <a:r>
              <a:rPr lang="es-ES" dirty="0">
                <a:solidFill>
                  <a:schemeClr val="bg1"/>
                </a:solidFill>
              </a:rPr>
              <a:t>• Rechazo del embarazo.</a:t>
            </a:r>
          </a:p>
          <a:p>
            <a:pPr marL="44450" indent="0">
              <a:buNone/>
            </a:pPr>
            <a:r>
              <a:rPr lang="es-ES" dirty="0">
                <a:solidFill>
                  <a:schemeClr val="bg1"/>
                </a:solidFill>
              </a:rPr>
              <a:t> • Ataques de angustia.</a:t>
            </a:r>
          </a:p>
          <a:p>
            <a:pPr marL="44450" indent="0">
              <a:buNone/>
            </a:pPr>
            <a:r>
              <a:rPr lang="es-ES" dirty="0">
                <a:solidFill>
                  <a:schemeClr val="bg1"/>
                </a:solidFill>
              </a:rPr>
              <a:t> • Ocultamiento</a:t>
            </a:r>
          </a:p>
          <a:p>
            <a:pPr marL="44450" indent="0">
              <a:buNone/>
            </a:pPr>
            <a:r>
              <a:rPr lang="es-ES" dirty="0">
                <a:solidFill>
                  <a:schemeClr val="bg1"/>
                </a:solidFill>
              </a:rPr>
              <a:t> • Contradicciones acerca de la identidad del </a:t>
            </a:r>
            <a:r>
              <a:rPr lang="es-ES" dirty="0" err="1">
                <a:solidFill>
                  <a:schemeClr val="bg1"/>
                </a:solidFill>
              </a:rPr>
              <a:t>cogestante</a:t>
            </a:r>
            <a:r>
              <a:rPr lang="es-ES" dirty="0">
                <a:solidFill>
                  <a:schemeClr val="bg1"/>
                </a:solidFill>
              </a:rPr>
              <a:t>, por parte de la niña, adolescente o de quienes acompañan </a:t>
            </a:r>
          </a:p>
          <a:p>
            <a:pPr marL="44450" indent="0">
              <a:buNone/>
            </a:pPr>
            <a:r>
              <a:rPr lang="es-ES" dirty="0">
                <a:solidFill>
                  <a:schemeClr val="bg1"/>
                </a:solidFill>
              </a:rPr>
              <a:t>• Rechazo del bebé o graves dificultades para establecer el vínculo. </a:t>
            </a:r>
          </a:p>
          <a:p>
            <a:pPr marL="44450" indent="0">
              <a:buNone/>
            </a:pPr>
            <a:r>
              <a:rPr lang="es-ES" dirty="0">
                <a:solidFill>
                  <a:schemeClr val="bg1"/>
                </a:solidFill>
              </a:rPr>
              <a:t>• Insistente pedido de darlo en adopción.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2741500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73D41B-1CA3-F76A-2302-21DC33DF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775769"/>
          </a:xfrm>
        </p:spPr>
        <p:txBody>
          <a:bodyPr/>
          <a:lstStyle/>
          <a:p>
            <a:r>
              <a:rPr lang="es-ES" dirty="0"/>
              <a:t>ACCIONES DEL SISTEMA DE SALUD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50FBC50-1B7F-50AD-F5AD-5D35E8E1E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2" y="2226040"/>
            <a:ext cx="11407515" cy="4631960"/>
          </a:xfrm>
        </p:spPr>
        <p:txBody>
          <a:bodyPr>
            <a:normAutofit fontScale="77500" lnSpcReduction="20000"/>
          </a:bodyPr>
          <a:lstStyle/>
          <a:p>
            <a:r>
              <a:rPr lang="es-ES" sz="3200" dirty="0"/>
              <a:t>   ATENCIÓN DE LESIONES FÍSICAS</a:t>
            </a:r>
          </a:p>
          <a:p>
            <a:r>
              <a:rPr lang="es-ES" sz="3200" dirty="0"/>
              <a:t>   ABORDAJE EN SALUD MENTAL</a:t>
            </a:r>
          </a:p>
          <a:p>
            <a:r>
              <a:rPr lang="es-ES" sz="3200" dirty="0"/>
              <a:t>   ACOMPAÑAMIENTO DEL ÁREA SOCIAL /ARTICULACIÓN CON OTROS SECTORES</a:t>
            </a:r>
          </a:p>
          <a:p>
            <a:r>
              <a:rPr lang="es-ES" sz="3200" dirty="0"/>
              <a:t>   PREVENCIÓN DE INFECCIONES</a:t>
            </a:r>
          </a:p>
          <a:p>
            <a:r>
              <a:rPr lang="es-ES" sz="3200" dirty="0"/>
              <a:t>   PREVENCIÓN DE EMBARAZO NO DESEADO</a:t>
            </a:r>
          </a:p>
          <a:p>
            <a:r>
              <a:rPr lang="es-ES" sz="3200" dirty="0"/>
              <a:t>   CONSEJERÍA EN OPCIONES SI HAY EMBARAZO </a:t>
            </a:r>
          </a:p>
          <a:p>
            <a:r>
              <a:rPr lang="es-ES" sz="3200" dirty="0"/>
              <a:t>   TOMA Y PRESERVACIÓN DE “PRUEBAS”</a:t>
            </a: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es-AR" sz="3200" dirty="0"/>
              <a:t>TRATO HUMANIZADO. NO REVICTIMIZAR</a:t>
            </a: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es-AR" sz="3200" dirty="0"/>
              <a:t>REGISTRO EN LOS INSTRUMENTOS CORRESPONDIENTES</a:t>
            </a: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es-AR" sz="3200" dirty="0"/>
              <a:t>REFERENCIA/CONTRARREFERENCIA A TRAVÉS DE LA RED DE ATENCIÓN EN SALUD</a:t>
            </a: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es-AR" sz="3200" dirty="0"/>
              <a:t>ABORDAJE INTERDISCIPLINARIO/INTERINSTITUCIONAL</a:t>
            </a:r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2779377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17C695-16A1-4C22-BA02-ECA110358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Interrogatorio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6A5B904-9725-4ED5-B951-F888D62AF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2060849"/>
            <a:ext cx="8712968" cy="4536503"/>
          </a:xfrm>
        </p:spPr>
        <p:txBody>
          <a:bodyPr/>
          <a:lstStyle/>
          <a:p>
            <a:r>
              <a:rPr lang="es-ES" dirty="0"/>
              <a:t> Escuchar y contener</a:t>
            </a:r>
          </a:p>
          <a:p>
            <a:r>
              <a:rPr lang="es-ES" dirty="0"/>
              <a:t>Reconocer el esfuerzo que está haciendo al exponer el tema</a:t>
            </a:r>
          </a:p>
          <a:p>
            <a:r>
              <a:rPr lang="es-ES" dirty="0"/>
              <a:t>Mostrarle que se le cree</a:t>
            </a:r>
          </a:p>
          <a:p>
            <a:r>
              <a:rPr lang="es-ES" dirty="0"/>
              <a:t>Aclararle que lo que le sucede no es su culpa</a:t>
            </a:r>
          </a:p>
          <a:p>
            <a:r>
              <a:rPr lang="es-ES" dirty="0"/>
              <a:t>Expresar la disposición a escucharlo cuantas veces sea necesario</a:t>
            </a:r>
          </a:p>
          <a:p>
            <a:r>
              <a:rPr lang="es-ES" dirty="0"/>
              <a:t>No expresar sentimientos negativos hacia los victimarios</a:t>
            </a:r>
          </a:p>
          <a:p>
            <a:r>
              <a:rPr lang="es-ES" dirty="0"/>
              <a:t>No realizar preguntas dirigidas, dejar que se exprese libremente</a:t>
            </a:r>
          </a:p>
          <a:p>
            <a:r>
              <a:rPr lang="es-ES" dirty="0"/>
              <a:t>Es conveniente que lo realice el personal entrenado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25412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0BA1BD-CE80-4680-85AE-8F79B4DF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EXÁMEN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0C07B8F-29E4-4BA2-A799-A0E8D5F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2204865"/>
            <a:ext cx="8496944" cy="4248471"/>
          </a:xfrm>
        </p:spPr>
        <p:txBody>
          <a:bodyPr>
            <a:normAutofit/>
          </a:bodyPr>
          <a:lstStyle/>
          <a:p>
            <a:r>
              <a:rPr lang="es-ES" sz="2800" dirty="0"/>
              <a:t>EVITAR REVISACIONES INNECESARIAS</a:t>
            </a:r>
          </a:p>
          <a:p>
            <a:r>
              <a:rPr lang="es-ES" sz="2800" dirty="0"/>
              <a:t>SIEMPRE QUE SEA POSIBLE SE DEBE APROVECHAR EL EXÁMEN PARA TOMAR LAS PRUEBAS CORRESPONDIENTES</a:t>
            </a:r>
          </a:p>
          <a:p>
            <a:r>
              <a:rPr lang="es-ES" sz="2800" dirty="0"/>
              <a:t>PREFERENTEMENTE LO DEBE REALIZAR PERSONAL ESPECIALIZADO (MÉDICO FORENSE)</a:t>
            </a:r>
          </a:p>
          <a:p>
            <a:r>
              <a:rPr lang="es-ES" sz="2800" dirty="0"/>
              <a:t>EXPLICAR A LA VÍCTIMA LO QUE SE VA A HACER Y SU IMPORTANCIA. NO SE DEBE OBLIGAR</a:t>
            </a:r>
          </a:p>
          <a:p>
            <a:r>
              <a:rPr lang="es-ES" sz="2800" dirty="0"/>
              <a:t>NO SIEMPRE ES URGENTE</a:t>
            </a:r>
          </a:p>
        </p:txBody>
      </p:sp>
    </p:spTree>
    <p:extLst>
      <p:ext uri="{BB962C8B-B14F-4D97-AF65-F5344CB8AC3E}">
        <p14:creationId xmlns:p14="http://schemas.microsoft.com/office/powerpoint/2010/main" xmlns="" val="3376455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DF0479B-436D-41AA-8A3B-18AD606C61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13810" y="836614"/>
            <a:ext cx="8854191" cy="5832475"/>
          </a:xfrm>
        </p:spPr>
        <p:txBody>
          <a:bodyPr>
            <a:normAutofit fontScale="85000" lnSpcReduction="20000"/>
          </a:bodyPr>
          <a:lstStyle/>
          <a:p>
            <a:pPr marL="44450" indent="0">
              <a:buNone/>
            </a:pPr>
            <a:r>
              <a:rPr lang="es-ES" sz="1800" b="1" dirty="0">
                <a:solidFill>
                  <a:srgbClr val="002060"/>
                </a:solidFill>
              </a:rPr>
              <a:t>                    INTRAFAMILIAR                                            EXTRAFAMILIAR</a:t>
            </a:r>
          </a:p>
          <a:p>
            <a:pPr marL="44450" indent="0">
              <a:buNone/>
            </a:pPr>
            <a:r>
              <a:rPr lang="es-ES" sz="1800" dirty="0"/>
              <a:t>               </a:t>
            </a:r>
          </a:p>
          <a:p>
            <a:pPr marL="44450" indent="0">
              <a:buNone/>
            </a:pPr>
            <a:endParaRPr lang="es-ES" sz="1800" dirty="0"/>
          </a:p>
          <a:p>
            <a:pPr marL="44450" indent="0">
              <a:buNone/>
            </a:pPr>
            <a:endParaRPr lang="es-ES" sz="1800" dirty="0"/>
          </a:p>
          <a:p>
            <a:pPr marL="44450" indent="0">
              <a:buNone/>
            </a:pPr>
            <a:r>
              <a:rPr lang="es-ES" sz="1800" dirty="0"/>
              <a:t>                  </a:t>
            </a:r>
          </a:p>
          <a:p>
            <a:pPr marL="44450" indent="0">
              <a:buNone/>
            </a:pPr>
            <a:endParaRPr lang="es-ES" sz="1800" dirty="0"/>
          </a:p>
          <a:p>
            <a:pPr marL="44450" indent="0">
              <a:buNone/>
            </a:pPr>
            <a:r>
              <a:rPr lang="es-ES" sz="1800" dirty="0"/>
              <a:t>               </a:t>
            </a:r>
          </a:p>
          <a:p>
            <a:pPr marL="44450" indent="0">
              <a:buNone/>
            </a:pPr>
            <a:r>
              <a:rPr lang="es-ES" sz="1800" dirty="0"/>
              <a:t>             SI                     NO                                             SI                      NO</a:t>
            </a:r>
          </a:p>
          <a:p>
            <a:endParaRPr lang="es-ES" sz="1800" dirty="0"/>
          </a:p>
          <a:p>
            <a:pPr marL="44450" indent="0">
              <a:buNone/>
            </a:pPr>
            <a:r>
              <a:rPr lang="es-ES" sz="1800" b="1" dirty="0">
                <a:solidFill>
                  <a:srgbClr val="002060"/>
                </a:solidFill>
              </a:rPr>
              <a:t>                INTERNACIÓN(Hospital </a:t>
            </a:r>
            <a:r>
              <a:rPr lang="es-ES" sz="1800" b="1" dirty="0" err="1">
                <a:solidFill>
                  <a:srgbClr val="002060"/>
                </a:solidFill>
              </a:rPr>
              <a:t>IIb</a:t>
            </a:r>
            <a:r>
              <a:rPr lang="es-ES" sz="1800" b="1" dirty="0">
                <a:solidFill>
                  <a:srgbClr val="002060"/>
                </a:solidFill>
              </a:rPr>
              <a:t> o III)                                              AMBULATORIO</a:t>
            </a:r>
          </a:p>
          <a:p>
            <a:pPr marL="44450" indent="0">
              <a:buNone/>
            </a:pPr>
            <a:r>
              <a:rPr lang="es-ES" sz="1800" dirty="0"/>
              <a:t>                                 </a:t>
            </a:r>
          </a:p>
          <a:p>
            <a:pPr marL="44450" indent="0">
              <a:buNone/>
            </a:pPr>
            <a:r>
              <a:rPr lang="es-ES" sz="1800" b="1" dirty="0">
                <a:solidFill>
                  <a:schemeClr val="bg1"/>
                </a:solidFill>
              </a:rPr>
              <a:t>                                 </a:t>
            </a:r>
            <a:r>
              <a:rPr lang="es-ES" sz="1500" b="1" dirty="0">
                <a:solidFill>
                  <a:schemeClr val="bg1"/>
                </a:solidFill>
              </a:rPr>
              <a:t>CONSIDERAR SEGÚN EL CASO</a:t>
            </a:r>
          </a:p>
          <a:p>
            <a:pPr marL="44450" indent="0">
              <a:buNone/>
            </a:pPr>
            <a:r>
              <a:rPr lang="es-ES" sz="1800" dirty="0"/>
              <a:t>                                 Profilaxis Antirretroviral</a:t>
            </a:r>
          </a:p>
          <a:p>
            <a:pPr marL="44450" indent="0">
              <a:buNone/>
            </a:pPr>
            <a:r>
              <a:rPr lang="es-ES" sz="1800" dirty="0"/>
              <a:t>                                 Prevención de ITS, Tétanos</a:t>
            </a:r>
          </a:p>
          <a:p>
            <a:pPr marL="44450" indent="0">
              <a:buNone/>
            </a:pPr>
            <a:r>
              <a:rPr lang="es-ES" sz="1800" dirty="0"/>
              <a:t>                                 Anticoncepción de  Emergencia</a:t>
            </a:r>
          </a:p>
          <a:p>
            <a:pPr marL="44450" indent="0">
              <a:buNone/>
            </a:pPr>
            <a:r>
              <a:rPr lang="es-ES" sz="1800" dirty="0"/>
              <a:t>                                 Laboratorios</a:t>
            </a:r>
          </a:p>
          <a:p>
            <a:pPr marL="44450" indent="0">
              <a:buNone/>
            </a:pPr>
            <a:r>
              <a:rPr lang="es-ES" sz="1800" dirty="0"/>
              <a:t>                                 Toma Muestra y resguardo de Pruebas</a:t>
            </a:r>
          </a:p>
          <a:p>
            <a:pPr marL="44450" indent="0">
              <a:buNone/>
            </a:pPr>
            <a:r>
              <a:rPr lang="es-ES" sz="1800" dirty="0"/>
              <a:t>                                 Test Embarazo</a:t>
            </a:r>
          </a:p>
          <a:p>
            <a:pPr marL="44450" indent="0">
              <a:buNone/>
            </a:pPr>
            <a:r>
              <a:rPr lang="es-ES" sz="1800" dirty="0"/>
              <a:t>                                 Acceso a IVE</a:t>
            </a:r>
          </a:p>
          <a:p>
            <a:pPr marL="44450" indent="0">
              <a:buNone/>
            </a:pPr>
            <a:r>
              <a:rPr lang="es-ES" sz="2100" dirty="0">
                <a:solidFill>
                  <a:srgbClr val="002060"/>
                </a:solidFill>
              </a:rPr>
              <a:t>         Articulación Intersectorial/Seguimiento Interdisciplinario</a:t>
            </a:r>
          </a:p>
          <a:p>
            <a:endParaRPr lang="es-ES" sz="1800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6AB139D2-6D95-490D-9220-9BA32EAF911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-100013"/>
            <a:ext cx="8497888" cy="66357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sz="2400" dirty="0"/>
              <a:t>ABUSO SEXUAL</a:t>
            </a:r>
            <a:br>
              <a:rPr lang="es-ES" sz="2400" dirty="0"/>
            </a:br>
            <a:r>
              <a:rPr lang="es-ES" sz="2400" dirty="0"/>
              <a:t>DEVELACIÓN/SOSPECHA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23E535B2-07B8-4B80-85EF-9F993D6E2E2F}"/>
              </a:ext>
            </a:extLst>
          </p:cNvPr>
          <p:cNvSpPr/>
          <p:nvPr/>
        </p:nvSpPr>
        <p:spPr>
          <a:xfrm>
            <a:off x="2423592" y="1115512"/>
            <a:ext cx="2809718" cy="795853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*INFORME DE SOSPECHA</a:t>
            </a:r>
          </a:p>
          <a:p>
            <a:pPr algn="ctr"/>
            <a:r>
              <a:rPr lang="es-ES" sz="1400" dirty="0"/>
              <a:t>EN 24 HS</a:t>
            </a:r>
          </a:p>
          <a:p>
            <a:pPr algn="ctr"/>
            <a:r>
              <a:rPr lang="es-ES" sz="1400" dirty="0"/>
              <a:t>*AVISO A DEFENSOR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xmlns="" id="{D44E866C-CD5C-4A47-8505-C63C4BA5AF4C}"/>
              </a:ext>
            </a:extLst>
          </p:cNvPr>
          <p:cNvSpPr/>
          <p:nvPr/>
        </p:nvSpPr>
        <p:spPr>
          <a:xfrm>
            <a:off x="6384032" y="1115512"/>
            <a:ext cx="2664296" cy="795853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*INFORME DE SOSPECHA</a:t>
            </a:r>
          </a:p>
          <a:p>
            <a:pPr algn="ctr"/>
            <a:r>
              <a:rPr lang="es-ES" sz="1400" dirty="0"/>
              <a:t>EN 24 HS</a:t>
            </a:r>
          </a:p>
          <a:p>
            <a:pPr algn="ctr"/>
            <a:r>
              <a:rPr lang="es-ES" sz="1400" dirty="0"/>
              <a:t>*AVISO A DEFENSOR</a:t>
            </a:r>
          </a:p>
          <a:p>
            <a:pPr algn="ctr"/>
            <a:r>
              <a:rPr lang="es-ES" sz="1400" dirty="0"/>
              <a:t>*DENUNCIA DE LA FAMILIA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xmlns="" id="{E65D1C52-57FC-4B01-AFA4-0365318BBAE1}"/>
              </a:ext>
            </a:extLst>
          </p:cNvPr>
          <p:cNvSpPr/>
          <p:nvPr/>
        </p:nvSpPr>
        <p:spPr>
          <a:xfrm>
            <a:off x="2423591" y="2179401"/>
            <a:ext cx="6624730" cy="345866"/>
          </a:xfrm>
          <a:prstGeom prst="roundRect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MENOS DE 72 HS DEL HECHO/ CONTACTO CON SECRECIONES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A8F5E15E-20EB-4189-8D9C-B838DFD6C9FB}"/>
              </a:ext>
            </a:extLst>
          </p:cNvPr>
          <p:cNvSpPr/>
          <p:nvPr/>
        </p:nvSpPr>
        <p:spPr>
          <a:xfrm>
            <a:off x="3629749" y="3871155"/>
            <a:ext cx="3816424" cy="237604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Flecha: hacia abajo 45">
            <a:extLst>
              <a:ext uri="{FF2B5EF4-FFF2-40B4-BE49-F238E27FC236}">
                <a16:creationId xmlns:a16="http://schemas.microsoft.com/office/drawing/2014/main" xmlns="" id="{C11C9BD5-4D57-4EBF-888F-0F43511F978C}"/>
              </a:ext>
            </a:extLst>
          </p:cNvPr>
          <p:cNvSpPr/>
          <p:nvPr/>
        </p:nvSpPr>
        <p:spPr>
          <a:xfrm flipH="1">
            <a:off x="3629749" y="1911365"/>
            <a:ext cx="378018" cy="268037"/>
          </a:xfrm>
          <a:prstGeom prst="downArrow">
            <a:avLst>
              <a:gd name="adj1" fmla="val 57443"/>
              <a:gd name="adj2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Flecha: hacia abajo 46">
            <a:extLst>
              <a:ext uri="{FF2B5EF4-FFF2-40B4-BE49-F238E27FC236}">
                <a16:creationId xmlns:a16="http://schemas.microsoft.com/office/drawing/2014/main" xmlns="" id="{BA21EE3E-A419-44E6-88FC-07245F3D8E0B}"/>
              </a:ext>
            </a:extLst>
          </p:cNvPr>
          <p:cNvSpPr/>
          <p:nvPr/>
        </p:nvSpPr>
        <p:spPr>
          <a:xfrm>
            <a:off x="7519590" y="1892477"/>
            <a:ext cx="378017" cy="268037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xmlns="" id="{46A443FF-0B18-4502-91A8-0D00CB2F68E3}"/>
              </a:ext>
            </a:extLst>
          </p:cNvPr>
          <p:cNvSpPr/>
          <p:nvPr/>
        </p:nvSpPr>
        <p:spPr>
          <a:xfrm>
            <a:off x="2757231" y="2544155"/>
            <a:ext cx="196819" cy="21602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: hacia abajo 22">
            <a:extLst>
              <a:ext uri="{FF2B5EF4-FFF2-40B4-BE49-F238E27FC236}">
                <a16:creationId xmlns:a16="http://schemas.microsoft.com/office/drawing/2014/main" xmlns="" id="{0C6BD6F0-5CB7-48F7-B6CE-C96BD21DA85E}"/>
              </a:ext>
            </a:extLst>
          </p:cNvPr>
          <p:cNvSpPr/>
          <p:nvPr/>
        </p:nvSpPr>
        <p:spPr>
          <a:xfrm>
            <a:off x="4204481" y="2544155"/>
            <a:ext cx="196819" cy="21602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: hacia abajo 23">
            <a:extLst>
              <a:ext uri="{FF2B5EF4-FFF2-40B4-BE49-F238E27FC236}">
                <a16:creationId xmlns:a16="http://schemas.microsoft.com/office/drawing/2014/main" xmlns="" id="{E855F495-EF13-4152-B87A-2671B7316BC8}"/>
              </a:ext>
            </a:extLst>
          </p:cNvPr>
          <p:cNvSpPr/>
          <p:nvPr/>
        </p:nvSpPr>
        <p:spPr>
          <a:xfrm>
            <a:off x="2784119" y="3050579"/>
            <a:ext cx="196819" cy="21602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xmlns="" id="{D83397C6-BDA6-4362-B16F-5B19EBBA63AF}"/>
              </a:ext>
            </a:extLst>
          </p:cNvPr>
          <p:cNvSpPr/>
          <p:nvPr/>
        </p:nvSpPr>
        <p:spPr>
          <a:xfrm>
            <a:off x="4204481" y="3047058"/>
            <a:ext cx="196819" cy="21602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Flecha: hacia abajo 26">
            <a:extLst>
              <a:ext uri="{FF2B5EF4-FFF2-40B4-BE49-F238E27FC236}">
                <a16:creationId xmlns:a16="http://schemas.microsoft.com/office/drawing/2014/main" xmlns="" id="{A1409C3A-AF45-4168-81B4-74DBC62BC564}"/>
              </a:ext>
            </a:extLst>
          </p:cNvPr>
          <p:cNvSpPr/>
          <p:nvPr/>
        </p:nvSpPr>
        <p:spPr>
          <a:xfrm>
            <a:off x="6960097" y="2544155"/>
            <a:ext cx="196819" cy="216024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: hacia abajo 27">
            <a:extLst>
              <a:ext uri="{FF2B5EF4-FFF2-40B4-BE49-F238E27FC236}">
                <a16:creationId xmlns:a16="http://schemas.microsoft.com/office/drawing/2014/main" xmlns="" id="{167BB558-E400-436D-AB18-2E829402B9ED}"/>
              </a:ext>
            </a:extLst>
          </p:cNvPr>
          <p:cNvSpPr/>
          <p:nvPr/>
        </p:nvSpPr>
        <p:spPr>
          <a:xfrm>
            <a:off x="8407347" y="2544155"/>
            <a:ext cx="196819" cy="216024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Flecha: hacia abajo 28">
            <a:extLst>
              <a:ext uri="{FF2B5EF4-FFF2-40B4-BE49-F238E27FC236}">
                <a16:creationId xmlns:a16="http://schemas.microsoft.com/office/drawing/2014/main" xmlns="" id="{46E467C2-4EF4-40E8-8B42-EFB6DFB046AA}"/>
              </a:ext>
            </a:extLst>
          </p:cNvPr>
          <p:cNvSpPr/>
          <p:nvPr/>
        </p:nvSpPr>
        <p:spPr>
          <a:xfrm rot="3698178">
            <a:off x="6355575" y="2777928"/>
            <a:ext cx="221398" cy="1006872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Flecha: hacia abajo 29">
            <a:extLst>
              <a:ext uri="{FF2B5EF4-FFF2-40B4-BE49-F238E27FC236}">
                <a16:creationId xmlns:a16="http://schemas.microsoft.com/office/drawing/2014/main" xmlns="" id="{98873264-5F56-47A5-8466-B30539FDD38D}"/>
              </a:ext>
            </a:extLst>
          </p:cNvPr>
          <p:cNvSpPr/>
          <p:nvPr/>
        </p:nvSpPr>
        <p:spPr>
          <a:xfrm>
            <a:off x="8432840" y="3090198"/>
            <a:ext cx="196819" cy="216024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xmlns="" id="{4341214B-76B6-4F3E-AF38-23EC276C2E2F}"/>
              </a:ext>
            </a:extLst>
          </p:cNvPr>
          <p:cNvSpPr/>
          <p:nvPr/>
        </p:nvSpPr>
        <p:spPr>
          <a:xfrm>
            <a:off x="2567608" y="3368252"/>
            <a:ext cx="3240360" cy="406615"/>
          </a:xfrm>
          <a:prstGeom prst="roundRect">
            <a:avLst/>
          </a:prstGeom>
          <a:noFill/>
          <a:ln w="381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xmlns="" id="{E98A0E6D-DD26-450E-A328-D506BA4AAF72}"/>
              </a:ext>
            </a:extLst>
          </p:cNvPr>
          <p:cNvSpPr/>
          <p:nvPr/>
        </p:nvSpPr>
        <p:spPr>
          <a:xfrm>
            <a:off x="7968209" y="3368252"/>
            <a:ext cx="1983402" cy="406615"/>
          </a:xfrm>
          <a:prstGeom prst="roundRect">
            <a:avLst/>
          </a:prstGeom>
          <a:noFill/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73752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9275A934-D342-4C91-BF12-CBAC823F8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Elementos para abordaje de abuso sexual con contacto con secreciones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0C260B9-59FC-4087-ABF8-32B19F76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060848"/>
            <a:ext cx="7999040" cy="4536504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/>
              <a:t>Equipo interdisciplinarios </a:t>
            </a:r>
          </a:p>
          <a:p>
            <a:pPr lvl="0"/>
            <a:r>
              <a:rPr lang="es-ES" dirty="0"/>
              <a:t>Espacio que garantice intimidad</a:t>
            </a:r>
          </a:p>
          <a:p>
            <a:pPr lvl="0"/>
            <a:r>
              <a:rPr lang="es-ES" dirty="0"/>
              <a:t>Medicación anti retroviral </a:t>
            </a:r>
          </a:p>
          <a:p>
            <a:pPr lvl="0"/>
            <a:r>
              <a:rPr lang="es-ES" dirty="0"/>
              <a:t>Medicación para ITS </a:t>
            </a:r>
          </a:p>
          <a:p>
            <a:pPr lvl="0"/>
            <a:r>
              <a:rPr lang="es-ES" dirty="0"/>
              <a:t>Vacunas</a:t>
            </a:r>
          </a:p>
          <a:p>
            <a:pPr lvl="0"/>
            <a:r>
              <a:rPr lang="es-ES" dirty="0"/>
              <a:t>Anticoncepción de emergencia  </a:t>
            </a:r>
          </a:p>
          <a:p>
            <a:pPr lvl="0"/>
            <a:r>
              <a:rPr lang="es-ES" dirty="0"/>
              <a:t>Posibilidad de realizar laboratorio y serologías </a:t>
            </a:r>
          </a:p>
          <a:p>
            <a:pPr lvl="0"/>
            <a:r>
              <a:rPr lang="es-ES" dirty="0"/>
              <a:t>Hisopos, tubos para las muestras (En ocasiones los aporta el médico forense)</a:t>
            </a:r>
          </a:p>
          <a:p>
            <a:pPr lvl="0"/>
            <a:r>
              <a:rPr lang="es-ES" dirty="0"/>
              <a:t>Papel manila para extender en la camilla, bolsa de papel manila para envolver todo y bolsa de plástico.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6553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0C6B8C-6CB7-44A8-8F34-4FBE9EB8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ESTUDIOS DE LABORATORIO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720658B-0BE5-461D-BEF2-BDCC88361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66" y="2060849"/>
            <a:ext cx="10050830" cy="4464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➢ </a:t>
            </a:r>
            <a:r>
              <a:rPr lang="es-ES" sz="2800" b="1" dirty="0"/>
              <a:t>Sífilis</a:t>
            </a:r>
            <a:r>
              <a:rPr lang="es-ES" sz="2800" dirty="0"/>
              <a:t>: VDRL en sangre (y prueba confirmatoria si es +)</a:t>
            </a:r>
          </a:p>
          <a:p>
            <a:pPr marL="0" indent="0">
              <a:buNone/>
            </a:pPr>
            <a:r>
              <a:rPr lang="es-ES" sz="2800" dirty="0"/>
              <a:t>➢ VIH</a:t>
            </a:r>
          </a:p>
          <a:p>
            <a:pPr marL="0" indent="0">
              <a:buNone/>
            </a:pPr>
            <a:r>
              <a:rPr lang="es-ES" sz="2800" dirty="0"/>
              <a:t>➢ </a:t>
            </a:r>
            <a:r>
              <a:rPr lang="es-ES" sz="2800" b="1" dirty="0"/>
              <a:t>Hepatitis B</a:t>
            </a:r>
            <a:r>
              <a:rPr lang="es-ES" sz="2800" dirty="0"/>
              <a:t>:)</a:t>
            </a:r>
          </a:p>
          <a:p>
            <a:pPr marL="0" indent="0">
              <a:buNone/>
            </a:pPr>
            <a:r>
              <a:rPr lang="es-ES" sz="2800" dirty="0"/>
              <a:t>➢ </a:t>
            </a:r>
            <a:r>
              <a:rPr lang="es-ES" sz="2800" b="1" dirty="0"/>
              <a:t>Hepatitis C</a:t>
            </a:r>
            <a:r>
              <a:rPr lang="es-ES" sz="2800" dirty="0"/>
              <a:t>: </a:t>
            </a:r>
            <a:r>
              <a:rPr lang="es-ES" sz="2800" dirty="0" err="1"/>
              <a:t>Atc</a:t>
            </a:r>
            <a:r>
              <a:rPr lang="es-ES" sz="2800" dirty="0"/>
              <a:t>. totales.</a:t>
            </a:r>
          </a:p>
          <a:p>
            <a:pPr marL="0" indent="0">
              <a:buNone/>
            </a:pPr>
            <a:r>
              <a:rPr lang="es-ES" sz="2800" dirty="0"/>
              <a:t>➢ </a:t>
            </a:r>
            <a:r>
              <a:rPr lang="es-ES" sz="2800" b="1" dirty="0"/>
              <a:t>Hemograma, hepatograma, urea, creatinina </a:t>
            </a:r>
          </a:p>
          <a:p>
            <a:pPr marL="0" indent="0">
              <a:buNone/>
            </a:pPr>
            <a:r>
              <a:rPr lang="es-ES" sz="2800" dirty="0"/>
              <a:t>➢ </a:t>
            </a:r>
            <a:r>
              <a:rPr lang="es-ES" sz="2800" b="1" dirty="0"/>
              <a:t>Subunidad beta coriónica </a:t>
            </a:r>
            <a:r>
              <a:rPr lang="es-ES" sz="2800" dirty="0"/>
              <a:t>en pacientes </a:t>
            </a:r>
            <a:r>
              <a:rPr lang="es-ES" sz="2800" dirty="0" err="1"/>
              <a:t>postmenárquicas</a:t>
            </a:r>
            <a:r>
              <a:rPr lang="es-ES" sz="2800" dirty="0"/>
              <a:t> (diagnóstico de embarazo previo)</a:t>
            </a:r>
          </a:p>
          <a:p>
            <a:pPr marL="0" indent="0">
              <a:buNone/>
            </a:pPr>
            <a:r>
              <a:rPr lang="es-ES" sz="2800" dirty="0"/>
              <a:t> ➢ </a:t>
            </a:r>
            <a:r>
              <a:rPr lang="es-ES" sz="2800" b="1" dirty="0"/>
              <a:t>Pruebas toxicológicas </a:t>
            </a:r>
            <a:r>
              <a:rPr lang="es-ES" sz="2800" dirty="0"/>
              <a:t>(Drogas de abuso en orina) </a:t>
            </a:r>
          </a:p>
        </p:txBody>
      </p:sp>
    </p:spTree>
    <p:extLst>
      <p:ext uri="{BB962C8B-B14F-4D97-AF65-F5344CB8AC3E}">
        <p14:creationId xmlns:p14="http://schemas.microsoft.com/office/powerpoint/2010/main" xmlns="" val="228157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0F2601CC-62CD-46EE-95DC-5177CCAC30DB}"/>
              </a:ext>
            </a:extLst>
          </p:cNvPr>
          <p:cNvSpPr/>
          <p:nvPr/>
        </p:nvSpPr>
        <p:spPr>
          <a:xfrm>
            <a:off x="379828" y="836712"/>
            <a:ext cx="98473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>
                <a:solidFill>
                  <a:prstClr val="black"/>
                </a:solidFill>
                <a:latin typeface="Trebuchet MS" panose="020B0603020202020204"/>
              </a:rPr>
              <a:t>Según la </a:t>
            </a:r>
            <a:r>
              <a:rPr lang="es-ES" sz="4000" dirty="0">
                <a:solidFill>
                  <a:prstClr val="white"/>
                </a:solidFill>
                <a:latin typeface="Trebuchet MS" panose="020B0603020202020204"/>
              </a:rPr>
              <a:t>OMS</a:t>
            </a:r>
            <a:r>
              <a:rPr lang="es-ES" sz="4000" dirty="0">
                <a:solidFill>
                  <a:prstClr val="black"/>
                </a:solidFill>
                <a:latin typeface="Trebuchet MS" panose="020B0603020202020204"/>
              </a:rPr>
              <a:t> se entiende como una acción en la cual “se </a:t>
            </a:r>
            <a:r>
              <a:rPr lang="es-ES" sz="4000" dirty="0">
                <a:solidFill>
                  <a:srgbClr val="0070C0"/>
                </a:solidFill>
                <a:latin typeface="Trebuchet MS" panose="020B0603020202020204"/>
              </a:rPr>
              <a:t>involucra a un menor </a:t>
            </a:r>
            <a:r>
              <a:rPr lang="es-ES" sz="4000" dirty="0">
                <a:solidFill>
                  <a:prstClr val="black"/>
                </a:solidFill>
                <a:latin typeface="Trebuchet MS" panose="020B0603020202020204"/>
              </a:rPr>
              <a:t>en una actividad sexual </a:t>
            </a:r>
            <a:r>
              <a:rPr lang="es-ES" sz="4000" dirty="0">
                <a:solidFill>
                  <a:srgbClr val="0070C0"/>
                </a:solidFill>
                <a:latin typeface="Trebuchet MS" panose="020B0603020202020204"/>
              </a:rPr>
              <a:t>que no comprende completamente</a:t>
            </a:r>
            <a:r>
              <a:rPr lang="es-ES" sz="4000" dirty="0">
                <a:solidFill>
                  <a:prstClr val="black"/>
                </a:solidFill>
                <a:latin typeface="Trebuchet MS" panose="020B0603020202020204"/>
              </a:rPr>
              <a:t>, para la que </a:t>
            </a:r>
            <a:r>
              <a:rPr lang="es-ES" sz="4000" dirty="0">
                <a:solidFill>
                  <a:srgbClr val="0070C0"/>
                </a:solidFill>
                <a:latin typeface="Trebuchet MS" panose="020B0603020202020204"/>
              </a:rPr>
              <a:t>no tiene capacidad de libre consentimiento </a:t>
            </a:r>
            <a:r>
              <a:rPr lang="es-ES" sz="4000" dirty="0">
                <a:solidFill>
                  <a:prstClr val="black"/>
                </a:solidFill>
                <a:latin typeface="Trebuchet MS" panose="020B0603020202020204"/>
              </a:rPr>
              <a:t>o su desarrollo evolutivo (biológico, psicológico y social) no está preparado…...</a:t>
            </a:r>
          </a:p>
          <a:p>
            <a:endParaRPr lang="es-ES" sz="4000" dirty="0">
              <a:solidFill>
                <a:prstClr val="black"/>
              </a:solidFill>
              <a:latin typeface="Trebuchet MS" panose="020B0603020202020204"/>
            </a:endParaRPr>
          </a:p>
          <a:p>
            <a:r>
              <a:rPr lang="es-ES" sz="3200" dirty="0">
                <a:solidFill>
                  <a:prstClr val="black"/>
                </a:solidFill>
                <a:latin typeface="Trebuchet MS" panose="020B060302020202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4985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09DE76-8C43-4FCA-BE11-10E2AB1E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PROFILAXIS PARA ITS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4262EB05-A38D-4B26-970E-7C4C6E3957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57400" y="2132856"/>
          <a:ext cx="8143056" cy="448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352">
                  <a:extLst>
                    <a:ext uri="{9D8B030D-6E8A-4147-A177-3AD203B41FA5}">
                      <a16:colId xmlns:a16="http://schemas.microsoft.com/office/drawing/2014/main" xmlns="" val="620441357"/>
                    </a:ext>
                  </a:extLst>
                </a:gridCol>
                <a:gridCol w="2714352">
                  <a:extLst>
                    <a:ext uri="{9D8B030D-6E8A-4147-A177-3AD203B41FA5}">
                      <a16:colId xmlns:a16="http://schemas.microsoft.com/office/drawing/2014/main" xmlns="" val="865879465"/>
                    </a:ext>
                  </a:extLst>
                </a:gridCol>
                <a:gridCol w="2714352">
                  <a:extLst>
                    <a:ext uri="{9D8B030D-6E8A-4147-A177-3AD203B41FA5}">
                      <a16:colId xmlns:a16="http://schemas.microsoft.com/office/drawing/2014/main" xmlns="" val="1061125035"/>
                    </a:ext>
                  </a:extLst>
                </a:gridCol>
              </a:tblGrid>
              <a:tr h="1098122">
                <a:tc>
                  <a:txBody>
                    <a:bodyPr/>
                    <a:lstStyle/>
                    <a:p>
                      <a:r>
                        <a:rPr lang="es-ES" dirty="0"/>
                        <a:t>Microorganismo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Régimen recomendado en adolescentes  y adultos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Régimen recomendado en niños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1437730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r>
                        <a:rPr lang="es-ES" dirty="0" err="1"/>
                        <a:t>Neisseria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gonorrhoeae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Ceftriaxona</a:t>
                      </a:r>
                      <a:r>
                        <a:rPr lang="pt-BR" dirty="0"/>
                        <a:t> 250mg IM o </a:t>
                      </a:r>
                      <a:r>
                        <a:rPr lang="pt-BR" dirty="0" err="1"/>
                        <a:t>cefixima</a:t>
                      </a:r>
                      <a:r>
                        <a:rPr lang="pt-BR" dirty="0"/>
                        <a:t> 40mg (VO)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Ceftriaxona 125mg 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6654543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r>
                        <a:rPr lang="es-ES" dirty="0" err="1"/>
                        <a:t>Trichomonas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spp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Metronidazol 2gr (VO) única dosis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Metronidazol 15mg/kg/día cada 8hs (VO)por 7 días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4503884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r>
                        <a:rPr lang="es-ES" dirty="0"/>
                        <a:t>Chlamydia </a:t>
                      </a:r>
                      <a:r>
                        <a:rPr lang="es-ES" dirty="0" err="1"/>
                        <a:t>trachomatis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Azitromicina 1gr (VO) dosis única o doxiciclina 100mg cada 12hs por 7 días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Azitromicina 20 mg/kg (VO) dosis única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242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6241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E983DC-EE4D-4B65-BFE1-F7DF34F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404664"/>
            <a:ext cx="7488832" cy="1429502"/>
          </a:xfrm>
        </p:spPr>
        <p:txBody>
          <a:bodyPr>
            <a:normAutofit fontScale="90000"/>
          </a:bodyPr>
          <a:lstStyle/>
          <a:p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Profilaxis post exposición (PEP) antirretroviral</a:t>
            </a:r>
            <a:r>
              <a:rPr lang="es-ES" sz="2800" u="sng" dirty="0"/>
              <a:t/>
            </a:r>
            <a:br>
              <a:rPr lang="es-ES" sz="2800" u="sng" dirty="0"/>
            </a:br>
            <a:r>
              <a:rPr lang="es-ES" sz="2800" u="sng" dirty="0"/>
              <a:t>Niños &lt;12 años que NO toman comprimidos</a:t>
            </a:r>
            <a:br>
              <a:rPr lang="es-ES" sz="2800" u="sng" dirty="0"/>
            </a:br>
            <a:endParaRPr lang="es-ES" sz="2800" u="sng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006A9C19-913C-44CE-8389-F95E7CE43F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03512" y="2204864"/>
          <a:ext cx="878497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494677416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88207669"/>
                    </a:ext>
                  </a:extLst>
                </a:gridCol>
              </a:tblGrid>
              <a:tr h="964615">
                <a:tc>
                  <a:txBody>
                    <a:bodyPr/>
                    <a:lstStyle/>
                    <a:p>
                      <a:r>
                        <a:rPr lang="es-ES" dirty="0"/>
                        <a:t>Edad y régimen recomendado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7508400"/>
                  </a:ext>
                </a:extLst>
              </a:tr>
              <a:tr h="3283857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r>
                        <a:rPr lang="es-ES" b="1" dirty="0"/>
                        <a:t>AZT+3TC+LPV/</a:t>
                      </a:r>
                      <a:r>
                        <a:rPr lang="es-ES" b="1" dirty="0" err="1"/>
                        <a:t>rtv</a:t>
                      </a:r>
                      <a:r>
                        <a:rPr lang="es-ES" b="1" dirty="0"/>
                        <a:t> (jarabes)</a:t>
                      </a:r>
                    </a:p>
                    <a:p>
                      <a:r>
                        <a:rPr lang="es-ES" dirty="0"/>
                        <a:t>AZT (zidovudina): </a:t>
                      </a:r>
                      <a:r>
                        <a:rPr lang="es-ES" dirty="0" err="1"/>
                        <a:t>Jbe</a:t>
                      </a:r>
                      <a:r>
                        <a:rPr lang="es-ES" dirty="0"/>
                        <a:t> 10mg/ml</a:t>
                      </a:r>
                    </a:p>
                    <a:p>
                      <a:r>
                        <a:rPr lang="es-ES" dirty="0"/>
                        <a:t>3TC (</a:t>
                      </a:r>
                      <a:r>
                        <a:rPr lang="es-ES" dirty="0" err="1"/>
                        <a:t>lamivudina</a:t>
                      </a:r>
                      <a:r>
                        <a:rPr lang="es-ES" dirty="0"/>
                        <a:t>): </a:t>
                      </a:r>
                      <a:r>
                        <a:rPr lang="es-ES" dirty="0" err="1"/>
                        <a:t>Jbe</a:t>
                      </a:r>
                      <a:r>
                        <a:rPr lang="es-ES" dirty="0"/>
                        <a:t> 10mg/ml</a:t>
                      </a:r>
                    </a:p>
                    <a:p>
                      <a:r>
                        <a:rPr lang="es-ES" dirty="0"/>
                        <a:t>LPV/</a:t>
                      </a:r>
                      <a:r>
                        <a:rPr lang="es-ES" dirty="0" err="1"/>
                        <a:t>rtv</a:t>
                      </a:r>
                      <a:r>
                        <a:rPr lang="es-ES" dirty="0"/>
                        <a:t> (</a:t>
                      </a:r>
                      <a:r>
                        <a:rPr lang="es-ES" dirty="0" err="1"/>
                        <a:t>lopinavir</a:t>
                      </a:r>
                      <a:r>
                        <a:rPr lang="es-ES" dirty="0"/>
                        <a:t>/</a:t>
                      </a:r>
                      <a:r>
                        <a:rPr lang="es-ES" dirty="0" err="1"/>
                        <a:t>ritonavir</a:t>
                      </a:r>
                      <a:r>
                        <a:rPr lang="es-ES" dirty="0"/>
                        <a:t>) </a:t>
                      </a:r>
                      <a:r>
                        <a:rPr lang="es-ES" dirty="0" err="1"/>
                        <a:t>Kaletra</a:t>
                      </a:r>
                      <a:r>
                        <a:rPr lang="es-ES" dirty="0"/>
                        <a:t>: </a:t>
                      </a:r>
                      <a:r>
                        <a:rPr lang="es-ES" dirty="0" err="1"/>
                        <a:t>Jbe</a:t>
                      </a:r>
                      <a:r>
                        <a:rPr lang="es-ES" dirty="0"/>
                        <a:t>  40mg/ml</a:t>
                      </a:r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AZT+3TC+RAL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/>
                        <a:t>AZT</a:t>
                      </a:r>
                      <a:r>
                        <a:rPr lang="es-ES" dirty="0"/>
                        <a:t>: 240 mg/m2 cada 12hs o por peso: 4-9 kg: 12 mg/kg c/12hs </a:t>
                      </a:r>
                    </a:p>
                    <a:p>
                      <a:r>
                        <a:rPr lang="es-ES" dirty="0"/>
                        <a:t>9-30 kg: 9 mg/kg c/12hs</a:t>
                      </a:r>
                    </a:p>
                    <a:p>
                      <a:r>
                        <a:rPr lang="es-ES" dirty="0"/>
                        <a:t> ≥30kg: 300mg c/12hs</a:t>
                      </a:r>
                    </a:p>
                    <a:p>
                      <a:r>
                        <a:rPr lang="es-ES" dirty="0"/>
                        <a:t> </a:t>
                      </a:r>
                      <a:r>
                        <a:rPr lang="es-ES" b="1" dirty="0"/>
                        <a:t>3TC</a:t>
                      </a:r>
                      <a:r>
                        <a:rPr lang="es-ES" dirty="0"/>
                        <a:t>: 8 mg/kg c/24hs (</a:t>
                      </a:r>
                      <a:r>
                        <a:rPr lang="es-ES" dirty="0" err="1"/>
                        <a:t>max</a:t>
                      </a:r>
                      <a:r>
                        <a:rPr lang="es-ES" dirty="0"/>
                        <a:t>: 300 mg/día)</a:t>
                      </a:r>
                    </a:p>
                    <a:p>
                      <a:r>
                        <a:rPr lang="es-ES" dirty="0"/>
                        <a:t> </a:t>
                      </a:r>
                      <a:r>
                        <a:rPr lang="es-ES" b="1" dirty="0"/>
                        <a:t>LPV/</a:t>
                      </a:r>
                      <a:r>
                        <a:rPr lang="es-ES" b="1" dirty="0" err="1"/>
                        <a:t>rtv</a:t>
                      </a:r>
                      <a:r>
                        <a:rPr lang="es-ES" dirty="0"/>
                        <a:t>: ≤ 15 kg: 13 mg/kg cada 12hs</a:t>
                      </a:r>
                    </a:p>
                    <a:p>
                      <a:r>
                        <a:rPr lang="es-ES" dirty="0"/>
                        <a:t>              ≥ 15 kg : 11 mg/kg cada 12hs (máx. 400 mg cada 12 </a:t>
                      </a:r>
                      <a:r>
                        <a:rPr lang="es-ES" dirty="0" err="1"/>
                        <a:t>hs</a:t>
                      </a:r>
                      <a:r>
                        <a:rPr lang="es-ES" dirty="0"/>
                        <a:t>)</a:t>
                      </a:r>
                    </a:p>
                    <a:p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5201159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xmlns="" id="{FB666742-0877-43A1-91EF-72396925D0D2}"/>
              </a:ext>
            </a:extLst>
          </p:cNvPr>
          <p:cNvSpPr/>
          <p:nvPr/>
        </p:nvSpPr>
        <p:spPr>
          <a:xfrm>
            <a:off x="7752184" y="1124744"/>
            <a:ext cx="259228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(Hasta 72 hs) </a:t>
            </a:r>
            <a:r>
              <a:rPr lang="es-ES" u="sng"/>
              <a:t>Duración: 28 días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10201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837DDA-ECAB-4F32-945C-7EC90D84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39" y="332656"/>
            <a:ext cx="6896534" cy="1008112"/>
          </a:xfrm>
        </p:spPr>
        <p:txBody>
          <a:bodyPr>
            <a:normAutofit fontScale="90000"/>
          </a:bodyPr>
          <a:lstStyle/>
          <a:p>
            <a:r>
              <a:rPr lang="es-ES" dirty="0"/>
              <a:t>Niños ≥12 años (≥ 40kg) que toman comprimidos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xmlns="" id="{438EEE93-B039-4C18-A575-0FF36DB10C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03512" y="1196752"/>
          <a:ext cx="864096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xmlns="" val="60522465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125042890"/>
                    </a:ext>
                  </a:extLst>
                </a:gridCol>
              </a:tblGrid>
              <a:tr h="5328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TDF/FTC O TDF/3TC +DTG</a:t>
                      </a:r>
                    </a:p>
                    <a:p>
                      <a:r>
                        <a:rPr lang="es-ES" dirty="0"/>
                        <a:t>o</a:t>
                      </a:r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TDF/FTC O TDF/3TC+ DRV/</a:t>
                      </a:r>
                      <a:r>
                        <a:rPr lang="es-ES" dirty="0" err="1"/>
                        <a:t>rtv</a:t>
                      </a:r>
                      <a:endParaRPr lang="es-ES" dirty="0"/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o</a:t>
                      </a:r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TDF/FTC O 3TC +RAL</a:t>
                      </a:r>
                    </a:p>
                    <a:p>
                      <a:r>
                        <a:rPr lang="es-ES" dirty="0"/>
                        <a:t>o</a:t>
                      </a:r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AZT/3TC+RAL</a:t>
                      </a:r>
                    </a:p>
                    <a:p>
                      <a:r>
                        <a:rPr lang="es-ES" dirty="0"/>
                        <a:t>O</a:t>
                      </a:r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AZT/3TC+ DRV/</a:t>
                      </a:r>
                      <a:r>
                        <a:rPr lang="es-ES" dirty="0" err="1"/>
                        <a:t>rtv</a:t>
                      </a:r>
                      <a:endParaRPr lang="es-ES" dirty="0"/>
                    </a:p>
                    <a:p>
                      <a:endParaRPr lang="es-ES" dirty="0">
                        <a:solidFill>
                          <a:srgbClr val="FFFF00"/>
                        </a:solidFill>
                      </a:endParaRPr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TDF (</a:t>
                      </a:r>
                      <a:r>
                        <a:rPr lang="es-ES" dirty="0" err="1"/>
                        <a:t>tenofovir</a:t>
                      </a:r>
                      <a:r>
                        <a:rPr lang="es-ES" dirty="0"/>
                        <a:t>)</a:t>
                      </a:r>
                      <a:r>
                        <a:rPr lang="es-ES" baseline="0" dirty="0"/>
                        <a:t>/</a:t>
                      </a:r>
                      <a:r>
                        <a:rPr lang="es-ES" dirty="0"/>
                        <a:t>FTC (</a:t>
                      </a:r>
                      <a:r>
                        <a:rPr lang="es-ES" dirty="0" err="1"/>
                        <a:t>emtricitabina</a:t>
                      </a:r>
                      <a:r>
                        <a:rPr lang="es-ES" dirty="0"/>
                        <a:t>): 300/200mg  1 </a:t>
                      </a:r>
                      <a:r>
                        <a:rPr lang="es-ES" dirty="0" err="1"/>
                        <a:t>comp</a:t>
                      </a:r>
                      <a:r>
                        <a:rPr lang="es-ES" dirty="0"/>
                        <a:t>. c/24 </a:t>
                      </a:r>
                      <a:r>
                        <a:rPr lang="es-ES" dirty="0" err="1"/>
                        <a:t>hs</a:t>
                      </a:r>
                      <a:endParaRPr lang="es-ES" dirty="0"/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TDF/3TC(</a:t>
                      </a:r>
                      <a:r>
                        <a:rPr lang="es-ES" dirty="0" err="1"/>
                        <a:t>lamivudina</a:t>
                      </a:r>
                      <a:r>
                        <a:rPr lang="es-ES" dirty="0"/>
                        <a:t>) 300/300 </a:t>
                      </a:r>
                      <a:r>
                        <a:rPr lang="es-ES" dirty="0" err="1"/>
                        <a:t>mg.</a:t>
                      </a:r>
                      <a:r>
                        <a:rPr lang="es-ES" dirty="0"/>
                        <a:t> 1 </a:t>
                      </a:r>
                      <a:r>
                        <a:rPr lang="es-ES" dirty="0" err="1"/>
                        <a:t>comp</a:t>
                      </a:r>
                      <a:r>
                        <a:rPr lang="es-ES" dirty="0"/>
                        <a:t>. c/24 </a:t>
                      </a:r>
                      <a:r>
                        <a:rPr lang="es-ES" dirty="0" err="1"/>
                        <a:t>hs</a:t>
                      </a:r>
                      <a:endParaRPr lang="es-ES" dirty="0"/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DRV/</a:t>
                      </a:r>
                      <a:r>
                        <a:rPr lang="es-ES" dirty="0" err="1"/>
                        <a:t>rtv</a:t>
                      </a:r>
                      <a:r>
                        <a:rPr lang="es-ES" dirty="0"/>
                        <a:t> (</a:t>
                      </a:r>
                      <a:r>
                        <a:rPr lang="es-ES" dirty="0" err="1"/>
                        <a:t>Darunavir</a:t>
                      </a:r>
                      <a:r>
                        <a:rPr lang="es-ES" dirty="0"/>
                        <a:t>/</a:t>
                      </a:r>
                      <a:r>
                        <a:rPr lang="es-ES" dirty="0" err="1"/>
                        <a:t>ritonavir</a:t>
                      </a:r>
                      <a:r>
                        <a:rPr lang="es-ES" dirty="0"/>
                        <a:t>): 800/100 mg comprimidos. 1 </a:t>
                      </a:r>
                      <a:r>
                        <a:rPr lang="es-ES" dirty="0" err="1"/>
                        <a:t>comp</a:t>
                      </a:r>
                      <a:r>
                        <a:rPr lang="es-ES" dirty="0"/>
                        <a:t>. c/24 hs</a:t>
                      </a:r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AZT (</a:t>
                      </a:r>
                      <a:r>
                        <a:rPr lang="es-ES" dirty="0" err="1"/>
                        <a:t>zidovudina</a:t>
                      </a:r>
                      <a:r>
                        <a:rPr lang="es-ES" dirty="0"/>
                        <a:t>)/3TC:</a:t>
                      </a:r>
                      <a:r>
                        <a:rPr lang="es-ES" baseline="0" dirty="0"/>
                        <a:t> 300 /150 mg</a:t>
                      </a:r>
                      <a:endParaRPr lang="es-ES" dirty="0"/>
                    </a:p>
                    <a:p>
                      <a:r>
                        <a:rPr lang="es-ES" dirty="0"/>
                        <a:t>1 </a:t>
                      </a:r>
                      <a:r>
                        <a:rPr lang="es-ES" dirty="0" err="1"/>
                        <a:t>comp</a:t>
                      </a:r>
                      <a:r>
                        <a:rPr lang="es-ES" dirty="0"/>
                        <a:t>. c/</a:t>
                      </a:r>
                      <a:r>
                        <a:rPr lang="es-ES" baseline="0" dirty="0"/>
                        <a:t> 12 </a:t>
                      </a:r>
                      <a:r>
                        <a:rPr lang="es-ES" baseline="0" dirty="0" err="1"/>
                        <a:t>hs</a:t>
                      </a:r>
                      <a:endParaRPr lang="es-ES" baseline="0" dirty="0"/>
                    </a:p>
                    <a:p>
                      <a:endParaRPr lang="es-ES" baseline="0" dirty="0"/>
                    </a:p>
                    <a:p>
                      <a:r>
                        <a:rPr lang="es-ES" dirty="0"/>
                        <a:t>RAL (</a:t>
                      </a:r>
                      <a:r>
                        <a:rPr lang="es-ES" dirty="0" err="1"/>
                        <a:t>Raltegavir</a:t>
                      </a:r>
                      <a:r>
                        <a:rPr lang="es-ES" dirty="0"/>
                        <a:t>)  400 mg.1 Comp. C/ 12 </a:t>
                      </a:r>
                      <a:r>
                        <a:rPr lang="es-ES" dirty="0" err="1"/>
                        <a:t>hs</a:t>
                      </a:r>
                      <a:r>
                        <a:rPr lang="es-ES" dirty="0"/>
                        <a:t> </a:t>
                      </a:r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DTG(</a:t>
                      </a:r>
                      <a:r>
                        <a:rPr lang="es-ES" dirty="0" err="1"/>
                        <a:t>Dolutegravir</a:t>
                      </a:r>
                      <a:r>
                        <a:rPr lang="es-ES" dirty="0"/>
                        <a:t> 50 mg ) 1 </a:t>
                      </a:r>
                      <a:r>
                        <a:rPr lang="es-ES" dirty="0" err="1"/>
                        <a:t>comp</a:t>
                      </a:r>
                      <a:r>
                        <a:rPr lang="es-ES" dirty="0"/>
                        <a:t>. c/ 24 hs</a:t>
                      </a:r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2314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6959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D47E08-FCD9-44E6-945B-943DE72E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ANTICONCEPCIÓN DE EMERGENCIA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4786BE2-D5F9-42E8-8CFC-BA111D7EB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135" y="2336873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➢ </a:t>
            </a:r>
            <a:r>
              <a:rPr lang="es-ES" sz="3600" dirty="0"/>
              <a:t>Antes de las 120 horas</a:t>
            </a:r>
          </a:p>
          <a:p>
            <a:pPr marL="0" indent="0">
              <a:buNone/>
            </a:pPr>
            <a:r>
              <a:rPr lang="es-ES" sz="3600" dirty="0"/>
              <a:t>➢ Constatar edad de menarca y FUM</a:t>
            </a:r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r>
              <a:rPr lang="es-ES" sz="3600" dirty="0" err="1"/>
              <a:t>Levonorgestrel</a:t>
            </a:r>
            <a:r>
              <a:rPr lang="es-ES" sz="3600" dirty="0"/>
              <a:t> 0,75 mg: 2 comprimidos juntos  </a:t>
            </a:r>
            <a:r>
              <a:rPr lang="es-ES" sz="3600" dirty="0" err="1"/>
              <a:t>Levonorgestrel</a:t>
            </a:r>
            <a:r>
              <a:rPr lang="es-ES" sz="3600" dirty="0"/>
              <a:t> 1,5 mg: 1 comprimido</a:t>
            </a:r>
          </a:p>
        </p:txBody>
      </p:sp>
    </p:spTree>
    <p:extLst>
      <p:ext uri="{BB962C8B-B14F-4D97-AF65-F5344CB8AC3E}">
        <p14:creationId xmlns:p14="http://schemas.microsoft.com/office/powerpoint/2010/main" xmlns="" val="1461943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B6A1AA-36FB-4470-B476-CC1E87C5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VACUNACIÓN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015598-CD95-4C0B-AFE9-805C81688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82954"/>
            <a:ext cx="9100135" cy="4612718"/>
          </a:xfrm>
        </p:spPr>
        <p:txBody>
          <a:bodyPr>
            <a:noAutofit/>
          </a:bodyPr>
          <a:lstStyle/>
          <a:p>
            <a:r>
              <a:rPr lang="es-ES" sz="2800" u="sng" dirty="0"/>
              <a:t> </a:t>
            </a:r>
            <a:r>
              <a:rPr lang="es-ES" sz="2800" u="sng" dirty="0">
                <a:solidFill>
                  <a:schemeClr val="bg1"/>
                </a:solidFill>
              </a:rPr>
              <a:t>Profilaxis hepatitis B: </a:t>
            </a:r>
          </a:p>
          <a:p>
            <a:pPr marL="0" indent="0">
              <a:buNone/>
            </a:pPr>
            <a:r>
              <a:rPr lang="es-ES" sz="2800" dirty="0"/>
              <a:t>➢ Sin vacunación previa: indicar vacuna HBV lo antes posible, idealmente dentro de las 24hs (3 dosis: en el momento, al mes y a los 6 meses)</a:t>
            </a:r>
          </a:p>
          <a:p>
            <a:pPr marL="0" indent="0">
              <a:buNone/>
            </a:pPr>
            <a:r>
              <a:rPr lang="es-ES" sz="2800" dirty="0"/>
              <a:t>➢ Con vacunación incompleta: completar esquema</a:t>
            </a:r>
          </a:p>
          <a:p>
            <a:pPr marL="0" indent="0">
              <a:buNone/>
            </a:pPr>
            <a:r>
              <a:rPr lang="es-ES" sz="2800" dirty="0"/>
              <a:t> ➢ Con esquema completo (3 dosis) únicamente solicitar serología </a:t>
            </a:r>
          </a:p>
          <a:p>
            <a:endParaRPr lang="es-ES" sz="2800" dirty="0"/>
          </a:p>
          <a:p>
            <a:pPr marL="0" indent="0">
              <a:buNone/>
            </a:pPr>
            <a:r>
              <a:rPr lang="es-ES" sz="2800" dirty="0"/>
              <a:t>• </a:t>
            </a:r>
            <a:r>
              <a:rPr lang="es-ES" sz="2800" u="sng" dirty="0">
                <a:solidFill>
                  <a:schemeClr val="bg1"/>
                </a:solidFill>
              </a:rPr>
              <a:t>Vacunación antitetánica</a:t>
            </a:r>
            <a:r>
              <a:rPr lang="es-ES" sz="2800" dirty="0"/>
              <a:t>: Si no fue vacunado en los últimos 10 años </a:t>
            </a:r>
          </a:p>
        </p:txBody>
      </p:sp>
    </p:spTree>
    <p:extLst>
      <p:ext uri="{BB962C8B-B14F-4D97-AF65-F5344CB8AC3E}">
        <p14:creationId xmlns:p14="http://schemas.microsoft.com/office/powerpoint/2010/main" xmlns="" val="3469249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77C14F-0112-4BE1-A123-9AF5CDAF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TOMA DE PRUEBA. Ley 26.485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A2E8133-B26E-41D2-9D93-374340A51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2857"/>
            <a:ext cx="9664151" cy="446449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Se tomará muestra de </a:t>
            </a:r>
            <a:r>
              <a:rPr lang="es-ES" dirty="0" err="1"/>
              <a:t>boca,faringe</a:t>
            </a:r>
            <a:r>
              <a:rPr lang="es-ES" dirty="0"/>
              <a:t>, ano, vagina, uretra. (hisopado de cada área por separado para examen directo por Gram y cultivo)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Hisopo en tubo con medio de transporte en gel (Stuart o </a:t>
            </a:r>
            <a:r>
              <a:rPr lang="es-ES" dirty="0" err="1"/>
              <a:t>Cary</a:t>
            </a:r>
            <a:r>
              <a:rPr lang="es-ES" dirty="0"/>
              <a:t> Blair) para búsqueda de gérmenes comunes, </a:t>
            </a:r>
            <a:r>
              <a:rPr lang="es-ES" dirty="0" err="1"/>
              <a:t>Trichomonas</a:t>
            </a:r>
            <a:r>
              <a:rPr lang="es-ES" dirty="0"/>
              <a:t> y </a:t>
            </a:r>
            <a:r>
              <a:rPr lang="es-ES" dirty="0" err="1"/>
              <a:t>Neisseria</a:t>
            </a:r>
            <a:r>
              <a:rPr lang="es-ES" dirty="0"/>
              <a:t> </a:t>
            </a:r>
            <a:r>
              <a:rPr lang="es-ES" dirty="0" err="1"/>
              <a:t>gonorrhoeae</a:t>
            </a:r>
            <a:endParaRPr lang="es-ES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Hisopo (siempre de polipropileno) en tubo seco provisto por el laboratorio para la búsqueda de Chlamydia </a:t>
            </a:r>
            <a:r>
              <a:rPr lang="es-ES" dirty="0" err="1"/>
              <a:t>trachomatis</a:t>
            </a:r>
            <a:r>
              <a:rPr lang="es-ES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Para la obtención de las muestras para Chlamydia es indispensable el uso de hisopos especiales de polipropileno (</a:t>
            </a:r>
            <a:r>
              <a:rPr lang="es-ES" dirty="0" err="1"/>
              <a:t>Dacron</a:t>
            </a:r>
            <a:r>
              <a:rPr lang="es-ES" dirty="0"/>
              <a:t>) con palillos de plástico o de alambre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 Prendas de la víctima y otros elementos probatorios</a:t>
            </a:r>
          </a:p>
        </p:txBody>
      </p:sp>
    </p:spTree>
    <p:extLst>
      <p:ext uri="{BB962C8B-B14F-4D97-AF65-F5344CB8AC3E}">
        <p14:creationId xmlns:p14="http://schemas.microsoft.com/office/powerpoint/2010/main" xmlns="" val="511133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xmlns="" id="{8CEF42ED-647E-4D6F-9531-B7AA0D26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CIRCUITO DE LA DENUNCIA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10CEC16B-FC24-45F3-9A82-991213064F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321" y="1997612"/>
            <a:ext cx="11038067" cy="4726745"/>
          </a:xfr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xmlns="" id="{1C6044F3-560B-4218-8C57-2EB7D1851BF4}"/>
              </a:ext>
            </a:extLst>
          </p:cNvPr>
          <p:cNvSpPr/>
          <p:nvPr/>
        </p:nvSpPr>
        <p:spPr>
          <a:xfrm>
            <a:off x="6246054" y="337625"/>
            <a:ext cx="2219327" cy="191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PROTECCIÓN DE LA VICTIMA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xmlns="" id="{C2D95104-C533-43B9-A278-458992566C83}"/>
              </a:ext>
            </a:extLst>
          </p:cNvPr>
          <p:cNvSpPr/>
          <p:nvPr/>
        </p:nvSpPr>
        <p:spPr>
          <a:xfrm>
            <a:off x="8583271" y="337625"/>
            <a:ext cx="2516137" cy="191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PENALIZACIÓN 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DEL AGRESOR</a:t>
            </a:r>
          </a:p>
        </p:txBody>
      </p:sp>
    </p:spTree>
    <p:extLst>
      <p:ext uri="{BB962C8B-B14F-4D97-AF65-F5344CB8AC3E}">
        <p14:creationId xmlns:p14="http://schemas.microsoft.com/office/powerpoint/2010/main" xmlns="" val="695928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F7E072-B4A9-436C-B038-347CB6AD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639" y="753228"/>
            <a:ext cx="6896534" cy="731556"/>
          </a:xfrm>
        </p:spPr>
        <p:txBody>
          <a:bodyPr/>
          <a:lstStyle/>
          <a:p>
            <a:r>
              <a:rPr lang="es-ES" dirty="0"/>
              <a:t>INFORME DE SOSPECHA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xmlns="" id="{8596DCA3-7BAE-46B4-81A8-8DD1C5FC7517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5279" y="1385888"/>
            <a:ext cx="4996721" cy="2232025"/>
          </a:xfrm>
        </p:spPr>
      </p:pic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xmlns="" id="{01B360FE-B91F-4BBF-B055-F0BDD0727EC9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5279" y="3597275"/>
            <a:ext cx="4996721" cy="3201988"/>
          </a:xfr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35FAFAF0-FA89-4A5B-9083-262FDB929FB6}"/>
              </a:ext>
            </a:extLst>
          </p:cNvPr>
          <p:cNvSpPr/>
          <p:nvPr/>
        </p:nvSpPr>
        <p:spPr>
          <a:xfrm>
            <a:off x="858129" y="2060849"/>
            <a:ext cx="6147581" cy="4738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prstClr val="white"/>
                </a:solidFill>
                <a:latin typeface="Trebuchet MS" panose="020B0603020202020204"/>
              </a:rPr>
              <a:t>DATOS DEL MENOR</a:t>
            </a:r>
          </a:p>
          <a:p>
            <a:endParaRPr lang="es-ES" dirty="0">
              <a:solidFill>
                <a:prstClr val="white"/>
              </a:solidFill>
              <a:latin typeface="Trebuchet MS" panose="020B0603020202020204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prstClr val="white"/>
                </a:solidFill>
                <a:latin typeface="Trebuchet MS" panose="020B0603020202020204"/>
              </a:rPr>
              <a:t>DATOS DE LOS RESPONSABLES</a:t>
            </a:r>
          </a:p>
          <a:p>
            <a:endParaRPr lang="es-ES" dirty="0">
              <a:solidFill>
                <a:prstClr val="white"/>
              </a:solidFill>
              <a:latin typeface="Trebuchet MS" panose="020B0603020202020204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prstClr val="white"/>
                </a:solidFill>
                <a:latin typeface="Trebuchet MS" panose="020B0603020202020204"/>
              </a:rPr>
              <a:t>DESCRIPCIÓN DEL RIESGO O VULNERABILIDAD</a:t>
            </a:r>
          </a:p>
          <a:p>
            <a:endParaRPr lang="es-ES" dirty="0">
              <a:solidFill>
                <a:prstClr val="white"/>
              </a:solidFill>
              <a:latin typeface="Trebuchet MS" panose="020B0603020202020204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prstClr val="white"/>
                </a:solidFill>
                <a:latin typeface="Trebuchet MS" panose="020B0603020202020204"/>
              </a:rPr>
              <a:t>DATOS DEL PRESUNTO OFENSOR/ABUSADOR</a:t>
            </a:r>
          </a:p>
          <a:p>
            <a:endParaRPr lang="es-ES" dirty="0">
              <a:solidFill>
                <a:prstClr val="white"/>
              </a:solidFill>
              <a:latin typeface="Trebuchet MS" panose="020B0603020202020204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prstClr val="white"/>
                </a:solidFill>
                <a:latin typeface="Trebuchet MS" panose="020B0603020202020204"/>
              </a:rPr>
              <a:t>CONTACTO DEL PROFESIONAL QUE REALIZA EL INFORME</a:t>
            </a:r>
          </a:p>
        </p:txBody>
      </p:sp>
    </p:spTree>
    <p:extLst>
      <p:ext uri="{BB962C8B-B14F-4D97-AF65-F5344CB8AC3E}">
        <p14:creationId xmlns:p14="http://schemas.microsoft.com/office/powerpoint/2010/main" xmlns="" val="1900362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E7EAAD-BCD3-4D30-A7B3-C7C398C4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EMBARAZOS EN MENORES DE 15 AÑOS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0EDFA1D-C6FD-4C15-9E50-17C76AA2A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060849"/>
            <a:ext cx="7927032" cy="3875341"/>
          </a:xfrm>
        </p:spPr>
        <p:txBody>
          <a:bodyPr/>
          <a:lstStyle/>
          <a:p>
            <a:r>
              <a:rPr lang="es-ES" dirty="0"/>
              <a:t>ALTA SOSPECHA DE ABUSO SEXUAL 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De acuerdo con el Código Civil y Comercial de la Nación (2015) la adolescencia comienza a los 13 años, antes son niños y niñas. </a:t>
            </a:r>
          </a:p>
          <a:p>
            <a:endParaRPr lang="es-ES" dirty="0"/>
          </a:p>
          <a:p>
            <a:r>
              <a:rPr lang="es-ES" dirty="0"/>
              <a:t>No existe consentimiento cuando no se entiende qué se está consintiendo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03838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Rectángulo">
            <a:extLst>
              <a:ext uri="{FF2B5EF4-FFF2-40B4-BE49-F238E27FC236}">
                <a16:creationId xmlns:a16="http://schemas.microsoft.com/office/drawing/2014/main" xmlns="" id="{E08144C0-DC16-D5E7-7B7F-8299AC4C9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64" y="428625"/>
            <a:ext cx="8143875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altLang="es-ES" b="1">
                <a:solidFill>
                  <a:srgbClr val="FF0066"/>
                </a:solidFill>
              </a:rPr>
              <a:t>INTERÉS SUPERIOR  </a:t>
            </a:r>
          </a:p>
          <a:p>
            <a:pPr algn="ctr">
              <a:lnSpc>
                <a:spcPct val="150000"/>
              </a:lnSpc>
            </a:pPr>
            <a:r>
              <a:rPr lang="es-ES" altLang="es-ES" b="1">
                <a:solidFill>
                  <a:srgbClr val="FF0066"/>
                </a:solidFill>
              </a:rPr>
              <a:t> </a:t>
            </a:r>
            <a:r>
              <a:rPr lang="es-ES" altLang="es-ES">
                <a:solidFill>
                  <a:srgbClr val="FF0066"/>
                </a:solidFill>
              </a:rPr>
              <a:t> </a:t>
            </a:r>
            <a:r>
              <a:rPr lang="es-ES" altLang="es-ES" b="1">
                <a:solidFill>
                  <a:srgbClr val="FF0066"/>
                </a:solidFill>
              </a:rPr>
              <a:t>AUTONOMÍA PROGRESIVA</a:t>
            </a:r>
            <a:endParaRPr lang="es-ES" altLang="es-ES">
              <a:solidFill>
                <a:srgbClr val="FF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ES" altLang="es-ES" b="1">
                <a:solidFill>
                  <a:srgbClr val="FF0066"/>
                </a:solidFill>
              </a:rPr>
              <a:t>PARTICIPACIÓN DIRECTA</a:t>
            </a:r>
            <a:endParaRPr lang="es-ES" altLang="es-ES">
              <a:solidFill>
                <a:srgbClr val="FF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ES" altLang="es-ES">
                <a:solidFill>
                  <a:srgbClr val="FF0066"/>
                </a:solidFill>
              </a:rPr>
              <a:t> </a:t>
            </a:r>
            <a:r>
              <a:rPr lang="es-ES" altLang="es-ES" b="1">
                <a:solidFill>
                  <a:srgbClr val="FF0066"/>
                </a:solidFill>
              </a:rPr>
              <a:t>IGUALDAD Y NO DISCRIMINACIÓN</a:t>
            </a:r>
            <a:r>
              <a:rPr lang="es-ES" altLang="es-ES">
                <a:solidFill>
                  <a:srgbClr val="FF0066"/>
                </a:solidFill>
              </a:rPr>
              <a:t> </a:t>
            </a:r>
          </a:p>
        </p:txBody>
      </p:sp>
      <p:pic>
        <p:nvPicPr>
          <p:cNvPr id="25603" name="Picture 2">
            <a:extLst>
              <a:ext uri="{FF2B5EF4-FFF2-40B4-BE49-F238E27FC236}">
                <a16:creationId xmlns:a16="http://schemas.microsoft.com/office/drawing/2014/main" xmlns="" id="{A6E8A3BD-F398-DE28-8BF3-701F0899A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8339" y="6076950"/>
            <a:ext cx="15890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5604" name="Picture 3">
            <a:extLst>
              <a:ext uri="{FF2B5EF4-FFF2-40B4-BE49-F238E27FC236}">
                <a16:creationId xmlns:a16="http://schemas.microsoft.com/office/drawing/2014/main" xmlns="" id="{D83500B5-112F-C0D7-5220-47E6C2179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32539"/>
            <a:ext cx="6480175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5605" name="7 Imagen" descr="Dibujo.bmp">
            <a:extLst>
              <a:ext uri="{FF2B5EF4-FFF2-40B4-BE49-F238E27FC236}">
                <a16:creationId xmlns:a16="http://schemas.microsoft.com/office/drawing/2014/main" xmlns="" id="{3F55E7D7-0BFA-538B-26FD-B591CCC2AF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189" y="2428876"/>
            <a:ext cx="8358187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A986D2-4578-4514-B4AA-D513101A56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6896100" cy="1081088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0D751964-21BB-4298-B3CF-64D051BEB857}"/>
              </a:ext>
            </a:extLst>
          </p:cNvPr>
          <p:cNvSpPr/>
          <p:nvPr/>
        </p:nvSpPr>
        <p:spPr>
          <a:xfrm>
            <a:off x="717452" y="727722"/>
            <a:ext cx="97710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prstClr val="white"/>
                </a:solidFill>
                <a:latin typeface="Trebuchet MS" panose="020B0603020202020204"/>
              </a:rPr>
              <a:t>  </a:t>
            </a:r>
          </a:p>
          <a:p>
            <a:r>
              <a:rPr lang="es-ES" sz="3200" dirty="0">
                <a:solidFill>
                  <a:schemeClr val="bg1"/>
                </a:solidFill>
                <a:latin typeface="Trebuchet MS" panose="020B0603020202020204"/>
              </a:rPr>
              <a:t>Prácticas sexuales que pueden ir desde tocamientos, exposición de los órganos sexuales y masturbación frente a un niño, niña o adolescente, hasta violaciones– </a:t>
            </a:r>
          </a:p>
          <a:p>
            <a:endParaRPr lang="es-ES" sz="3200" dirty="0">
              <a:solidFill>
                <a:schemeClr val="bg1"/>
              </a:solidFill>
              <a:latin typeface="Trebuchet MS" panose="020B0603020202020204"/>
            </a:endParaRPr>
          </a:p>
          <a:p>
            <a:r>
              <a:rPr lang="es-ES" sz="3200" dirty="0">
                <a:solidFill>
                  <a:schemeClr val="bg1"/>
                </a:solidFill>
                <a:latin typeface="Trebuchet MS" panose="020B0603020202020204"/>
              </a:rPr>
              <a:t>Se destacan tres factores:</a:t>
            </a:r>
          </a:p>
          <a:p>
            <a:endParaRPr lang="es-ES" sz="3200" dirty="0">
              <a:solidFill>
                <a:schemeClr val="bg1"/>
              </a:solidFill>
              <a:latin typeface="Trebuchet MS" panose="020B0603020202020204"/>
            </a:endParaRPr>
          </a:p>
          <a:p>
            <a:r>
              <a:rPr lang="es-ES" sz="3200" dirty="0">
                <a:solidFill>
                  <a:schemeClr val="bg1"/>
                </a:solidFill>
                <a:latin typeface="Trebuchet MS" panose="020B0603020202020204"/>
              </a:rPr>
              <a:t>- la asimetría de poder</a:t>
            </a:r>
          </a:p>
          <a:p>
            <a:r>
              <a:rPr lang="es-ES" sz="3200" dirty="0">
                <a:solidFill>
                  <a:schemeClr val="bg1"/>
                </a:solidFill>
                <a:latin typeface="Trebuchet MS" panose="020B0603020202020204"/>
              </a:rPr>
              <a:t>- la asimetría de conocimiento</a:t>
            </a:r>
          </a:p>
          <a:p>
            <a:r>
              <a:rPr lang="es-ES" sz="3200" dirty="0">
                <a:solidFill>
                  <a:schemeClr val="bg1"/>
                </a:solidFill>
                <a:latin typeface="Trebuchet MS" panose="020B0603020202020204"/>
              </a:rPr>
              <a:t>- la asimetría de gratificación</a:t>
            </a:r>
            <a:endParaRPr lang="es-ES" sz="3200" b="1" dirty="0">
              <a:solidFill>
                <a:prstClr val="black"/>
              </a:solidFill>
              <a:latin typeface="Trebuchet MS" panose="020B0603020202020204"/>
            </a:endParaRPr>
          </a:p>
          <a:p>
            <a:endParaRPr lang="es-ES" b="1" dirty="0">
              <a:solidFill>
                <a:prstClr val="white"/>
              </a:solidFill>
              <a:latin typeface="Trebuchet MS" panose="020B0603020202020204"/>
            </a:endParaRPr>
          </a:p>
          <a:p>
            <a:endParaRPr lang="es-ES" dirty="0">
              <a:solidFill>
                <a:prstClr val="white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315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xmlns="" id="{EC311322-EA83-C3D3-8177-73E0A054F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8339" y="6076950"/>
            <a:ext cx="15890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723" name="Picture 3">
            <a:extLst>
              <a:ext uri="{FF2B5EF4-FFF2-40B4-BE49-F238E27FC236}">
                <a16:creationId xmlns:a16="http://schemas.microsoft.com/office/drawing/2014/main" xmlns="" id="{B643967C-DC1D-0DC0-D867-61E21CB1A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32539"/>
            <a:ext cx="6480175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724" name="Picture 4">
            <a:extLst>
              <a:ext uri="{FF2B5EF4-FFF2-40B4-BE49-F238E27FC236}">
                <a16:creationId xmlns:a16="http://schemas.microsoft.com/office/drawing/2014/main" xmlns="" id="{704B7828-6958-3921-5997-4737CC86B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3725" y="792163"/>
            <a:ext cx="7221538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25" name="4 Rectángulo">
            <a:extLst>
              <a:ext uri="{FF2B5EF4-FFF2-40B4-BE49-F238E27FC236}">
                <a16:creationId xmlns:a16="http://schemas.microsoft.com/office/drawing/2014/main" xmlns="" id="{4FD3481B-F329-A44D-FDDC-EF36E6D10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391" y="1143001"/>
            <a:ext cx="9738608" cy="535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altLang="es-E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El embarazo en adolescentes menores de 15 años y el ABUSO y la VIOLENCIA SEXUAL como su potencial causa, son PROBLEMAS de SALUD PUBLICA y de DERECHOS HUMANOS que generan GRAVES CONSECUENCIAS: </a:t>
            </a:r>
          </a:p>
          <a:p>
            <a:pPr algn="ctr">
              <a:lnSpc>
                <a:spcPct val="150000"/>
              </a:lnSpc>
            </a:pPr>
            <a:endParaRPr lang="es-AR" altLang="es-ES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es-AR" altLang="es-ES" sz="40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BIOLOGICAS</a:t>
            </a:r>
          </a:p>
          <a:p>
            <a:pPr algn="ctr">
              <a:lnSpc>
                <a:spcPct val="150000"/>
              </a:lnSpc>
              <a:buFontTx/>
              <a:buChar char="-"/>
            </a:pPr>
            <a:r>
              <a:rPr lang="es-ES" altLang="es-ES" sz="40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PSIQUICAS </a:t>
            </a:r>
          </a:p>
          <a:p>
            <a:pPr algn="ctr">
              <a:lnSpc>
                <a:spcPct val="150000"/>
              </a:lnSpc>
            </a:pPr>
            <a:r>
              <a:rPr lang="es-AR" altLang="es-ES" sz="40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Y SOCIALES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xmlns="" id="{D047E037-E5FB-7EE2-9500-ACEBA30A3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8339" y="6076950"/>
            <a:ext cx="15890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2771" name="Picture 3">
            <a:extLst>
              <a:ext uri="{FF2B5EF4-FFF2-40B4-BE49-F238E27FC236}">
                <a16:creationId xmlns:a16="http://schemas.microsoft.com/office/drawing/2014/main" xmlns="" id="{FD3C5446-8CE2-D2B4-DF6D-5D9B2A65B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32539"/>
            <a:ext cx="6480175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2772" name="Picture 4">
            <a:extLst>
              <a:ext uri="{FF2B5EF4-FFF2-40B4-BE49-F238E27FC236}">
                <a16:creationId xmlns:a16="http://schemas.microsoft.com/office/drawing/2014/main" xmlns="" id="{3D6ED518-5FA7-A9D6-1111-8AB53276E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428751"/>
            <a:ext cx="72215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2773" name="4 Rectángulo">
            <a:extLst>
              <a:ext uri="{FF2B5EF4-FFF2-40B4-BE49-F238E27FC236}">
                <a16:creationId xmlns:a16="http://schemas.microsoft.com/office/drawing/2014/main" xmlns="" id="{241F563D-25F4-ECC6-4C21-A9474611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280" y="1439813"/>
            <a:ext cx="9938478" cy="511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AR" altLang="es-ES" sz="28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RIESGO BIOMEDICO </a:t>
            </a:r>
            <a:r>
              <a:rPr lang="es-AR" alt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relacionados al embarazo y parto en NIÑAS Y ADOLESCENTES menores de 15 años: </a:t>
            </a:r>
          </a:p>
          <a:p>
            <a:pPr algn="just">
              <a:lnSpc>
                <a:spcPct val="150000"/>
              </a:lnSpc>
            </a:pPr>
            <a:r>
              <a:rPr lang="es-AR" alt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COMPLICACIONES MATERNAS: - ANEMIA </a:t>
            </a:r>
          </a:p>
          <a:p>
            <a:pPr algn="just">
              <a:lnSpc>
                <a:spcPct val="150000"/>
              </a:lnSpc>
            </a:pPr>
            <a:r>
              <a:rPr lang="es-AR" alt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- PREECLAMPSIA/ECLAMPSIA</a:t>
            </a:r>
          </a:p>
          <a:p>
            <a:pPr algn="just">
              <a:lnSpc>
                <a:spcPct val="150000"/>
              </a:lnSpc>
            </a:pPr>
            <a:r>
              <a:rPr lang="es-AR" alt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- ITS</a:t>
            </a:r>
          </a:p>
          <a:p>
            <a:pPr algn="just">
              <a:lnSpc>
                <a:spcPct val="150000"/>
              </a:lnSpc>
            </a:pPr>
            <a:r>
              <a:rPr lang="es-AR" alt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- PARTOS PREMATUROS</a:t>
            </a:r>
          </a:p>
          <a:p>
            <a:pPr algn="just">
              <a:lnSpc>
                <a:spcPct val="150000"/>
              </a:lnSpc>
            </a:pPr>
            <a:r>
              <a:rPr lang="es-AR" alt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COMPLICACIONES RN: - BPN (por PP o por RCIU)</a:t>
            </a:r>
          </a:p>
          <a:p>
            <a:pPr algn="ctr">
              <a:lnSpc>
                <a:spcPct val="150000"/>
              </a:lnSpc>
              <a:buFontTx/>
              <a:buChar char="-"/>
            </a:pPr>
            <a:endParaRPr lang="es-AR" altLang="es-ES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xmlns="" id="{96DC250C-78CD-A4FF-A4A1-072AF649B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8339" y="6076950"/>
            <a:ext cx="15890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4819" name="Picture 3">
            <a:extLst>
              <a:ext uri="{FF2B5EF4-FFF2-40B4-BE49-F238E27FC236}">
                <a16:creationId xmlns:a16="http://schemas.microsoft.com/office/drawing/2014/main" xmlns="" id="{3508D0C0-545E-5966-85AB-E5BDD06CA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32539"/>
            <a:ext cx="6480175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4820" name="Picture 4">
            <a:extLst>
              <a:ext uri="{FF2B5EF4-FFF2-40B4-BE49-F238E27FC236}">
                <a16:creationId xmlns:a16="http://schemas.microsoft.com/office/drawing/2014/main" xmlns="" id="{2437EC1A-7C72-67A9-BD8D-B3F36FD7E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428751"/>
            <a:ext cx="72215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21" name="4 Rectángulo">
            <a:extLst>
              <a:ext uri="{FF2B5EF4-FFF2-40B4-BE49-F238E27FC236}">
                <a16:creationId xmlns:a16="http://schemas.microsoft.com/office/drawing/2014/main" xmlns="" id="{8FD8DB04-BBB7-E241-33DE-20CC42778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588" y="889794"/>
            <a:ext cx="10717966" cy="436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AR" altLang="es-ES" sz="24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RIESGO PSICOLOGICO </a:t>
            </a:r>
            <a:r>
              <a:rPr lang="es-AR" altLang="es-E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relacionados al embarazo y parto en NIÑAS Y ADOLESCENTES menores de 15 años: </a:t>
            </a:r>
          </a:p>
          <a:p>
            <a:pPr algn="ctr">
              <a:lnSpc>
                <a:spcPct val="150000"/>
              </a:lnSpc>
            </a:pPr>
            <a:r>
              <a:rPr lang="es-AR" alt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En el área de la SM se han observado altas tasas de síntomas de DEPRESION Y ANSIEDAD (tanto durante el embarazo como en el postparto), identificándose también situaciones de ESTRÉS POSTRAUMATICO e IDEACION SUICIDA durante el embarazo en las </a:t>
            </a:r>
            <a:r>
              <a:rPr lang="es-AR" altLang="es-ES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NyA</a:t>
            </a:r>
            <a:r>
              <a:rPr lang="es-AR" altLang="es-E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que han sido atacadas sexualmente.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xmlns="" id="{8649AD1A-4D94-8A59-A9B8-AEB0B891D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8339" y="6076950"/>
            <a:ext cx="15890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8915" name="Picture 3">
            <a:extLst>
              <a:ext uri="{FF2B5EF4-FFF2-40B4-BE49-F238E27FC236}">
                <a16:creationId xmlns:a16="http://schemas.microsoft.com/office/drawing/2014/main" xmlns="" id="{1F78387F-26E1-0B63-1F94-BD62A159F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332539"/>
            <a:ext cx="6480175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8609" name="Rectangle 1">
            <a:extLst>
              <a:ext uri="{FF2B5EF4-FFF2-40B4-BE49-F238E27FC236}">
                <a16:creationId xmlns:a16="http://schemas.microsoft.com/office/drawing/2014/main" xmlns="" id="{ECE7723B-7817-D4EA-0F67-8B0856274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06" y="1938508"/>
            <a:ext cx="1124262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AR" sz="2000" dirty="0">
                <a:cs typeface="Times New Roman" pitchFamily="18" charset="0"/>
              </a:rPr>
              <a:t>Se fuerza a la adolescente a asumir un rol adulto cuando no es aun madura para hacerlo en relación al </a:t>
            </a:r>
            <a:r>
              <a:rPr lang="es-AR" sz="2000" dirty="0" err="1">
                <a:cs typeface="Times New Roman" pitchFamily="18" charset="0"/>
              </a:rPr>
              <a:t>maternar</a:t>
            </a:r>
            <a:endParaRPr lang="es-AR" sz="2000" dirty="0">
              <a:cs typeface="Times New Roman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es-AR" sz="2000" b="1" i="1" dirty="0">
                <a:cs typeface="Times New Roman" pitchFamily="18" charset="0"/>
              </a:rPr>
              <a:t>Impacto en la Trayectoria Educativa:</a:t>
            </a:r>
            <a:r>
              <a:rPr lang="es-AR" sz="2000" b="1" dirty="0">
                <a:cs typeface="Times New Roman" pitchFamily="18" charset="0"/>
              </a:rPr>
              <a:t> </a:t>
            </a:r>
            <a:r>
              <a:rPr lang="es-AR" sz="2000" dirty="0">
                <a:cs typeface="Times New Roman" pitchFamily="18" charset="0"/>
              </a:rPr>
              <a:t>Tanto como causa o como efecto del embarazo adolescente, la deserción escolar está fuertemente asociada con la maternidad temprana.</a:t>
            </a:r>
          </a:p>
          <a:p>
            <a:pPr algn="just">
              <a:buFontTx/>
              <a:buChar char="•"/>
              <a:defRPr/>
            </a:pPr>
            <a:endParaRPr lang="es-ES" sz="2000" dirty="0"/>
          </a:p>
          <a:p>
            <a:pPr algn="just">
              <a:buFontTx/>
              <a:buChar char="•"/>
              <a:defRPr/>
            </a:pPr>
            <a:r>
              <a:rPr lang="es-AR" sz="2000" b="1" i="1" dirty="0">
                <a:cs typeface="Times New Roman" pitchFamily="18" charset="0"/>
              </a:rPr>
              <a:t>Impacto en la Inserción Laboral</a:t>
            </a:r>
            <a:r>
              <a:rPr lang="es-AR" sz="2000" b="1" dirty="0">
                <a:cs typeface="Times New Roman" pitchFamily="18" charset="0"/>
              </a:rPr>
              <a:t>: </a:t>
            </a:r>
            <a:r>
              <a:rPr lang="es-AR" sz="2000" dirty="0">
                <a:cs typeface="Times New Roman" pitchFamily="18" charset="0"/>
              </a:rPr>
              <a:t>Las madres jóvenes tienen una mayor probabilidad de estar inactivas que sus contrapartes que no son madres. </a:t>
            </a:r>
          </a:p>
          <a:p>
            <a:pPr algn="just">
              <a:buFontTx/>
              <a:buChar char="•"/>
              <a:defRPr/>
            </a:pPr>
            <a:endParaRPr lang="es-AR" sz="2000" dirty="0">
              <a:cs typeface="Times New Roman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es-AR" sz="2000" dirty="0">
                <a:cs typeface="Times New Roman" pitchFamily="18" charset="0"/>
              </a:rPr>
              <a:t>Por otro lado, </a:t>
            </a:r>
            <a:r>
              <a:rPr lang="es-ES" sz="2000" dirty="0">
                <a:cs typeface="Times New Roman" pitchFamily="18" charset="0"/>
              </a:rPr>
              <a:t>el embarazo en la adolescencia también repercute en desmedro de la calidad de la inserción laboral de los jóvenes padres que frente a la necesidad de generar un ingreso para sostener al nuevo núcleo familiar ingresan al mercado laboral de manera precaria. </a:t>
            </a:r>
            <a:endParaRPr lang="es-AR" sz="2000" dirty="0"/>
          </a:p>
        </p:txBody>
      </p:sp>
      <p:sp>
        <p:nvSpPr>
          <p:cNvPr id="38917" name="7 Rectángulo">
            <a:extLst>
              <a:ext uri="{FF2B5EF4-FFF2-40B4-BE49-F238E27FC236}">
                <a16:creationId xmlns:a16="http://schemas.microsoft.com/office/drawing/2014/main" xmlns="" id="{82ED7D7A-1445-DC23-882C-273BFA5FE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94935"/>
            <a:ext cx="86439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AR" altLang="es-ES" sz="2400" b="1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RIESGOS SOCIALES </a:t>
            </a:r>
            <a:r>
              <a:rPr lang="es-AR" altLang="es-E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relacionados al embarazo y parto en NIÑAS Y ADOLESCENTES menores de 15 años: </a:t>
            </a:r>
          </a:p>
        </p:txBody>
      </p:sp>
      <p:pic>
        <p:nvPicPr>
          <p:cNvPr id="38918" name="Picture 3">
            <a:extLst>
              <a:ext uri="{FF2B5EF4-FFF2-40B4-BE49-F238E27FC236}">
                <a16:creationId xmlns:a16="http://schemas.microsoft.com/office/drawing/2014/main" xmlns="" id="{5A981488-D6EC-2352-A1F5-5524A1B6C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1" y="1143000"/>
            <a:ext cx="6480175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7 Imagen" descr="título.png">
            <a:extLst>
              <a:ext uri="{FF2B5EF4-FFF2-40B4-BE49-F238E27FC236}">
                <a16:creationId xmlns:a16="http://schemas.microsoft.com/office/drawing/2014/main" xmlns="" id="{4B1D92F6-6B87-3389-BFB9-D2DA0064D4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421" r="4172" b="2924"/>
          <a:stretch>
            <a:fillRect/>
          </a:stretch>
        </p:blipFill>
        <p:spPr bwMode="auto">
          <a:xfrm>
            <a:off x="4595814" y="0"/>
            <a:ext cx="4929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2">
            <a:extLst>
              <a:ext uri="{FF2B5EF4-FFF2-40B4-BE49-F238E27FC236}">
                <a16:creationId xmlns:a16="http://schemas.microsoft.com/office/drawing/2014/main" xmlns="" id="{A29E8109-40F5-20D4-85E1-0691ABB75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82064" y="6143625"/>
            <a:ext cx="15890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3012" name="8 Imagen" descr="título.png">
            <a:extLst>
              <a:ext uri="{FF2B5EF4-FFF2-40B4-BE49-F238E27FC236}">
                <a16:creationId xmlns:a16="http://schemas.microsoft.com/office/drawing/2014/main" xmlns="" id="{9D6FFB00-58A0-8098-99A8-843A37545B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86" r="20886" b="89336"/>
          <a:stretch>
            <a:fillRect/>
          </a:stretch>
        </p:blipFill>
        <p:spPr bwMode="auto">
          <a:xfrm>
            <a:off x="1524000" y="0"/>
            <a:ext cx="40719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97FCC7B9-1B95-C847-B362-35B7F8926791}"/>
              </a:ext>
            </a:extLst>
          </p:cNvPr>
          <p:cNvSpPr/>
          <p:nvPr/>
        </p:nvSpPr>
        <p:spPr>
          <a:xfrm>
            <a:off x="1199213" y="2327223"/>
            <a:ext cx="2638268" cy="220355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HOJA DE RUTA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2 Imagen" descr="Sin.png">
            <a:extLst>
              <a:ext uri="{FF2B5EF4-FFF2-40B4-BE49-F238E27FC236}">
                <a16:creationId xmlns:a16="http://schemas.microsoft.com/office/drawing/2014/main" xmlns="" id="{04D8AA69-9594-7FBA-5FC0-43EB02DBFA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287" y="436589"/>
            <a:ext cx="7958138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xmlns="" id="{9DB498D9-3C25-7506-31E0-E16E0122CCD6}"/>
              </a:ext>
            </a:extLst>
          </p:cNvPr>
          <p:cNvSpPr/>
          <p:nvPr/>
        </p:nvSpPr>
        <p:spPr>
          <a:xfrm>
            <a:off x="9413823" y="2938072"/>
            <a:ext cx="2563318" cy="1828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FICHA DE NOTIFICACIÓN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>
            <a:extLst>
              <a:ext uri="{FF2B5EF4-FFF2-40B4-BE49-F238E27FC236}">
                <a16:creationId xmlns:a16="http://schemas.microsoft.com/office/drawing/2014/main" xmlns="" id="{8C9DE472-F27F-E43E-590A-9751AB2C0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238126"/>
            <a:ext cx="7886700" cy="1452563"/>
          </a:xfrm>
        </p:spPr>
        <p:txBody>
          <a:bodyPr>
            <a:normAutofit fontScale="90000"/>
          </a:bodyPr>
          <a:lstStyle/>
          <a:p>
            <a:r>
              <a:rPr lang="es-ES" altLang="es-ES"/>
              <a:t/>
            </a:r>
            <a:br>
              <a:rPr lang="es-ES" altLang="es-ES"/>
            </a:br>
            <a:r>
              <a:rPr lang="es-ES" altLang="es-ES">
                <a:solidFill>
                  <a:srgbClr val="92D050"/>
                </a:solidFill>
              </a:rPr>
              <a:t>CUANDO REALIZAR EL INFORME DE SOSPECHA??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069D6B4-1035-4041-232E-2ABB67AEC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1" y="2160589"/>
            <a:ext cx="6348413" cy="4364037"/>
          </a:xfrm>
        </p:spPr>
        <p:txBody>
          <a:bodyPr/>
          <a:lstStyle/>
          <a:p>
            <a:pPr>
              <a:defRPr/>
            </a:pPr>
            <a:r>
              <a:rPr lang="es-ES" dirty="0"/>
              <a:t>EN EMBARAZO DE MENORES DE 13 AÑOS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endParaRPr lang="es-ES" dirty="0"/>
          </a:p>
          <a:p>
            <a:pPr marL="0" indent="0">
              <a:buNone/>
              <a:defRPr/>
            </a:pPr>
            <a:r>
              <a:rPr lang="es-ES" dirty="0"/>
              <a:t>                                        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dirty="0"/>
              <a:t>EN EMBARAZOS DE 13 A 15 AÑOS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endParaRPr lang="es-ES" dirty="0"/>
          </a:p>
          <a:p>
            <a:pPr>
              <a:defRPr/>
            </a:pPr>
            <a:endParaRPr lang="es-ES" dirty="0"/>
          </a:p>
          <a:p>
            <a:pPr>
              <a:defRPr/>
            </a:pP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6B9A36-F06E-42FC-7C16-D3118FDE250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A77867-1F31-41A6-8924-6807659393DE}" type="datetime1">
              <a:rPr lang="es-ES"/>
              <a:pPr>
                <a:defRPr/>
              </a:pPr>
              <a:t>25/10/2023</a:t>
            </a:fld>
            <a:endParaRPr lang="es-ES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xmlns="" id="{4715011B-07AF-90C9-C0DA-C4B7B1CCEE52}"/>
              </a:ext>
            </a:extLst>
          </p:cNvPr>
          <p:cNvSpPr/>
          <p:nvPr/>
        </p:nvSpPr>
        <p:spPr>
          <a:xfrm>
            <a:off x="5110163" y="2528889"/>
            <a:ext cx="330200" cy="504825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xmlns="" id="{6E85E2CB-C1EA-586E-348A-0E6E1ED4214B}"/>
              </a:ext>
            </a:extLst>
          </p:cNvPr>
          <p:cNvSpPr/>
          <p:nvPr/>
        </p:nvSpPr>
        <p:spPr>
          <a:xfrm>
            <a:off x="5110163" y="4789486"/>
            <a:ext cx="330200" cy="504825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129E675E-6FA7-1522-D3A8-A3E3D4618D85}"/>
              </a:ext>
            </a:extLst>
          </p:cNvPr>
          <p:cNvSpPr/>
          <p:nvPr/>
        </p:nvSpPr>
        <p:spPr>
          <a:xfrm>
            <a:off x="3924301" y="3133725"/>
            <a:ext cx="2784475" cy="9350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dirty="0"/>
              <a:t>SIEMPRE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xmlns="" id="{A166AB32-FD57-9A30-6E68-D62DC9D9A789}"/>
              </a:ext>
            </a:extLst>
          </p:cNvPr>
          <p:cNvSpPr/>
          <p:nvPr/>
        </p:nvSpPr>
        <p:spPr>
          <a:xfrm>
            <a:off x="3924301" y="5224464"/>
            <a:ext cx="2784475" cy="917575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 </a:t>
            </a:r>
            <a:r>
              <a:rPr lang="es-ES" sz="2400" dirty="0"/>
              <a:t>VALORAR LA SITUACIÓN</a:t>
            </a:r>
          </a:p>
        </p:txBody>
      </p:sp>
      <p:pic>
        <p:nvPicPr>
          <p:cNvPr id="52233" name="Picture 2">
            <a:extLst>
              <a:ext uri="{FF2B5EF4-FFF2-40B4-BE49-F238E27FC236}">
                <a16:creationId xmlns:a16="http://schemas.microsoft.com/office/drawing/2014/main" xmlns="" id="{DF65F576-9348-B818-77F7-447978A72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82064" y="6143625"/>
            <a:ext cx="15890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2234" name="Picture 3">
            <a:extLst>
              <a:ext uri="{FF2B5EF4-FFF2-40B4-BE49-F238E27FC236}">
                <a16:creationId xmlns:a16="http://schemas.microsoft.com/office/drawing/2014/main" xmlns="" id="{82E7A64D-D306-8A8B-CC51-670CFFF64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6489" y="6402389"/>
            <a:ext cx="6480175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2235" name="Picture 3">
            <a:extLst>
              <a:ext uri="{FF2B5EF4-FFF2-40B4-BE49-F238E27FC236}">
                <a16:creationId xmlns:a16="http://schemas.microsoft.com/office/drawing/2014/main" xmlns="" id="{61BE7F23-7CEA-761F-95AF-CEFA8122C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0276" y="549275"/>
            <a:ext cx="6480175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70896B-9A29-47BF-896D-38FDF81CC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AVANCES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D758DF5-3F10-4712-921F-BCA942D1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2060848"/>
            <a:ext cx="8496944" cy="4536504"/>
          </a:xfrm>
        </p:spPr>
        <p:txBody>
          <a:bodyPr>
            <a:normAutofit lnSpcReduction="10000"/>
          </a:bodyPr>
          <a:lstStyle/>
          <a:p>
            <a:r>
              <a:rPr lang="es-ES" dirty="0"/>
              <a:t>LEY PIAZZA: (2011) </a:t>
            </a:r>
            <a:r>
              <a:rPr lang="es-ES" dirty="0">
                <a:solidFill>
                  <a:srgbClr val="000000"/>
                </a:solidFill>
                <a:latin typeface="Roboto"/>
              </a:rPr>
              <a:t>la causa prescribe </a:t>
            </a:r>
            <a:r>
              <a:rPr lang="es-ES" b="1" dirty="0">
                <a:solidFill>
                  <a:srgbClr val="000000"/>
                </a:solidFill>
                <a:latin typeface="Roboto"/>
              </a:rPr>
              <a:t>12 años después de cumplida la mayoría de edad</a:t>
            </a:r>
            <a:r>
              <a:rPr lang="es-ES" dirty="0">
                <a:solidFill>
                  <a:srgbClr val="000000"/>
                </a:solidFill>
                <a:latin typeface="Roboto"/>
              </a:rPr>
              <a:t>, es decir a los  </a:t>
            </a:r>
            <a:r>
              <a:rPr lang="es-ES" b="1" dirty="0">
                <a:solidFill>
                  <a:srgbClr val="000000"/>
                </a:solidFill>
                <a:latin typeface="Roboto"/>
              </a:rPr>
              <a:t>30 años</a:t>
            </a:r>
            <a:r>
              <a:rPr lang="es-ES" dirty="0">
                <a:solidFill>
                  <a:srgbClr val="000000"/>
                </a:solidFill>
                <a:latin typeface="Roboto"/>
              </a:rPr>
              <a:t>. </a:t>
            </a:r>
            <a:r>
              <a:rPr lang="es-ES" dirty="0"/>
              <a:t> </a:t>
            </a:r>
          </a:p>
          <a:p>
            <a:r>
              <a:rPr lang="es-ES" dirty="0"/>
              <a:t>LEY KUNHAT: (2015) </a:t>
            </a:r>
            <a:r>
              <a:rPr lang="es-ES" dirty="0">
                <a:solidFill>
                  <a:srgbClr val="000000"/>
                </a:solidFill>
                <a:latin typeface="Roboto"/>
              </a:rPr>
              <a:t> establece la imprescriptibilidad de la acción penal en delitos contra la integridad sexual cuando la víctima sea menor: </a:t>
            </a:r>
            <a:r>
              <a:rPr lang="es-ES" b="1" dirty="0">
                <a:solidFill>
                  <a:srgbClr val="000000"/>
                </a:solidFill>
                <a:latin typeface="Roboto"/>
              </a:rPr>
              <a:t>el plazo corre desde el mismo momento en que se radica la denuncia, sin importar la edad de los denunciantes</a:t>
            </a:r>
          </a:p>
          <a:p>
            <a:r>
              <a:rPr lang="es-ES" dirty="0"/>
              <a:t>MODIFICACIÓN DE LA LEY </a:t>
            </a:r>
            <a:r>
              <a:rPr lang="es-ES" b="1" dirty="0" err="1"/>
              <a:t>Ley</a:t>
            </a:r>
            <a:r>
              <a:rPr lang="es-ES" b="1" dirty="0"/>
              <a:t> 27455. </a:t>
            </a:r>
            <a:r>
              <a:rPr lang="es-ES" dirty="0"/>
              <a:t>DELITO DE INSTANCIA PÚBLICA: (2018) </a:t>
            </a:r>
            <a:r>
              <a:rPr lang="es-ES" b="1" dirty="0">
                <a:solidFill>
                  <a:schemeClr val="bg1"/>
                </a:solidFill>
                <a:latin typeface="Bitter"/>
              </a:rPr>
              <a:t>Al ser un delito de instancia pública, el Estado deberá investigar de oficio cualquier caso de abuso sexual contra niños, niñas y adolescentes. Antes, la necesidad de que el padre, madre o tutor de la víctima ratificara la denuncia terminaba siendo un obstáculo para que haya justicia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6778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DEF762-447B-4A35-848A-EA88B961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RECORDAR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6DE36F4-DC1B-4EDF-930C-0623EAB2C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336873"/>
            <a:ext cx="8143056" cy="3599316"/>
          </a:xfrm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EVITAR ACTUAR SOLO. PROPICIAR EL ABORDAJE  INTERDISCIPLINARIO E INTERSECTORIAL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 NO INVESTIGADORES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</a:rPr>
              <a:t>“DEBER DE COMUNICAR”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xmlns="" id="{EC7D0ADE-226B-4795-A9BB-ADE9F972C110}"/>
              </a:ext>
            </a:extLst>
          </p:cNvPr>
          <p:cNvSpPr/>
          <p:nvPr/>
        </p:nvSpPr>
        <p:spPr>
          <a:xfrm>
            <a:off x="2783632" y="4437112"/>
            <a:ext cx="6624736" cy="1667660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9227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C6D546-E514-4FAA-AE52-A812D86A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MUCHAS GRACIAS!!!!!</a:t>
            </a:r>
            <a:br>
              <a:rPr lang="es-ES" dirty="0"/>
            </a:br>
            <a:endParaRPr lang="es-E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25970CA9-6E88-463C-9AE3-80B6D7300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474" y="2219605"/>
            <a:ext cx="5425441" cy="440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iolencia Sexual Infantil: una responsabilidad de todos - Enfoque Derecho |  El Portal de Actualidad Jurídica de THĒMIS">
            <a:extLst>
              <a:ext uri="{FF2B5EF4-FFF2-40B4-BE49-F238E27FC236}">
                <a16:creationId xmlns:a16="http://schemas.microsoft.com/office/drawing/2014/main" xmlns="" id="{2B551F13-699D-4209-9D10-5710BC8DBB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1924" y="3429001"/>
            <a:ext cx="6470076" cy="331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laméo - PREVENCIÓN &quot;ABUSO SEXUAL INFANTIL&quot;">
            <a:extLst>
              <a:ext uri="{FF2B5EF4-FFF2-40B4-BE49-F238E27FC236}">
                <a16:creationId xmlns:a16="http://schemas.microsoft.com/office/drawing/2014/main" xmlns="" id="{47CA073F-B8DB-4B63-9378-23B41ED75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8086" y="110874"/>
            <a:ext cx="5181600" cy="344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943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57F1095D-463B-476F-B3A8-C1D64AEFB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DEFINICIONES. ASPECTOS A DESTACAR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5948F39-F742-43E0-A142-3D0D5597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2060848"/>
            <a:ext cx="8712968" cy="4464496"/>
          </a:xfrm>
        </p:spPr>
        <p:txBody>
          <a:bodyPr>
            <a:normAutofit lnSpcReduction="10000"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PRÁCTICA SEXUAL QUE EJERCE UNA PERSONA (generalmente adulto) CON NNA PARA SU GRATIFIACIÓN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RELACIÓN ASIMÉTRICA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EL CONSENTIMIENTO NO EXISTE O NO PUEDE SER DADO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PUEDE HABER O NO CONTACTO FÍSICO</a:t>
            </a:r>
          </a:p>
        </p:txBody>
      </p:sp>
    </p:spTree>
    <p:extLst>
      <p:ext uri="{BB962C8B-B14F-4D97-AF65-F5344CB8AC3E}">
        <p14:creationId xmlns:p14="http://schemas.microsoft.com/office/powerpoint/2010/main" xmlns="" val="306820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6854340A-36A3-47BB-A8DA-D364AB2EDB71}"/>
              </a:ext>
            </a:extLst>
          </p:cNvPr>
          <p:cNvSpPr/>
          <p:nvPr/>
        </p:nvSpPr>
        <p:spPr>
          <a:xfrm>
            <a:off x="1469740" y="0"/>
            <a:ext cx="92525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prstClr val="white"/>
                </a:solidFill>
                <a:latin typeface="Trebuchet MS" panose="020B0603020202020204"/>
              </a:rPr>
              <a:t> </a:t>
            </a:r>
            <a:r>
              <a:rPr lang="es-ES" sz="2000" b="1" dirty="0">
                <a:solidFill>
                  <a:prstClr val="white"/>
                </a:solidFill>
                <a:latin typeface="Trebuchet MS" panose="020B0603020202020204"/>
              </a:rPr>
              <a:t>Año 2009 </a:t>
            </a:r>
            <a:r>
              <a:rPr lang="es-ES" sz="2000" dirty="0">
                <a:solidFill>
                  <a:prstClr val="white"/>
                </a:solidFill>
                <a:latin typeface="Trebuchet MS" panose="020B0603020202020204"/>
              </a:rPr>
              <a:t>se creó en Entre Ríos el </a:t>
            </a:r>
            <a:r>
              <a:rPr lang="es-ES" sz="2000" dirty="0">
                <a:solidFill>
                  <a:prstClr val="black"/>
                </a:solidFill>
                <a:latin typeface="Trebuchet MS" panose="020B0603020202020204"/>
              </a:rPr>
              <a:t>“</a:t>
            </a:r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Protocolo Interinstitucional de Actuación en casos de Abuso Sexual Infanto Juvenil</a:t>
            </a:r>
            <a:r>
              <a:rPr lang="es-ES" sz="2000" dirty="0">
                <a:solidFill>
                  <a:prstClr val="black"/>
                </a:solidFill>
                <a:latin typeface="Trebuchet MS" panose="020B0603020202020204"/>
              </a:rPr>
              <a:t>” </a:t>
            </a:r>
            <a:r>
              <a:rPr lang="es-ES" sz="2000" dirty="0">
                <a:solidFill>
                  <a:prstClr val="white"/>
                </a:solidFill>
                <a:latin typeface="Trebuchet MS" panose="020B0603020202020204"/>
              </a:rPr>
              <a:t>(Decreto 2405/10 del Ministerio de Gobierno y Justicia, del Poder Ejecutivo)</a:t>
            </a:r>
          </a:p>
          <a:p>
            <a:endParaRPr lang="es-ES" sz="2000" dirty="0">
              <a:solidFill>
                <a:prstClr val="white"/>
              </a:solidFill>
              <a:latin typeface="Trebuchet MS" panose="020B0603020202020204"/>
            </a:endParaRPr>
          </a:p>
          <a:p>
            <a:endParaRPr lang="es-ES" sz="2000" dirty="0">
              <a:solidFill>
                <a:prstClr val="white"/>
              </a:solidFill>
              <a:latin typeface="Trebuchet MS" panose="020B0603020202020204"/>
            </a:endParaRPr>
          </a:p>
          <a:p>
            <a:r>
              <a:rPr lang="es-ES" sz="2000" dirty="0">
                <a:solidFill>
                  <a:prstClr val="white"/>
                </a:solidFill>
                <a:latin typeface="Trebuchet MS" panose="020B0603020202020204"/>
              </a:rPr>
              <a:t>El mismo fue producto del </a:t>
            </a:r>
            <a:r>
              <a:rPr lang="es-ES" sz="2000" b="1" dirty="0">
                <a:solidFill>
                  <a:prstClr val="white"/>
                </a:solidFill>
                <a:latin typeface="Trebuchet MS" panose="020B0603020202020204"/>
              </a:rPr>
              <a:t>trabajo consensuado y articulado </a:t>
            </a:r>
            <a:r>
              <a:rPr lang="es-ES" sz="2000" dirty="0">
                <a:solidFill>
                  <a:prstClr val="white"/>
                </a:solidFill>
                <a:latin typeface="Trebuchet MS" panose="020B0603020202020204"/>
              </a:rPr>
              <a:t>de: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SUPERIOR TRIBUNAL DE JUSTICIA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MINISTERIO PÚBLICO FISCAL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MINISTERIO PÚBLICO DE LA DEFENSA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MINISTERIO DE GOBIERNO Y JUSTICIA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MINISTERIO DE SALUD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MINISTERIO DE DESARROLLO SOCIAL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CONSEJO DE PREVENCIÓN DE LAS VIOLENCIAS (COPREV)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CONSEJO GENERAL DE EDUCACIÓN</a:t>
            </a:r>
          </a:p>
          <a:p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CONSEJO PROVINCIAL DEL NIÑO, EL ADOLESCENTE Y LA FAMILIA (COPNAF).</a:t>
            </a:r>
          </a:p>
          <a:p>
            <a:endParaRPr lang="es-ES" sz="2000" dirty="0">
              <a:solidFill>
                <a:prstClr val="white"/>
              </a:solidFill>
              <a:latin typeface="Trebuchet MS" panose="020B0603020202020204"/>
            </a:endParaRPr>
          </a:p>
          <a:p>
            <a:endParaRPr lang="es-ES" sz="2000" dirty="0">
              <a:solidFill>
                <a:prstClr val="white"/>
              </a:solidFill>
              <a:latin typeface="Trebuchet MS" panose="020B0603020202020204"/>
            </a:endParaRPr>
          </a:p>
          <a:p>
            <a:r>
              <a:rPr lang="es-ES" sz="2000" dirty="0">
                <a:solidFill>
                  <a:prstClr val="white"/>
                </a:solidFill>
                <a:latin typeface="Trebuchet MS" panose="020B0603020202020204"/>
              </a:rPr>
              <a:t> En el </a:t>
            </a:r>
            <a:r>
              <a:rPr lang="es-ES" sz="2000" b="1" dirty="0">
                <a:solidFill>
                  <a:prstClr val="white"/>
                </a:solidFill>
                <a:latin typeface="Trebuchet MS" panose="020B0603020202020204"/>
              </a:rPr>
              <a:t>año 2019</a:t>
            </a:r>
            <a:r>
              <a:rPr lang="es-ES" sz="2000" dirty="0">
                <a:solidFill>
                  <a:prstClr val="white"/>
                </a:solidFill>
                <a:latin typeface="Trebuchet MS" panose="020B0603020202020204"/>
              </a:rPr>
              <a:t>, se adhiere al mencionado Protocolo  en el marco de la sanción de la </a:t>
            </a:r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Ley Provincial </a:t>
            </a:r>
            <a:r>
              <a:rPr lang="es-ES" sz="2000" b="1" dirty="0" err="1">
                <a:solidFill>
                  <a:prstClr val="black"/>
                </a:solidFill>
                <a:latin typeface="Trebuchet MS" panose="020B0603020202020204"/>
              </a:rPr>
              <a:t>Nº</a:t>
            </a:r>
            <a:r>
              <a:rPr lang="es-ES" sz="2000" b="1" dirty="0">
                <a:solidFill>
                  <a:prstClr val="black"/>
                </a:solidFill>
                <a:latin typeface="Trebuchet MS" panose="020B0603020202020204"/>
              </a:rPr>
              <a:t> 10.629</a:t>
            </a:r>
            <a:r>
              <a:rPr lang="es-ES" sz="2000" dirty="0">
                <a:solidFill>
                  <a:prstClr val="white"/>
                </a:solidFill>
                <a:latin typeface="Trebuchet MS" panose="020B0603020202020204"/>
              </a:rPr>
              <a:t>, </a:t>
            </a:r>
          </a:p>
          <a:p>
            <a:endParaRPr lang="es-ES" dirty="0">
              <a:solidFill>
                <a:prstClr val="white"/>
              </a:solidFill>
              <a:latin typeface="Trebuchet MS" panose="020B0603020202020204"/>
            </a:endParaRPr>
          </a:p>
          <a:p>
            <a:r>
              <a:rPr lang="es-ES" dirty="0">
                <a:solidFill>
                  <a:prstClr val="white"/>
                </a:solidFill>
                <a:latin typeface="Trebuchet MS" panose="020B0603020202020204"/>
              </a:rPr>
              <a:t> </a:t>
            </a:r>
            <a:endParaRPr lang="es-ES" b="1" dirty="0">
              <a:solidFill>
                <a:prstClr val="black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301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8C823DD5-95F9-4BFC-8565-B11989C73ED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4931" y="-22225"/>
            <a:ext cx="12087225" cy="6880225"/>
          </a:xfrm>
        </p:spPr>
        <p:txBody>
          <a:bodyPr>
            <a:noAutofit/>
          </a:bodyPr>
          <a:lstStyle/>
          <a:p>
            <a:r>
              <a:rPr lang="es-ES" sz="1600" dirty="0"/>
              <a:t>Convención sobre los Derechos del Niño aprobada por la Organización de Naciones</a:t>
            </a:r>
          </a:p>
          <a:p>
            <a:pPr marL="0" indent="0">
              <a:buNone/>
            </a:pPr>
            <a:r>
              <a:rPr lang="es-ES" sz="1600" dirty="0"/>
              <a:t>Unidas.</a:t>
            </a:r>
          </a:p>
          <a:p>
            <a:r>
              <a:rPr lang="es-ES" sz="1600" dirty="0"/>
              <a:t>Reglas de Brasilia sobre el Acceso a la Justicia de las Personas en Condiciones de</a:t>
            </a:r>
          </a:p>
          <a:p>
            <a:pPr marL="0" indent="0">
              <a:buNone/>
            </a:pPr>
            <a:r>
              <a:rPr lang="es-ES" sz="1600" dirty="0"/>
              <a:t>Vulnerabilidad.</a:t>
            </a:r>
          </a:p>
          <a:p>
            <a:r>
              <a:rPr lang="es-ES" sz="1600" dirty="0"/>
              <a:t>Constitución Nacional Argentina.</a:t>
            </a:r>
          </a:p>
          <a:p>
            <a:r>
              <a:rPr lang="es-ES" sz="1600" dirty="0"/>
              <a:t>Código Penal de la Nación Argentina y leyes complementarias.</a:t>
            </a:r>
          </a:p>
          <a:p>
            <a:r>
              <a:rPr lang="es-ES" sz="1600" dirty="0"/>
              <a:t> Código Civil y Comercial Argentino.</a:t>
            </a:r>
          </a:p>
          <a:p>
            <a:r>
              <a:rPr lang="es-ES" sz="1600" dirty="0"/>
              <a:t>Ley Nº26.061de Protección Integral de los Derechos de las Niñas, Niños y</a:t>
            </a:r>
          </a:p>
          <a:p>
            <a:pPr marL="0" indent="0">
              <a:buNone/>
            </a:pPr>
            <a:r>
              <a:rPr lang="es-ES" sz="1600" dirty="0"/>
              <a:t>Adolescentes.</a:t>
            </a:r>
          </a:p>
          <a:p>
            <a:r>
              <a:rPr lang="es-ES" sz="1600" dirty="0"/>
              <a:t>Ley </a:t>
            </a:r>
            <a:r>
              <a:rPr lang="es-ES" sz="1600" dirty="0" err="1"/>
              <a:t>Nº</a:t>
            </a:r>
            <a:r>
              <a:rPr lang="es-ES" sz="1600" dirty="0"/>
              <a:t> 27.372 de Derechos y Garantías de las personas Víctimas de Delitos.</a:t>
            </a:r>
          </a:p>
          <a:p>
            <a:r>
              <a:rPr lang="es-ES" sz="1600" dirty="0"/>
              <a:t>Constitución de la Provincia de Entre Ríos.</a:t>
            </a:r>
          </a:p>
          <a:p>
            <a:r>
              <a:rPr lang="es-ES" sz="1600" dirty="0"/>
              <a:t> Ley Provincial </a:t>
            </a:r>
            <a:r>
              <a:rPr lang="es-ES" sz="1600" dirty="0" err="1"/>
              <a:t>Nº</a:t>
            </a:r>
            <a:r>
              <a:rPr lang="es-ES" sz="1600" dirty="0"/>
              <a:t> 9.861de Protección Integral de los Derechos del Niño, el</a:t>
            </a:r>
          </a:p>
          <a:p>
            <a:pPr marL="0" indent="0">
              <a:buNone/>
            </a:pPr>
            <a:r>
              <a:rPr lang="es-ES" sz="1600" dirty="0"/>
              <a:t>Adolescente y la Familia.</a:t>
            </a:r>
          </a:p>
          <a:p>
            <a:r>
              <a:rPr lang="es-ES" sz="1600" dirty="0"/>
              <a:t>Código Procesal Penal de la Provincia de Entre Ríos.</a:t>
            </a:r>
          </a:p>
          <a:p>
            <a:r>
              <a:rPr lang="es-ES" sz="1600" dirty="0"/>
              <a:t> Ley </a:t>
            </a:r>
            <a:r>
              <a:rPr lang="es-ES" sz="1600" dirty="0" err="1"/>
              <a:t>Nº</a:t>
            </a:r>
            <a:r>
              <a:rPr lang="es-ES" sz="1600" dirty="0"/>
              <a:t> 9.544 “Orgánica Ministerio Publico Entre Ríos".</a:t>
            </a:r>
          </a:p>
          <a:p>
            <a:r>
              <a:rPr lang="es-ES" sz="1600" dirty="0"/>
              <a:t>Guía de las Buenas Prácticas para el abordaje de niños/as adolescentes víctimas o</a:t>
            </a:r>
          </a:p>
          <a:p>
            <a:pPr marL="0" indent="0">
              <a:buNone/>
            </a:pPr>
            <a:r>
              <a:rPr lang="es-ES" sz="1600" dirty="0"/>
              <a:t>testigos de abuso sexual y otros delitos”. (2008 ADC, JUFEJUS y UNICEF).</a:t>
            </a:r>
          </a:p>
          <a:p>
            <a:r>
              <a:rPr lang="es-ES" sz="1600" dirty="0"/>
              <a:t>Demás leyes complementarias en la temática y de protección de derechos. </a:t>
            </a:r>
          </a:p>
          <a:p>
            <a:r>
              <a:rPr lang="es-ES" sz="1600" dirty="0"/>
              <a:t>Ley 27611 de Atención y Cuidado Integral de la Salud durante el embarazo y la Primera Infancia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2E73495E-F611-6DC9-FDBF-D7B71D979F6D}"/>
              </a:ext>
            </a:extLst>
          </p:cNvPr>
          <p:cNvSpPr/>
          <p:nvPr/>
        </p:nvSpPr>
        <p:spPr>
          <a:xfrm>
            <a:off x="9728616" y="2848131"/>
            <a:ext cx="2358453" cy="173885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MARCO NORMATIVO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30121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6FA7BC-EDEB-4902-B8D4-15CC248D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PRINCIPALES CARACTERÍSTICAS DEL PROTOCOLO DE ACTUACIÓN EN ASI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8F2E5D1-1712-4040-879C-8A8880FE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2336873"/>
            <a:ext cx="8712968" cy="43324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LOS AGENTES DEL ESTADO NO REALIZAN DENUNCIA:</a:t>
            </a:r>
          </a:p>
          <a:p>
            <a:endParaRPr lang="es-ES" dirty="0"/>
          </a:p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</a:rPr>
              <a:t>-</a:t>
            </a:r>
            <a:r>
              <a:rPr lang="es-ES" dirty="0"/>
              <a:t> </a:t>
            </a:r>
            <a:r>
              <a:rPr lang="es-ES" dirty="0">
                <a:solidFill>
                  <a:schemeClr val="bg1"/>
                </a:solidFill>
              </a:rPr>
              <a:t>Un agente del estado provincial </a:t>
            </a:r>
            <a:r>
              <a:rPr lang="es-ES" dirty="0">
                <a:solidFill>
                  <a:schemeClr val="bg1"/>
                </a:solidFill>
                <a:latin typeface="Open Sans"/>
              </a:rPr>
              <a:t>que lo advierte no tiene que denunciar, sino hacer un informe y el que se constituye como </a:t>
            </a:r>
            <a:r>
              <a:rPr lang="es-ES" u="sng" dirty="0">
                <a:solidFill>
                  <a:schemeClr val="bg1"/>
                </a:solidFill>
                <a:latin typeface="Open Sans"/>
              </a:rPr>
              <a:t>denunciante es el Defensor Público</a:t>
            </a:r>
          </a:p>
          <a:p>
            <a:pPr marL="0" indent="0">
              <a:buNone/>
            </a:pPr>
            <a:endParaRPr lang="es-ES" dirty="0">
              <a:solidFill>
                <a:schemeClr val="bg1"/>
              </a:solidFill>
              <a:latin typeface="Open Sans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Open Sans"/>
              </a:rPr>
              <a:t>- No hacen falta certezas, sino sospecha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xmlns="" id="{ABA88D07-A626-4D65-AFC1-45B349CF66DB}"/>
              </a:ext>
            </a:extLst>
          </p:cNvPr>
          <p:cNvSpPr/>
          <p:nvPr/>
        </p:nvSpPr>
        <p:spPr>
          <a:xfrm>
            <a:off x="2751446" y="2902776"/>
            <a:ext cx="573649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prstClr val="white"/>
                </a:solidFill>
                <a:latin typeface="Trebuchet MS" panose="020B0603020202020204"/>
              </a:rPr>
              <a:t> </a:t>
            </a:r>
            <a:r>
              <a:rPr lang="es-ES" sz="3200" b="1" dirty="0">
                <a:solidFill>
                  <a:prstClr val="black"/>
                </a:solidFill>
                <a:latin typeface="Trebuchet MS" panose="020B0603020202020204"/>
              </a:rPr>
              <a:t>INFORME DE SOSPECHA</a:t>
            </a:r>
          </a:p>
        </p:txBody>
      </p:sp>
    </p:spTree>
    <p:extLst>
      <p:ext uri="{BB962C8B-B14F-4D97-AF65-F5344CB8AC3E}">
        <p14:creationId xmlns:p14="http://schemas.microsoft.com/office/powerpoint/2010/main" xmlns="" val="349100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9284D9-19DB-4DA0-B5C3-E3F5F1A3B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348393"/>
            <a:ext cx="8784976" cy="1429502"/>
          </a:xfrm>
        </p:spPr>
        <p:txBody>
          <a:bodyPr/>
          <a:lstStyle/>
          <a:p>
            <a:r>
              <a:rPr lang="es-ES" dirty="0"/>
              <a:t>     URGENTE               NO URGENTE     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0DC5DAC-BE7F-411C-85E8-FC5A75101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538" y="2132857"/>
            <a:ext cx="5391462" cy="4536503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La existencia de abuso sexual con acceso carnal y contacto con fluidos ocurrido hace menos de 72 horas (o más de 72 horas pero hay evidencia física)</a:t>
            </a:r>
          </a:p>
          <a:p>
            <a:pPr marL="0" indent="0">
              <a:buNone/>
            </a:pPr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Si la protección del NNA no está garantizada (</a:t>
            </a:r>
            <a:r>
              <a:rPr lang="es-ES" sz="2400" u="sng" dirty="0">
                <a:solidFill>
                  <a:schemeClr val="bg1"/>
                </a:solidFill>
              </a:rPr>
              <a:t>Intrafamiliar</a:t>
            </a:r>
            <a:r>
              <a:rPr lang="es-ES" sz="2400" dirty="0">
                <a:solidFill>
                  <a:schemeClr val="bg1"/>
                </a:solidFill>
              </a:rPr>
              <a:t>) independientemente del tiempo transcurrido desde la situación de abuso.</a:t>
            </a:r>
          </a:p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4C9C5AD-10FA-4106-8CEC-9ABB5F15C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016" y="2132857"/>
            <a:ext cx="5247446" cy="4536503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En el caso de existencia de las modalidades con acceso carnal, ocurridos hace más de 72 horas</a:t>
            </a:r>
          </a:p>
          <a:p>
            <a:pPr marL="0" indent="0">
              <a:buNone/>
            </a:pPr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Sin acceso carnal</a:t>
            </a:r>
          </a:p>
          <a:p>
            <a:pPr marL="0" indent="0">
              <a:buNone/>
            </a:pPr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Si la protección del NNA está garantizada por parte de sus referentes de cuidado. (</a:t>
            </a:r>
            <a:r>
              <a:rPr lang="es-ES" sz="2400" u="sng" dirty="0">
                <a:solidFill>
                  <a:schemeClr val="bg1"/>
                </a:solidFill>
              </a:rPr>
              <a:t>Extrafamiliar)</a:t>
            </a:r>
          </a:p>
          <a:p>
            <a:endParaRPr lang="es-ES" dirty="0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xmlns="" id="{D11E5A98-94F6-4F20-8C04-F9B0B26EC9B0}"/>
              </a:ext>
            </a:extLst>
          </p:cNvPr>
          <p:cNvSpPr/>
          <p:nvPr/>
        </p:nvSpPr>
        <p:spPr>
          <a:xfrm>
            <a:off x="3215680" y="1340768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xmlns="" id="{83EE0DD5-FE3B-4508-8E84-45869EA02743}"/>
              </a:ext>
            </a:extLst>
          </p:cNvPr>
          <p:cNvSpPr/>
          <p:nvPr/>
        </p:nvSpPr>
        <p:spPr>
          <a:xfrm>
            <a:off x="7896200" y="1340768"/>
            <a:ext cx="576064" cy="576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89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0DEE63-B7F2-467E-B4AE-427157BF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Toma de conocimiento de un hecho de Abuso Sexual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146B555-CAA6-4CED-A30C-32364C0C2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060849"/>
            <a:ext cx="7855024" cy="4464495"/>
          </a:xfrm>
        </p:spPr>
        <p:txBody>
          <a:bodyPr>
            <a:normAutofit fontScale="92500" lnSpcReduction="20000"/>
          </a:bodyPr>
          <a:lstStyle/>
          <a:p>
            <a:r>
              <a:rPr lang="es-ES" sz="4000" dirty="0">
                <a:solidFill>
                  <a:schemeClr val="bg1"/>
                </a:solidFill>
              </a:rPr>
              <a:t>DEVELACIÓN POR PARTE DEL NIÑO, NIÑA,ADOLESCENTE U OTRA PERSONA</a:t>
            </a:r>
          </a:p>
          <a:p>
            <a:endParaRPr lang="es-ES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SOSPECHA ANTE LA PRESENCIA DE INDICADORES</a:t>
            </a:r>
          </a:p>
          <a:p>
            <a:endParaRPr lang="es-ES" sz="4000" dirty="0">
              <a:solidFill>
                <a:schemeClr val="bg1"/>
              </a:solidFill>
            </a:endParaRPr>
          </a:p>
          <a:p>
            <a:r>
              <a:rPr lang="es-ES" sz="4000" dirty="0">
                <a:solidFill>
                  <a:schemeClr val="bg1"/>
                </a:solidFill>
              </a:rPr>
              <a:t>DERIVACIÓN DESDE OTRO ORGANISMO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19868027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í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226</TotalTime>
  <Words>2293</Words>
  <Application>Microsoft Office PowerPoint</Application>
  <PresentationFormat>Personalizado</PresentationFormat>
  <Paragraphs>353</Paragraphs>
  <Slides>39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Berlín</vt:lpstr>
      <vt:lpstr>ABUSO SEXUAL</vt:lpstr>
      <vt:lpstr>Diapositiva 2</vt:lpstr>
      <vt:lpstr>  </vt:lpstr>
      <vt:lpstr>DEFINICIONES. ASPECTOS A DESTACAR</vt:lpstr>
      <vt:lpstr>Diapositiva 5</vt:lpstr>
      <vt:lpstr>Diapositiva 6</vt:lpstr>
      <vt:lpstr>PRINCIPALES CARACTERÍSTICAS DEL PROTOCOLO DE ACTUACIÓN EN ASI</vt:lpstr>
      <vt:lpstr>     URGENTE               NO URGENTE       </vt:lpstr>
      <vt:lpstr>Toma de conocimiento de un hecho de Abuso Sexual</vt:lpstr>
      <vt:lpstr>  Indicadores específicos   </vt:lpstr>
      <vt:lpstr>Indicadores inespecíficos  </vt:lpstr>
      <vt:lpstr>OTRAS SITUACIONES RELACIONADAS AL ASNNA</vt:lpstr>
      <vt:lpstr>Indicadores inespecíficos de embarazo producto de abusos sexual</vt:lpstr>
      <vt:lpstr>ACCIONES DEL SISTEMA DE SALUD</vt:lpstr>
      <vt:lpstr>Interrogatorio</vt:lpstr>
      <vt:lpstr>EXÁMEN FÍSICO</vt:lpstr>
      <vt:lpstr> ABUSO SEXUAL DEVELACIÓN/SOSPECHA</vt:lpstr>
      <vt:lpstr>Elementos para abordaje de abuso sexual con contacto con secreciones</vt:lpstr>
      <vt:lpstr>ESTUDIOS DE LABORATORIO </vt:lpstr>
      <vt:lpstr>PROFILAXIS PARA ITS</vt:lpstr>
      <vt:lpstr> Profilaxis post exposición (PEP) antirretroviral Niños &lt;12 años que NO toman comprimidos </vt:lpstr>
      <vt:lpstr>Niños ≥12 años (≥ 40kg) que toman comprimidos </vt:lpstr>
      <vt:lpstr>ANTICONCEPCIÓN DE EMERGENCIA</vt:lpstr>
      <vt:lpstr>VACUNACIÓN</vt:lpstr>
      <vt:lpstr>TOMA DE PRUEBA. Ley 26.485</vt:lpstr>
      <vt:lpstr>CIRCUITO DE LA DENUNCIA</vt:lpstr>
      <vt:lpstr>INFORME DE SOSPECHA</vt:lpstr>
      <vt:lpstr>EMBARAZOS EN MENORES DE 15 AÑOS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 CUANDO REALIZAR EL INFORME DE SOSPECHA??</vt:lpstr>
      <vt:lpstr>AVANCES</vt:lpstr>
      <vt:lpstr>RECORDAR</vt:lpstr>
      <vt:lpstr>MUCHAS GRACIAS!!!!!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</dc:title>
  <dc:creator>romina ferrey</dc:creator>
  <cp:lastModifiedBy>msemilias</cp:lastModifiedBy>
  <cp:revision>10</cp:revision>
  <dcterms:created xsi:type="dcterms:W3CDTF">2022-04-24T21:42:14Z</dcterms:created>
  <dcterms:modified xsi:type="dcterms:W3CDTF">2023-10-25T10:35:36Z</dcterms:modified>
</cp:coreProperties>
</file>