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8254663" cy="10261600"/>
  <p:notesSz cx="6858000" cy="9144000"/>
  <p:embeddedFontLst>
    <p:embeddedFont>
      <p:font typeface="Century Gothic" panose="020B0502020202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000000"/>
          </p15:clr>
        </p15:guide>
        <p15:guide id="2" pos="575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hF6IVAgqGK7ap17znzdMZhcAkr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232"/>
        <p:guide pos="575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font" Target="fonts/font1.fntdata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font" Target="fonts/font4.fntdata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5" Type="http://customschemas.google.com/relationships/presentationmetadata" Target="metadata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font" Target="fonts/font3.fntdata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font" Target="fonts/font2.fntdata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845131da6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2845131da6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8466b1b2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28466b1b2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8466b1b2b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g28466b1b2b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842c414252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2842c414252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845131da6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2845131da6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845131da6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845131da6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ctrTitle"/>
          </p:nvPr>
        </p:nvSpPr>
        <p:spPr>
          <a:xfrm>
            <a:off x="1369100" y="3187748"/>
            <a:ext cx="15516464" cy="2199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subTitle" idx="1"/>
          </p:nvPr>
        </p:nvSpPr>
        <p:spPr>
          <a:xfrm>
            <a:off x="2738200" y="5814907"/>
            <a:ext cx="12778264" cy="2622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lvl="0" algn="ctr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60"/>
              </a:spcBef>
              <a:spcAft>
                <a:spcPts val="0"/>
              </a:spcAft>
              <a:buClr>
                <a:srgbClr val="888888"/>
              </a:buClr>
              <a:buSzPts val="4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 rot="5400000">
            <a:off x="5741240" y="-2434133"/>
            <a:ext cx="6772182" cy="16429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 rot="5400000">
            <a:off x="10910473" y="2735099"/>
            <a:ext cx="8755615" cy="41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1"/>
          </p:nvPr>
        </p:nvSpPr>
        <p:spPr>
          <a:xfrm rot="5400000">
            <a:off x="2543752" y="-1220078"/>
            <a:ext cx="8755615" cy="12017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912733" y="2394374"/>
            <a:ext cx="16429197" cy="677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title"/>
          </p:nvPr>
        </p:nvSpPr>
        <p:spPr>
          <a:xfrm>
            <a:off x="1441992" y="6594029"/>
            <a:ext cx="15516464" cy="203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Calibri"/>
              <a:buNone/>
              <a:defRPr sz="71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1"/>
          </p:nvPr>
        </p:nvSpPr>
        <p:spPr>
          <a:xfrm>
            <a:off x="1441992" y="4349305"/>
            <a:ext cx="15516464" cy="224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b" anchorCtr="0">
            <a:normAutofit/>
          </a:bodyPr>
          <a:lstStyle>
            <a:lvl1pPr marL="457200" lvl="0" indent="-228600" algn="l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58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 sz="29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1"/>
          </p:nvPr>
        </p:nvSpPr>
        <p:spPr>
          <a:xfrm>
            <a:off x="912733" y="2394374"/>
            <a:ext cx="8062476" cy="677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lvl="0" indent="-5461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1pPr>
            <a:lvl2pPr marL="914400" lvl="1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4300"/>
            </a:lvl2pPr>
            <a:lvl3pPr marL="1371600" lvl="2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4pPr>
            <a:lvl5pPr marL="2286000" lvl="4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»"/>
              <a:defRPr sz="3200"/>
            </a:lvl5pPr>
            <a:lvl6pPr marL="2743200" lvl="5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6pPr>
            <a:lvl7pPr marL="3200400" lvl="6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7pPr>
            <a:lvl8pPr marL="3657600" lvl="7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8pPr>
            <a:lvl9pPr marL="4114800" lvl="8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2"/>
          </p:nvPr>
        </p:nvSpPr>
        <p:spPr>
          <a:xfrm>
            <a:off x="9279454" y="2394374"/>
            <a:ext cx="8062476" cy="677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lvl="0" indent="-5461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1pPr>
            <a:lvl2pPr marL="914400" lvl="1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4300"/>
            </a:lvl2pPr>
            <a:lvl3pPr marL="1371600" lvl="2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4pPr>
            <a:lvl5pPr marL="2286000" lvl="4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»"/>
              <a:defRPr sz="3200"/>
            </a:lvl5pPr>
            <a:lvl6pPr marL="2743200" lvl="5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6pPr>
            <a:lvl7pPr marL="3200400" lvl="6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7pPr>
            <a:lvl8pPr marL="3657600" lvl="7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8pPr>
            <a:lvl9pPr marL="4114800" lvl="8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1"/>
          </p:nvPr>
        </p:nvSpPr>
        <p:spPr>
          <a:xfrm>
            <a:off x="912733" y="2296984"/>
            <a:ext cx="8065646" cy="957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b" anchorCtr="0">
            <a:normAutofit/>
          </a:bodyPr>
          <a:lstStyle>
            <a:lvl1pPr marL="457200" lvl="0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1pPr>
            <a:lvl2pPr marL="914400" lvl="1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2pPr>
            <a:lvl3pPr marL="1371600" lvl="2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3pPr>
            <a:lvl4pPr marL="1828800" lvl="3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4pPr>
            <a:lvl5pPr marL="2286000" lvl="4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5pPr>
            <a:lvl6pPr marL="2743200" lvl="5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6pPr>
            <a:lvl7pPr marL="3200400" lvl="6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7pPr>
            <a:lvl8pPr marL="3657600" lvl="7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8pPr>
            <a:lvl9pPr marL="4114800" lvl="8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2"/>
          </p:nvPr>
        </p:nvSpPr>
        <p:spPr>
          <a:xfrm>
            <a:off x="912733" y="3254257"/>
            <a:ext cx="8065646" cy="5912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lvl="0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1pPr>
            <a:lvl2pPr marL="914400" lvl="1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–"/>
              <a:defRPr sz="3600"/>
            </a:lvl2pPr>
            <a:lvl3pPr marL="1371600" lvl="2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3pPr>
            <a:lvl4pPr marL="1828800" lvl="3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4pPr>
            <a:lvl5pPr marL="2286000" lvl="4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 sz="2900"/>
            </a:lvl5pPr>
            <a:lvl6pPr marL="2743200" lvl="5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6pPr>
            <a:lvl7pPr marL="3200400" lvl="6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7pPr>
            <a:lvl8pPr marL="3657600" lvl="7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8pPr>
            <a:lvl9pPr marL="4114800" lvl="8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3"/>
          </p:nvPr>
        </p:nvSpPr>
        <p:spPr>
          <a:xfrm>
            <a:off x="9273116" y="2296984"/>
            <a:ext cx="8068815" cy="957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b" anchorCtr="0">
            <a:normAutofit/>
          </a:bodyPr>
          <a:lstStyle>
            <a:lvl1pPr marL="457200" lvl="0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1pPr>
            <a:lvl2pPr marL="914400" lvl="1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2pPr>
            <a:lvl3pPr marL="1371600" lvl="2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3pPr>
            <a:lvl4pPr marL="1828800" lvl="3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4pPr>
            <a:lvl5pPr marL="2286000" lvl="4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5pPr>
            <a:lvl6pPr marL="2743200" lvl="5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6pPr>
            <a:lvl7pPr marL="3200400" lvl="6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7pPr>
            <a:lvl8pPr marL="3657600" lvl="7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8pPr>
            <a:lvl9pPr marL="4114800" lvl="8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 b="1"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4"/>
          </p:nvPr>
        </p:nvSpPr>
        <p:spPr>
          <a:xfrm>
            <a:off x="9273116" y="3254257"/>
            <a:ext cx="8068815" cy="5912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lvl="0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1pPr>
            <a:lvl2pPr marL="914400" lvl="1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–"/>
              <a:defRPr sz="3600"/>
            </a:lvl2pPr>
            <a:lvl3pPr marL="1371600" lvl="2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3pPr>
            <a:lvl4pPr marL="1828800" lvl="3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4pPr>
            <a:lvl5pPr marL="2286000" lvl="4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 sz="2900"/>
            </a:lvl5pPr>
            <a:lvl6pPr marL="2743200" lvl="5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6pPr>
            <a:lvl7pPr marL="3200400" lvl="6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7pPr>
            <a:lvl8pPr marL="3657600" lvl="7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8pPr>
            <a:lvl9pPr marL="4114800" lvl="8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title"/>
          </p:nvPr>
        </p:nvSpPr>
        <p:spPr>
          <a:xfrm>
            <a:off x="912734" y="408564"/>
            <a:ext cx="6005658" cy="1738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1"/>
          </p:nvPr>
        </p:nvSpPr>
        <p:spPr>
          <a:xfrm>
            <a:off x="7137066" y="408565"/>
            <a:ext cx="10204864" cy="8757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lvl="0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1pPr>
            <a:lvl2pPr marL="914400" lvl="1" indent="-5461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–"/>
              <a:defRPr sz="5000"/>
            </a:lvl2pPr>
            <a:lvl3pPr marL="1371600" lvl="2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3pPr>
            <a:lvl4pPr marL="1828800" lvl="3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–"/>
              <a:defRPr sz="3600"/>
            </a:lvl4pPr>
            <a:lvl5pPr marL="2286000" lvl="4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»"/>
              <a:defRPr sz="3600"/>
            </a:lvl5pPr>
            <a:lvl6pPr marL="2743200" lvl="5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6pPr>
            <a:lvl7pPr marL="3200400" lvl="6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7pPr>
            <a:lvl8pPr marL="3657600" lvl="7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8pPr>
            <a:lvl9pPr marL="4114800" lvl="8" indent="-457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2"/>
          </p:nvPr>
        </p:nvSpPr>
        <p:spPr>
          <a:xfrm>
            <a:off x="912734" y="2147336"/>
            <a:ext cx="6005658" cy="7019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1pPr>
            <a:lvl2pPr marL="914400" lvl="1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>
            <a:spLocks noGrp="1"/>
          </p:cNvSpPr>
          <p:nvPr>
            <p:ph type="title"/>
          </p:nvPr>
        </p:nvSpPr>
        <p:spPr>
          <a:xfrm>
            <a:off x="3578042" y="7183120"/>
            <a:ext cx="10952798" cy="84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>
            <a:spLocks noGrp="1"/>
          </p:cNvSpPr>
          <p:nvPr>
            <p:ph type="pic" idx="2"/>
          </p:nvPr>
        </p:nvSpPr>
        <p:spPr>
          <a:xfrm>
            <a:off x="3578042" y="916893"/>
            <a:ext cx="10952798" cy="615696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>
            <a:spLocks noGrp="1"/>
          </p:cNvSpPr>
          <p:nvPr>
            <p:ph type="body" idx="1"/>
          </p:nvPr>
        </p:nvSpPr>
        <p:spPr>
          <a:xfrm>
            <a:off x="3578042" y="8031128"/>
            <a:ext cx="10952798" cy="120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1pPr>
            <a:lvl2pPr marL="914400" lvl="1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  <a:defRPr sz="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912733" y="2394374"/>
            <a:ext cx="16429197" cy="677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>
            <a:lvl1pPr marL="457200" marR="0" lvl="0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46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–"/>
              <a:defRPr sz="5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1650" algn="l" rtl="0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Relationship Id="rId4" Type="http://schemas.openxmlformats.org/officeDocument/2006/relationships/hyperlink" Target="mailto:smenaps@gmail.com" TargetMode="Externa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jp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jp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8242845" cy="1026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3698043" y="2201842"/>
            <a:ext cx="1121576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CURSO DE FORMACIÓN AGENTES SANITARIO 2023</a:t>
            </a:r>
            <a:endParaRPr sz="4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412159" y="4059230"/>
            <a:ext cx="14573352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ENCUENTRO XII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s-AR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IRECCIÓN GENERAL DE SALUD MENTAL </a:t>
            </a: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MINISTERIO DE SALUD - PROVINCIA DE ENTRE RÍOS -</a:t>
            </a:r>
            <a:endParaRPr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Miércoles, 27 de Septiembre de 2023. </a:t>
            </a: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</a:pPr>
            <a:endParaRPr/>
          </a:p>
        </p:txBody>
      </p:sp>
      <p:sp>
        <p:nvSpPr>
          <p:cNvPr id="151" name="Google Shape;151;p8"/>
          <p:cNvSpPr txBox="1">
            <a:spLocks noGrp="1"/>
          </p:cNvSpPr>
          <p:nvPr>
            <p:ph type="body" idx="1"/>
          </p:nvPr>
        </p:nvSpPr>
        <p:spPr>
          <a:xfrm>
            <a:off x="912733" y="2394374"/>
            <a:ext cx="16429197" cy="677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/>
          <a:p>
            <a:pPr marL="611048" lvl="0" indent="-24909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</a:pPr>
            <a:endParaRPr/>
          </a:p>
        </p:txBody>
      </p:sp>
      <p:pic>
        <p:nvPicPr>
          <p:cNvPr id="152" name="Google Shape;152;p8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18" y="0"/>
            <a:ext cx="18242845" cy="1026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8"/>
          <p:cNvSpPr/>
          <p:nvPr/>
        </p:nvSpPr>
        <p:spPr>
          <a:xfrm>
            <a:off x="2269283" y="1558900"/>
            <a:ext cx="15502046" cy="433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000" b="1" i="1">
                <a:solidFill>
                  <a:schemeClr val="dk1"/>
                </a:solidFill>
              </a:rPr>
              <a:t>Clínica ampliada</a:t>
            </a:r>
            <a:r>
              <a:rPr lang="es-AR" sz="2800" b="1" i="1">
                <a:solidFill>
                  <a:schemeClr val="dk1"/>
                </a:solidFill>
              </a:rPr>
              <a:t>,</a:t>
            </a:r>
            <a:r>
              <a:rPr lang="es-AR" sz="23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centrada en el sujeto y descentrada de la enfermedad </a:t>
            </a:r>
            <a:endParaRPr sz="23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Tres ejes interrelacionados:</a:t>
            </a:r>
            <a:endParaRPr sz="2400" b="1"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 Eje territorial;  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2. Eje preventivo-promocional; 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3. Eje clínico-asistencial. 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8"/>
          <p:cNvSpPr/>
          <p:nvPr/>
        </p:nvSpPr>
        <p:spPr>
          <a:xfrm>
            <a:off x="2269283" y="4773610"/>
            <a:ext cx="15144856" cy="6309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>
                <a:solidFill>
                  <a:schemeClr val="dk1"/>
                </a:solidFill>
              </a:rPr>
              <a:t>Competencias:</a:t>
            </a:r>
            <a:endParaRPr sz="2800" b="1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➔"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Análisis de situación 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➔"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Promoción, protección, prevención y asistencia</a:t>
            </a: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➔"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Evaluación integral 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➔"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Proyecto terapéutico singular.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➔"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Dispositivo de atención individual </a:t>
            </a: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y/o  </a:t>
            </a: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dispositivos grupales</a:t>
            </a: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➔"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Comunicación, derivación oportuna e interconsulta</a:t>
            </a: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con el  segundo nivel de atención.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➔"/>
            </a:pP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Registrar en </a:t>
            </a: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historia clínica </a:t>
            </a: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integrada.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➔"/>
            </a:pP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Participar en los </a:t>
            </a: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procesos de externación asistida</a:t>
            </a: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realizar el acompañamiento</a:t>
            </a: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y/o  el </a:t>
            </a: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seguimiento </a:t>
            </a: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 personas con padecimientos mentales severos.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A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A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</a:pPr>
            <a:endParaRPr/>
          </a:p>
        </p:txBody>
      </p:sp>
      <p:sp>
        <p:nvSpPr>
          <p:cNvPr id="160" name="Google Shape;160;p10"/>
          <p:cNvSpPr txBox="1">
            <a:spLocks noGrp="1"/>
          </p:cNvSpPr>
          <p:nvPr>
            <p:ph type="body" idx="1"/>
          </p:nvPr>
        </p:nvSpPr>
        <p:spPr>
          <a:xfrm>
            <a:off x="912733" y="2394374"/>
            <a:ext cx="16429197" cy="677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/>
          <a:p>
            <a:pPr marL="611048" lvl="0" indent="-24909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</a:pPr>
            <a:endParaRPr/>
          </a:p>
        </p:txBody>
      </p:sp>
      <p:pic>
        <p:nvPicPr>
          <p:cNvPr id="161" name="Google Shape;161;p10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18" y="0"/>
            <a:ext cx="18242845" cy="1026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0"/>
          <p:cNvSpPr/>
          <p:nvPr/>
        </p:nvSpPr>
        <p:spPr>
          <a:xfrm>
            <a:off x="2412149" y="1844650"/>
            <a:ext cx="126981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 u="sng">
                <a:solidFill>
                  <a:schemeClr val="dk1"/>
                </a:solidFill>
              </a:rPr>
              <a:t>Dispositivos de intervención en el Primer Nivel de Atención</a:t>
            </a:r>
            <a:r>
              <a:rPr lang="es-AR" sz="3200" b="1">
                <a:solidFill>
                  <a:schemeClr val="dk1"/>
                </a:solidFill>
              </a:rPr>
              <a:t> </a:t>
            </a:r>
            <a:endParaRPr sz="3200">
              <a:solidFill>
                <a:schemeClr val="dk1"/>
              </a:solidFill>
            </a:endParaRPr>
          </a:p>
        </p:txBody>
      </p:sp>
      <p:sp>
        <p:nvSpPr>
          <p:cNvPr id="163" name="Google Shape;163;p10"/>
          <p:cNvSpPr/>
          <p:nvPr/>
        </p:nvSpPr>
        <p:spPr>
          <a:xfrm>
            <a:off x="2054969" y="2630470"/>
            <a:ext cx="15716360" cy="600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mencionan a continuación algunos dispositivos posibles a implementar en el Primer Nivel de Atención,  teniendo en cuenta el para qué (objetivo) y cómo (metodología): 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A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Dispositivo de Recepción de Demanda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Talleres</a:t>
            </a:r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Charlas informativas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Campañas de sensibilización 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Juegoteca y rincón de lectura 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Posta de salud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Visita domiciliaria v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Consultoría / Consejería 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Entrevista  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Tratamiento Psicoterapéutico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Tratamiento psicofarmacológico 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Grupo de pares / Grupos de ayuda mutua / Grupos de reflexión 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Tratamiento Terapéutico grupal 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A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</a:pPr>
            <a:endParaRPr/>
          </a:p>
        </p:txBody>
      </p:sp>
      <p:sp>
        <p:nvSpPr>
          <p:cNvPr id="169" name="Google Shape;169;p11"/>
          <p:cNvSpPr txBox="1">
            <a:spLocks noGrp="1"/>
          </p:cNvSpPr>
          <p:nvPr>
            <p:ph type="body" idx="1"/>
          </p:nvPr>
        </p:nvSpPr>
        <p:spPr>
          <a:xfrm>
            <a:off x="912733" y="2394374"/>
            <a:ext cx="16429197" cy="677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/>
          <a:p>
            <a:pPr marL="611048" lvl="0" indent="-24909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</a:pPr>
            <a:endParaRPr/>
          </a:p>
        </p:txBody>
      </p:sp>
      <p:pic>
        <p:nvPicPr>
          <p:cNvPr id="170" name="Google Shape;170;p11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18" y="0"/>
            <a:ext cx="18242845" cy="1026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1"/>
          <p:cNvSpPr/>
          <p:nvPr/>
        </p:nvSpPr>
        <p:spPr>
          <a:xfrm>
            <a:off x="2840773" y="1416025"/>
            <a:ext cx="103701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000" b="1" u="sng">
                <a:solidFill>
                  <a:schemeClr val="dk1"/>
                </a:solidFill>
              </a:rPr>
              <a:t>HERRAMIENTAS  PARA EL ABORDAJE  COMUNITARIO 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72" name="Google Shape;172;p11"/>
          <p:cNvSpPr/>
          <p:nvPr/>
        </p:nvSpPr>
        <p:spPr>
          <a:xfrm>
            <a:off x="2197850" y="2630476"/>
            <a:ext cx="15430500" cy="32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 enuncian a modo de ejemplo algunas </a:t>
            </a: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herramientas</a:t>
            </a:r>
            <a: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que, lejos de la pretensión  de agotar las posibilidades de los equipos, buscan más bien motivar a la creación e  implementación de otras: 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a) Reunión de equipo 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b) Ateneos, supervisión de casos y seguimiento de proyectos terapéuticos singulares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c) Relevamiento comunitario 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d) Análisis de situación de salud – ASIS </a:t>
            </a:r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e) Participación en espacios de concertación (Redes intersectoriales) 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f) Registros clínicos y comunitarios 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AR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845131da6e_0_31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200" cy="17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</a:pPr>
            <a:endParaRPr/>
          </a:p>
        </p:txBody>
      </p:sp>
      <p:sp>
        <p:nvSpPr>
          <p:cNvPr id="178" name="Google Shape;178;g2845131da6e_0_31"/>
          <p:cNvSpPr txBox="1">
            <a:spLocks noGrp="1"/>
          </p:cNvSpPr>
          <p:nvPr>
            <p:ph type="body" idx="1"/>
          </p:nvPr>
        </p:nvSpPr>
        <p:spPr>
          <a:xfrm>
            <a:off x="912733" y="2394374"/>
            <a:ext cx="16429200" cy="67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/>
          <a:p>
            <a:pPr marL="611047" lvl="0" indent="-2490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</a:pPr>
            <a:endParaRPr/>
          </a:p>
        </p:txBody>
      </p:sp>
      <p:pic>
        <p:nvPicPr>
          <p:cNvPr id="179" name="Google Shape;179;g2845131da6e_0_31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18" y="0"/>
            <a:ext cx="18242846" cy="10261601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g2845131da6e_0_31"/>
          <p:cNvSpPr txBox="1">
            <a:spLocks noGrp="1"/>
          </p:cNvSpPr>
          <p:nvPr>
            <p:ph type="title"/>
          </p:nvPr>
        </p:nvSpPr>
        <p:spPr>
          <a:xfrm>
            <a:off x="1697933" y="1293665"/>
            <a:ext cx="16429200" cy="1710300"/>
          </a:xfrm>
          <a:prstGeom prst="rect">
            <a:avLst/>
          </a:prstGeom>
        </p:spPr>
        <p:txBody>
          <a:bodyPr spcFirstLastPara="1" wrap="square" lIns="162925" tIns="81450" rIns="162925" bIns="81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600" b="1" i="1">
                <a:latin typeface="Arial"/>
                <a:ea typeface="Arial"/>
                <a:cs typeface="Arial"/>
                <a:sym typeface="Arial"/>
              </a:rPr>
              <a:t>¿Qué entendemos por abordaje de salud mental en el Primer Nivel?</a:t>
            </a:r>
            <a:endParaRPr sz="3600" b="1" i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2845131da6e_0_31"/>
          <p:cNvSpPr/>
          <p:nvPr/>
        </p:nvSpPr>
        <p:spPr>
          <a:xfrm>
            <a:off x="2900550" y="3980188"/>
            <a:ext cx="7224916" cy="9358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51C75"/>
                </a:solidFill>
                <a:latin typeface="Arial"/>
              </a:rPr>
              <a:t>Combinación integrada:</a:t>
            </a:r>
          </a:p>
        </p:txBody>
      </p:sp>
      <p:sp>
        <p:nvSpPr>
          <p:cNvPr id="182" name="Google Shape;182;g2845131da6e_0_31"/>
          <p:cNvSpPr/>
          <p:nvPr/>
        </p:nvSpPr>
        <p:spPr>
          <a:xfrm>
            <a:off x="10685448" y="2804225"/>
            <a:ext cx="5734849" cy="288670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51C75"/>
                </a:solidFill>
                <a:latin typeface="Arial"/>
              </a:rPr>
              <a:t>-Saber</a:t>
            </a:r>
            <a:b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51C75"/>
                </a:solidFill>
                <a:latin typeface="Arial"/>
              </a:rPr>
            </a:br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51C75"/>
                </a:solidFill>
                <a:latin typeface="Arial"/>
              </a:rPr>
              <a:t>-Saber hacer</a:t>
            </a:r>
            <a:b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51C75"/>
                </a:solidFill>
                <a:latin typeface="Arial"/>
              </a:rPr>
            </a:br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51C75"/>
                </a:solidFill>
                <a:latin typeface="Arial"/>
              </a:rPr>
              <a:t>-Querer hacer</a:t>
            </a:r>
          </a:p>
        </p:txBody>
      </p:sp>
      <p:sp>
        <p:nvSpPr>
          <p:cNvPr id="183" name="Google Shape;183;g2845131da6e_0_31"/>
          <p:cNvSpPr/>
          <p:nvPr/>
        </p:nvSpPr>
        <p:spPr>
          <a:xfrm>
            <a:off x="2459925" y="6774975"/>
            <a:ext cx="14991540" cy="171030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1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351C75"/>
                </a:solidFill>
                <a:latin typeface="Arial"/>
              </a:rPr>
              <a:t>proceso de salud  – enfermedad – atención - cuidado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8466b1b2bc_0_0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200" cy="17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</a:pPr>
            <a:endParaRPr/>
          </a:p>
        </p:txBody>
      </p:sp>
      <p:sp>
        <p:nvSpPr>
          <p:cNvPr id="189" name="Google Shape;189;g28466b1b2bc_0_0"/>
          <p:cNvSpPr txBox="1">
            <a:spLocks noGrp="1"/>
          </p:cNvSpPr>
          <p:nvPr>
            <p:ph type="body" idx="1"/>
          </p:nvPr>
        </p:nvSpPr>
        <p:spPr>
          <a:xfrm>
            <a:off x="912733" y="2394374"/>
            <a:ext cx="16429200" cy="67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/>
          <a:p>
            <a:pPr marL="611047" lvl="0" indent="-2490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</a:pPr>
            <a:endParaRPr/>
          </a:p>
        </p:txBody>
      </p:sp>
      <p:pic>
        <p:nvPicPr>
          <p:cNvPr id="190" name="Google Shape;190;g28466b1b2bc_0_0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3" y="0"/>
            <a:ext cx="18242846" cy="1026160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28466b1b2bc_0_0"/>
          <p:cNvSpPr txBox="1">
            <a:spLocks noGrp="1"/>
          </p:cNvSpPr>
          <p:nvPr>
            <p:ph type="title"/>
          </p:nvPr>
        </p:nvSpPr>
        <p:spPr>
          <a:xfrm>
            <a:off x="1697925" y="1293703"/>
            <a:ext cx="16429200" cy="6428100"/>
          </a:xfrm>
          <a:prstGeom prst="rect">
            <a:avLst/>
          </a:prstGeom>
        </p:spPr>
        <p:txBody>
          <a:bodyPr spcFirstLastPara="1" wrap="square" lIns="162925" tIns="81450" rIns="162925" bIns="81450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AR" sz="3600" b="1">
                <a:latin typeface="Arial"/>
                <a:ea typeface="Arial"/>
                <a:cs typeface="Arial"/>
                <a:sym typeface="Arial"/>
              </a:rPr>
              <a:t>Trabajo práctico del encuentro: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AR" sz="360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s-AR" sz="3600">
                <a:latin typeface="Century Gothic"/>
                <a:ea typeface="Century Gothic"/>
                <a:cs typeface="Century Gothic"/>
                <a:sym typeface="Century Gothic"/>
              </a:rPr>
              <a:t>     	Detección y análisis de las principales necesidades referidas a la salud mental en la zona programática.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3600">
                <a:latin typeface="Century Gothic"/>
                <a:ea typeface="Century Gothic"/>
                <a:cs typeface="Century Gothic"/>
                <a:sym typeface="Century Gothic"/>
              </a:rPr>
              <a:t>-      	Realización de un material de comunicación o estrategia territorial abordando alguna de las necesidades halladas, o trabajando una guía de recursos y dispositivos disponibles para la comunidad.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3600">
                <a:latin typeface="Century Gothic"/>
                <a:ea typeface="Century Gothic"/>
                <a:cs typeface="Century Gothic"/>
                <a:sym typeface="Century Gothic"/>
              </a:rPr>
              <a:t>Correo electrónico: </a:t>
            </a:r>
            <a:r>
              <a:rPr lang="es-AR" sz="36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smenaps@gmail.com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8466b1b2bc_0_10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200" cy="17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</a:pPr>
            <a:endParaRPr/>
          </a:p>
        </p:txBody>
      </p:sp>
      <p:sp>
        <p:nvSpPr>
          <p:cNvPr id="197" name="Google Shape;197;g28466b1b2bc_0_10"/>
          <p:cNvSpPr txBox="1">
            <a:spLocks noGrp="1"/>
          </p:cNvSpPr>
          <p:nvPr>
            <p:ph type="body" idx="1"/>
          </p:nvPr>
        </p:nvSpPr>
        <p:spPr>
          <a:xfrm>
            <a:off x="912733" y="2394374"/>
            <a:ext cx="16429200" cy="67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/>
          <a:p>
            <a:pPr marL="611047" lvl="0" indent="-2490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</a:pPr>
            <a:endParaRPr/>
          </a:p>
        </p:txBody>
      </p:sp>
      <p:pic>
        <p:nvPicPr>
          <p:cNvPr id="198" name="Google Shape;198;g28466b1b2bc_0_10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3" y="0"/>
            <a:ext cx="18242846" cy="10261601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g28466b1b2bc_0_10"/>
          <p:cNvSpPr txBox="1">
            <a:spLocks noGrp="1"/>
          </p:cNvSpPr>
          <p:nvPr>
            <p:ph type="title"/>
          </p:nvPr>
        </p:nvSpPr>
        <p:spPr>
          <a:xfrm>
            <a:off x="1697925" y="1293703"/>
            <a:ext cx="16429200" cy="6428100"/>
          </a:xfrm>
          <a:prstGeom prst="rect">
            <a:avLst/>
          </a:prstGeom>
        </p:spPr>
        <p:txBody>
          <a:bodyPr spcFirstLastPara="1" wrap="square" lIns="162925" tIns="81450" rIns="162925" bIns="81450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914400" lvl="0" indent="-22860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4800" b="1">
                <a:latin typeface="Century Gothic"/>
                <a:ea typeface="Century Gothic"/>
                <a:cs typeface="Century Gothic"/>
                <a:sym typeface="Century Gothic"/>
              </a:rPr>
              <a:t>MUCHAS GRACIAS.</a:t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9" y="0"/>
            <a:ext cx="18242845" cy="1026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/>
          <p:nvPr/>
        </p:nvSpPr>
        <p:spPr>
          <a:xfrm>
            <a:off x="2923774" y="1475575"/>
            <a:ext cx="135501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>
                <a:solidFill>
                  <a:schemeClr val="dk1"/>
                </a:solidFill>
              </a:rPr>
              <a:t>MARCO NORMATIVO </a:t>
            </a:r>
            <a:endParaRPr sz="3200" b="1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500" b="1">
                <a:solidFill>
                  <a:schemeClr val="dk1"/>
                </a:solidFill>
              </a:rPr>
              <a:t>Ley Nacional de Salud Mental </a:t>
            </a:r>
            <a:r>
              <a:rPr lang="es-AR" sz="3200" b="1">
                <a:solidFill>
                  <a:schemeClr val="dk1"/>
                </a:solidFill>
              </a:rPr>
              <a:t>Nº 26.657/2010</a:t>
            </a:r>
            <a:endParaRPr sz="3200" b="1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>
                <a:solidFill>
                  <a:schemeClr val="dk1"/>
                </a:solidFill>
              </a:rPr>
              <a:t>(Ley provincial de adhesión N° 10.445) </a:t>
            </a:r>
            <a:endParaRPr sz="3200">
              <a:solidFill>
                <a:schemeClr val="dk1"/>
              </a:solidFill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2412134" y="2684008"/>
            <a:ext cx="14573400" cy="48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AR" sz="2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SALUD MENTAL COMO PROCESO COMPLEJO, MULTIDETERMINADO</a:t>
            </a:r>
            <a:endParaRPr sz="2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AR" sz="2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PARTIR DE LA CAPACIDAD DE LAS PERSONAS - DESESTIGMATIZAR</a:t>
            </a:r>
            <a:endParaRPr sz="2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AR" sz="2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PERSPECTIVA DE DERECHOS </a:t>
            </a:r>
            <a:endParaRPr sz="2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AR" sz="2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TRABAJO EN EQUIPO: ABORDAJE INTERDISCIPLINARIO, INTERSECTORIAL Y TERRITORIAL</a:t>
            </a:r>
            <a:endParaRPr sz="2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AR" sz="2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RED DE SALUD CON BASE EN LA COMUNIDAD (TRANSFORMACIÓN DE LOS MANICOMIOS)</a:t>
            </a:r>
            <a:endParaRPr sz="2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AR" sz="2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ARTICULACIÓN Y CO-RESPONSABILIDAD</a:t>
            </a:r>
            <a:endParaRPr sz="2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AR" sz="2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PROCESOS DE CUIDADOS - PREVENCIÓN Y PROMOCIÓN</a:t>
            </a:r>
            <a:endParaRPr sz="2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AR" sz="2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INTER-SABERES</a:t>
            </a:r>
            <a:endParaRPr sz="2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AR" sz="2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INTERNACIÓN: ÚLTIMO RECURSO - PROMOVER EL ABORDAJE EN COMUNIDAD</a:t>
            </a:r>
            <a:endParaRPr sz="2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18" y="0"/>
            <a:ext cx="18242845" cy="1026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/>
          <p:nvPr/>
        </p:nvSpPr>
        <p:spPr>
          <a:xfrm>
            <a:off x="2283200" y="2030925"/>
            <a:ext cx="12596100" cy="6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500" b="1">
                <a:solidFill>
                  <a:schemeClr val="dk1"/>
                </a:solidFill>
              </a:rPr>
              <a:t>DIRECCIÓN GENERAL DE SALUD MENTAL.</a:t>
            </a:r>
            <a:endParaRPr sz="3500"/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19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entury Gothic"/>
              <a:buChar char="★"/>
            </a:pPr>
            <a:r>
              <a:rPr lang="es-AR" sz="30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Dirección de Salud Mental en Atención Primaria</a:t>
            </a:r>
            <a:endParaRPr sz="3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19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entury Gothic"/>
              <a:buChar char="-"/>
            </a:pPr>
            <a:r>
              <a:rPr lang="es-AR" sz="30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Programa Provincial de Prevención del Suicidio</a:t>
            </a:r>
            <a:endParaRPr sz="3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19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entury Gothic"/>
              <a:buChar char="★"/>
            </a:pPr>
            <a:r>
              <a:rPr lang="es-AR" sz="30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Dirección de Abordaje Integral de Problemáticas de Consumo</a:t>
            </a:r>
            <a:endParaRPr sz="3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4191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entury Gothic"/>
              <a:buChar char="★"/>
            </a:pPr>
            <a:r>
              <a:rPr lang="es-AR" sz="30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Programa Provincial de Violencia Social</a:t>
            </a:r>
            <a:endParaRPr sz="3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4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9" y="0"/>
            <a:ext cx="18242845" cy="1026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4"/>
          <p:cNvSpPr/>
          <p:nvPr/>
        </p:nvSpPr>
        <p:spPr>
          <a:xfrm>
            <a:off x="0" y="0"/>
            <a:ext cx="18254663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AR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Mapa 1: Hospitales de Entre Ríos según recurso humano de Salud Mental </a:t>
            </a:r>
            <a:r>
              <a:rPr lang="es-AR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4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900"/>
              <a:buFont typeface="Arial"/>
              <a:buNone/>
            </a:pPr>
            <a:br>
              <a:rPr lang="es-AR" sz="2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4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4299" y="75"/>
            <a:ext cx="14516852" cy="102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g2842c414252_1_6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9" y="0"/>
            <a:ext cx="18242846" cy="10261601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g2842c414252_1_6"/>
          <p:cNvSpPr/>
          <p:nvPr/>
        </p:nvSpPr>
        <p:spPr>
          <a:xfrm>
            <a:off x="0" y="0"/>
            <a:ext cx="182547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AR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Mapa 1: Hospitales de Entre Ríos según recurso humano de Salud Mental </a:t>
            </a:r>
            <a:r>
              <a:rPr lang="es-AR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4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900"/>
              <a:buFont typeface="Arial"/>
              <a:buNone/>
            </a:pPr>
            <a:br>
              <a:rPr lang="es-AR" sz="2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4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g2842c414252_1_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8899" y="0"/>
            <a:ext cx="14516852" cy="102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5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9" y="0"/>
            <a:ext cx="18242845" cy="102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5"/>
          <p:cNvPicPr preferRelativeResize="0"/>
          <p:nvPr/>
        </p:nvPicPr>
        <p:blipFill rotWithShape="1">
          <a:blip r:embed="rId4">
            <a:alphaModFix/>
          </a:blip>
          <a:srcRect t="3088" b="12050"/>
          <a:stretch/>
        </p:blipFill>
        <p:spPr>
          <a:xfrm>
            <a:off x="3281050" y="1572925"/>
            <a:ext cx="10418176" cy="641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g2845131da6e_0_5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9" y="0"/>
            <a:ext cx="18242846" cy="10261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845131da6e_0_5"/>
          <p:cNvPicPr preferRelativeResize="0"/>
          <p:nvPr/>
        </p:nvPicPr>
        <p:blipFill rotWithShape="1">
          <a:blip r:embed="rId4">
            <a:alphaModFix/>
          </a:blip>
          <a:srcRect b="8709"/>
          <a:stretch/>
        </p:blipFill>
        <p:spPr>
          <a:xfrm>
            <a:off x="2201325" y="1863725"/>
            <a:ext cx="11190049" cy="653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g2845131da6e_0_13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9" y="0"/>
            <a:ext cx="18242846" cy="10261601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2845131da6e_0_13"/>
          <p:cNvSpPr/>
          <p:nvPr/>
        </p:nvSpPr>
        <p:spPr>
          <a:xfrm>
            <a:off x="2950225" y="1859850"/>
            <a:ext cx="13545305" cy="15264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Arial"/>
              </a:rPr>
              <a:t>3 Centros de Atención en Salud Mental:</a:t>
            </a:r>
          </a:p>
        </p:txBody>
      </p:sp>
      <p:sp>
        <p:nvSpPr>
          <p:cNvPr id="132" name="Google Shape;132;g2845131da6e_0_13"/>
          <p:cNvSpPr/>
          <p:nvPr/>
        </p:nvSpPr>
        <p:spPr>
          <a:xfrm>
            <a:off x="2231900" y="3933750"/>
            <a:ext cx="10543806" cy="100847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A64D79"/>
                </a:solidFill>
                <a:latin typeface="Arial"/>
              </a:rPr>
              <a:t>CAPSM Mercedes de Giusto</a:t>
            </a:r>
          </a:p>
        </p:txBody>
      </p:sp>
      <p:sp>
        <p:nvSpPr>
          <p:cNvPr id="133" name="Google Shape;133;g2845131da6e_0_13"/>
          <p:cNvSpPr/>
          <p:nvPr/>
        </p:nvSpPr>
        <p:spPr>
          <a:xfrm>
            <a:off x="2231900" y="5715163"/>
            <a:ext cx="6272274" cy="10085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A64D79"/>
                </a:solidFill>
                <a:latin typeface="Arial"/>
              </a:rPr>
              <a:t>Centro Huella</a:t>
            </a:r>
          </a:p>
        </p:txBody>
      </p:sp>
      <p:sp>
        <p:nvSpPr>
          <p:cNvPr id="134" name="Google Shape;134;g2845131da6e_0_13"/>
          <p:cNvSpPr/>
          <p:nvPr/>
        </p:nvSpPr>
        <p:spPr>
          <a:xfrm>
            <a:off x="2231900" y="7496600"/>
            <a:ext cx="15289769" cy="100847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A64D79"/>
                </a:solidFill>
                <a:latin typeface="Arial"/>
              </a:rPr>
              <a:t>Centro de Salud Mental de las Juventudes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</a:pPr>
            <a:endParaRPr/>
          </a:p>
        </p:txBody>
      </p:sp>
      <p:sp>
        <p:nvSpPr>
          <p:cNvPr id="140" name="Google Shape;140;p7"/>
          <p:cNvSpPr txBox="1">
            <a:spLocks noGrp="1"/>
          </p:cNvSpPr>
          <p:nvPr>
            <p:ph type="body" idx="1"/>
          </p:nvPr>
        </p:nvSpPr>
        <p:spPr>
          <a:xfrm>
            <a:off x="912733" y="2394374"/>
            <a:ext cx="16429197" cy="677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925" tIns="81450" rIns="162925" bIns="81450" anchor="t" anchorCtr="0">
            <a:normAutofit/>
          </a:bodyPr>
          <a:lstStyle/>
          <a:p>
            <a:pPr marL="611048" lvl="0" indent="-24909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</a:pPr>
            <a:endParaRPr/>
          </a:p>
        </p:txBody>
      </p:sp>
      <p:pic>
        <p:nvPicPr>
          <p:cNvPr id="141" name="Google Shape;141;p7" descr="Estética 2023 (1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18" y="0"/>
            <a:ext cx="18242845" cy="1026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7"/>
          <p:cNvSpPr/>
          <p:nvPr/>
        </p:nvSpPr>
        <p:spPr>
          <a:xfrm>
            <a:off x="4203425" y="1844650"/>
            <a:ext cx="106431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500" b="1">
                <a:solidFill>
                  <a:schemeClr val="dk1"/>
                </a:solidFill>
              </a:rPr>
              <a:t>Atención Primaria de la Salud y Salud Mental.</a:t>
            </a:r>
            <a:endParaRPr sz="3500">
              <a:solidFill>
                <a:schemeClr val="dk1"/>
              </a:solidFill>
            </a:endParaRPr>
          </a:p>
        </p:txBody>
      </p:sp>
      <p:sp>
        <p:nvSpPr>
          <p:cNvPr id="143" name="Google Shape;143;p7"/>
          <p:cNvSpPr/>
          <p:nvPr/>
        </p:nvSpPr>
        <p:spPr>
          <a:xfrm>
            <a:off x="2197850" y="2701901"/>
            <a:ext cx="15144900" cy="7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➢"/>
            </a:pP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 Orientado hacia los </a:t>
            </a:r>
            <a:r>
              <a:rPr lang="es-AR" sz="20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principales problemas de salud de  la comunidad</a:t>
            </a: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, acciones de </a:t>
            </a:r>
            <a:r>
              <a:rPr lang="es-AR" sz="20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protección</a:t>
            </a: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y </a:t>
            </a:r>
            <a:r>
              <a:rPr lang="es-AR" sz="20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promoción</a:t>
            </a: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la salud,  </a:t>
            </a:r>
            <a:r>
              <a:rPr lang="es-AR" sz="20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prevención, asistencia  </a:t>
            </a: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</a:t>
            </a:r>
            <a:r>
              <a:rPr lang="es-AR" sz="20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continuidad de cuidados</a:t>
            </a: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 </a:t>
            </a:r>
            <a:endParaRPr sz="2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2197845" y="3499694"/>
            <a:ext cx="151449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➢"/>
            </a:pP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 estrategias  para promover los factores protectores, pero  también en el </a:t>
            </a:r>
            <a:r>
              <a:rPr lang="es-AR" sz="20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reconocimiento de los recursos comunitarios existentes que fortalecen los  vínculos saludables, fomentan las redes de apoyo y promueven la participación social</a:t>
            </a: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  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AR" sz="2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7"/>
          <p:cNvSpPr/>
          <p:nvPr/>
        </p:nvSpPr>
        <p:spPr>
          <a:xfrm>
            <a:off x="2197845" y="4640172"/>
            <a:ext cx="14930400" cy="3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➢"/>
            </a:pPr>
            <a:r>
              <a:rPr lang="es-AR" sz="20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s-AR" sz="20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esulta fundamental mencionar la necesidad de abordar algunas problemáticas  relacionadas con padecimientos subjetivos en el PNA o situaciones que, en ocasiones,  son rechazadas, por diversos motivos, como la falsa dicotomía salud / salud mental; </a:t>
            </a: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  estigmatización de las personas con padecimientos; la escasez de recurso  humano; la idea de que sólo los especialistas en salud mental en determinada temática  pueden abordar ciertos padecimientos, etc.  </a:t>
            </a:r>
            <a:endParaRPr sz="2000"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➢"/>
            </a:pPr>
            <a:r>
              <a:rPr lang="es-AR" sz="20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Algunas problemáticas son: padecimientos subjetivos severos, consumos  problemáticos, situaciones de crisis en salud mental, autolesiones, suicidio,  problemáticas de salud en las infancias, adolescencias y problemáticas de violencia/abuso.</a:t>
            </a: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000"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➢"/>
            </a:pPr>
            <a:r>
              <a:rPr lang="es-AR" sz="20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Acciones compartidas entre estas problemáticas, s</a:t>
            </a:r>
            <a:r>
              <a:rPr lang="es-AR" sz="20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 puede pensar la atención temprana  e intervención oportuna en el marco de la salud integral con el acompañamiento de  referentes afectivos, como así también la continuidad de cuidados en un abordaje  comunitario e intersectorial.</a:t>
            </a:r>
            <a:r>
              <a:rPr lang="es-AR" sz="2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A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Personalizado</PresentationFormat>
  <Slides>15</Slides>
  <Notes>15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msemilias</dc:creator>
  <cp:lastModifiedBy>Mariela Alejandra Velazquez</cp:lastModifiedBy>
  <cp:revision>1</cp:revision>
  <dcterms:created xsi:type="dcterms:W3CDTF">2023-02-17T13:57:16Z</dcterms:created>
  <dcterms:modified xsi:type="dcterms:W3CDTF">2023-10-02T11:51:10Z</dcterms:modified>
</cp:coreProperties>
</file>