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73" r:id="rId11"/>
    <p:sldId id="265" r:id="rId12"/>
    <p:sldId id="272" r:id="rId13"/>
    <p:sldId id="271" r:id="rId14"/>
    <p:sldId id="270" r:id="rId15"/>
    <p:sldId id="274" r:id="rId16"/>
    <p:sldId id="284" r:id="rId17"/>
    <p:sldId id="289" r:id="rId18"/>
    <p:sldId id="285" r:id="rId19"/>
    <p:sldId id="287" r:id="rId20"/>
    <p:sldId id="286" r:id="rId21"/>
    <p:sldId id="282" r:id="rId22"/>
    <p:sldId id="283" r:id="rId23"/>
    <p:sldId id="280" r:id="rId24"/>
    <p:sldId id="281" r:id="rId25"/>
    <p:sldId id="276" r:id="rId26"/>
    <p:sldId id="279" r:id="rId27"/>
    <p:sldId id="278" r:id="rId28"/>
  </p:sldIdLst>
  <p:sldSz cx="18254663" cy="10261600"/>
  <p:notesSz cx="6858000" cy="9144000"/>
  <p:defaultTextStyle>
    <a:defPPr>
      <a:defRPr lang="es-AR"/>
    </a:defPPr>
    <a:lvl1pPr marL="0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4632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9267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3899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8531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73164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87796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02430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17063" algn="l" defTabSz="16292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2" y="-198"/>
      </p:cViewPr>
      <p:guideLst>
        <p:guide orient="horz" pos="3232"/>
        <p:guide pos="57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20451-F577-4E96-ADD1-C0B52E2F17F5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9915A-0440-4CEC-96B6-6DD1E9AB4DB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9915A-0440-4CEC-96B6-6DD1E9AB4DBA}" type="slidenum">
              <a:rPr lang="es-ES" smtClean="0"/>
              <a:t>26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100" y="3187749"/>
            <a:ext cx="15516464" cy="219959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38200" y="5814908"/>
            <a:ext cx="12778264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9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3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8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7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87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02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1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234631" y="410942"/>
            <a:ext cx="4107299" cy="87556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2733" y="410942"/>
            <a:ext cx="12017653" cy="87556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1992" y="6594030"/>
            <a:ext cx="15516464" cy="2038068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1992" y="4349306"/>
            <a:ext cx="15516464" cy="2244724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463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926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389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853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731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8779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024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1706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733" y="2394375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279454" y="2394375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296984"/>
            <a:ext cx="8065646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632" indent="0">
              <a:buNone/>
              <a:defRPr sz="3600" b="1"/>
            </a:lvl2pPr>
            <a:lvl3pPr marL="1629267" indent="0">
              <a:buNone/>
              <a:defRPr sz="3200" b="1"/>
            </a:lvl3pPr>
            <a:lvl4pPr marL="2443899" indent="0">
              <a:buNone/>
              <a:defRPr sz="2900" b="1"/>
            </a:lvl4pPr>
            <a:lvl5pPr marL="3258531" indent="0">
              <a:buNone/>
              <a:defRPr sz="2900" b="1"/>
            </a:lvl5pPr>
            <a:lvl6pPr marL="4073164" indent="0">
              <a:buNone/>
              <a:defRPr sz="2900" b="1"/>
            </a:lvl6pPr>
            <a:lvl7pPr marL="4887796" indent="0">
              <a:buNone/>
              <a:defRPr sz="2900" b="1"/>
            </a:lvl7pPr>
            <a:lvl8pPr marL="5702430" indent="0">
              <a:buNone/>
              <a:defRPr sz="2900" b="1"/>
            </a:lvl8pPr>
            <a:lvl9pPr marL="6517063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2733" y="3254257"/>
            <a:ext cx="8065646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73118" y="2296984"/>
            <a:ext cx="8068815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632" indent="0">
              <a:buNone/>
              <a:defRPr sz="3600" b="1"/>
            </a:lvl2pPr>
            <a:lvl3pPr marL="1629267" indent="0">
              <a:buNone/>
              <a:defRPr sz="3200" b="1"/>
            </a:lvl3pPr>
            <a:lvl4pPr marL="2443899" indent="0">
              <a:buNone/>
              <a:defRPr sz="2900" b="1"/>
            </a:lvl4pPr>
            <a:lvl5pPr marL="3258531" indent="0">
              <a:buNone/>
              <a:defRPr sz="2900" b="1"/>
            </a:lvl5pPr>
            <a:lvl6pPr marL="4073164" indent="0">
              <a:buNone/>
              <a:defRPr sz="2900" b="1"/>
            </a:lvl6pPr>
            <a:lvl7pPr marL="4887796" indent="0">
              <a:buNone/>
              <a:defRPr sz="2900" b="1"/>
            </a:lvl7pPr>
            <a:lvl8pPr marL="5702430" indent="0">
              <a:buNone/>
              <a:defRPr sz="2900" b="1"/>
            </a:lvl8pPr>
            <a:lvl9pPr marL="6517063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73118" y="3254257"/>
            <a:ext cx="8068815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2734" y="408564"/>
            <a:ext cx="6005658" cy="173877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37066" y="408566"/>
            <a:ext cx="10204864" cy="875799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2734" y="2147337"/>
            <a:ext cx="6005658" cy="7019220"/>
          </a:xfrm>
        </p:spPr>
        <p:txBody>
          <a:bodyPr/>
          <a:lstStyle>
            <a:lvl1pPr marL="0" indent="0">
              <a:buNone/>
              <a:defRPr sz="2500"/>
            </a:lvl1pPr>
            <a:lvl2pPr marL="814632" indent="0">
              <a:buNone/>
              <a:defRPr sz="2100"/>
            </a:lvl2pPr>
            <a:lvl3pPr marL="1629267" indent="0">
              <a:buNone/>
              <a:defRPr sz="1800"/>
            </a:lvl3pPr>
            <a:lvl4pPr marL="2443899" indent="0">
              <a:buNone/>
              <a:defRPr sz="1600"/>
            </a:lvl4pPr>
            <a:lvl5pPr marL="3258531" indent="0">
              <a:buNone/>
              <a:defRPr sz="1600"/>
            </a:lvl5pPr>
            <a:lvl6pPr marL="4073164" indent="0">
              <a:buNone/>
              <a:defRPr sz="1600"/>
            </a:lvl6pPr>
            <a:lvl7pPr marL="4887796" indent="0">
              <a:buNone/>
              <a:defRPr sz="1600"/>
            </a:lvl7pPr>
            <a:lvl8pPr marL="5702430" indent="0">
              <a:buNone/>
              <a:defRPr sz="1600"/>
            </a:lvl8pPr>
            <a:lvl9pPr marL="651706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8042" y="7183120"/>
            <a:ext cx="10952798" cy="84800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78042" y="916893"/>
            <a:ext cx="10952798" cy="6156960"/>
          </a:xfrm>
        </p:spPr>
        <p:txBody>
          <a:bodyPr/>
          <a:lstStyle>
            <a:lvl1pPr marL="0" indent="0">
              <a:buNone/>
              <a:defRPr sz="5700"/>
            </a:lvl1pPr>
            <a:lvl2pPr marL="814632" indent="0">
              <a:buNone/>
              <a:defRPr sz="5000"/>
            </a:lvl2pPr>
            <a:lvl3pPr marL="1629267" indent="0">
              <a:buNone/>
              <a:defRPr sz="4300"/>
            </a:lvl3pPr>
            <a:lvl4pPr marL="2443899" indent="0">
              <a:buNone/>
              <a:defRPr sz="3600"/>
            </a:lvl4pPr>
            <a:lvl5pPr marL="3258531" indent="0">
              <a:buNone/>
              <a:defRPr sz="3600"/>
            </a:lvl5pPr>
            <a:lvl6pPr marL="4073164" indent="0">
              <a:buNone/>
              <a:defRPr sz="3600"/>
            </a:lvl6pPr>
            <a:lvl7pPr marL="4887796" indent="0">
              <a:buNone/>
              <a:defRPr sz="3600"/>
            </a:lvl7pPr>
            <a:lvl8pPr marL="5702430" indent="0">
              <a:buNone/>
              <a:defRPr sz="3600"/>
            </a:lvl8pPr>
            <a:lvl9pPr marL="6517063" indent="0">
              <a:buNone/>
              <a:defRPr sz="36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8042" y="8031128"/>
            <a:ext cx="10952798" cy="1204312"/>
          </a:xfrm>
        </p:spPr>
        <p:txBody>
          <a:bodyPr/>
          <a:lstStyle>
            <a:lvl1pPr marL="0" indent="0">
              <a:buNone/>
              <a:defRPr sz="2500"/>
            </a:lvl1pPr>
            <a:lvl2pPr marL="814632" indent="0">
              <a:buNone/>
              <a:defRPr sz="2100"/>
            </a:lvl2pPr>
            <a:lvl3pPr marL="1629267" indent="0">
              <a:buNone/>
              <a:defRPr sz="1800"/>
            </a:lvl3pPr>
            <a:lvl4pPr marL="2443899" indent="0">
              <a:buNone/>
              <a:defRPr sz="1600"/>
            </a:lvl4pPr>
            <a:lvl5pPr marL="3258531" indent="0">
              <a:buNone/>
              <a:defRPr sz="1600"/>
            </a:lvl5pPr>
            <a:lvl6pPr marL="4073164" indent="0">
              <a:buNone/>
              <a:defRPr sz="1600"/>
            </a:lvl6pPr>
            <a:lvl7pPr marL="4887796" indent="0">
              <a:buNone/>
              <a:defRPr sz="1600"/>
            </a:lvl7pPr>
            <a:lvl8pPr marL="5702430" indent="0">
              <a:buNone/>
              <a:defRPr sz="1600"/>
            </a:lvl8pPr>
            <a:lvl9pPr marL="651706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2733" y="410941"/>
            <a:ext cx="16429197" cy="1710267"/>
          </a:xfrm>
          <a:prstGeom prst="rect">
            <a:avLst/>
          </a:prstGeom>
        </p:spPr>
        <p:txBody>
          <a:bodyPr vert="horz" lIns="162926" tIns="81464" rIns="162926" bIns="8146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394375"/>
            <a:ext cx="16429197" cy="6772182"/>
          </a:xfrm>
          <a:prstGeom prst="rect">
            <a:avLst/>
          </a:prstGeom>
        </p:spPr>
        <p:txBody>
          <a:bodyPr vert="horz" lIns="162926" tIns="81464" rIns="162926" bIns="8146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2733" y="9510985"/>
            <a:ext cx="4259421" cy="546335"/>
          </a:xfrm>
          <a:prstGeom prst="rect">
            <a:avLst/>
          </a:prstGeom>
        </p:spPr>
        <p:txBody>
          <a:bodyPr vert="horz" lIns="162926" tIns="81464" rIns="162926" bIns="81464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E69F-1940-4B36-90F1-3D59B36D7755}" type="datetimeFigureOut">
              <a:rPr lang="es-AR" smtClean="0"/>
              <a:pPr/>
              <a:t>11/9/2023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37010" y="9510985"/>
            <a:ext cx="5780643" cy="546335"/>
          </a:xfrm>
          <a:prstGeom prst="rect">
            <a:avLst/>
          </a:prstGeom>
        </p:spPr>
        <p:txBody>
          <a:bodyPr vert="horz" lIns="162926" tIns="81464" rIns="162926" bIns="81464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082509" y="9510985"/>
            <a:ext cx="4259421" cy="546335"/>
          </a:xfrm>
          <a:prstGeom prst="rect">
            <a:avLst/>
          </a:prstGeom>
        </p:spPr>
        <p:txBody>
          <a:bodyPr vert="horz" lIns="162926" tIns="81464" rIns="162926" bIns="81464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29267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0975" indent="-610975" algn="l" defTabSz="1629267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3778" indent="-509146" algn="l" defTabSz="1629267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6582" indent="-407317" algn="l" defTabSz="162926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1214" indent="-407317" algn="l" defTabSz="1629267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65848" indent="-407317" algn="l" defTabSz="1629267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80481" indent="-407317" algn="l" defTabSz="16292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95113" indent="-407317" algn="l" defTabSz="16292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09746" indent="-407317" algn="l" defTabSz="16292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24378" indent="-407317" algn="l" defTabSz="16292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4632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9267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3899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531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73164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87796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02430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17063" algn="l" defTabSz="16292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412425" y="2344719"/>
            <a:ext cx="10858576" cy="58476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050007" y="4838414"/>
            <a:ext cx="10265352" cy="1969758"/>
          </a:xfrm>
          <a:prstGeom prst="rect">
            <a:avLst/>
          </a:prstGeom>
        </p:spPr>
        <p:txBody>
          <a:bodyPr wrap="none" lIns="91429" tIns="45714" rIns="91429" bIns="45714">
            <a:spAutoFit/>
          </a:bodyPr>
          <a:lstStyle/>
          <a:p>
            <a:r>
              <a:rPr lang="es-AR" sz="6100" dirty="0" smtClean="0"/>
              <a:t>Curso de formación de Agentes </a:t>
            </a:r>
          </a:p>
          <a:p>
            <a:pPr algn="ctr"/>
            <a:r>
              <a:rPr lang="es-AR" sz="6100" dirty="0" err="1" smtClean="0"/>
              <a:t>Sanitaios</a:t>
            </a:r>
            <a:r>
              <a:rPr lang="es-AR" sz="6100" dirty="0" smtClean="0"/>
              <a:t> 2023</a:t>
            </a:r>
            <a:r>
              <a:rPr lang="es-AR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INDICE DE KATZ</a:t>
            </a:r>
            <a:endParaRPr lang="es-ES" dirty="0"/>
          </a:p>
        </p:txBody>
      </p:sp>
      <p:pic>
        <p:nvPicPr>
          <p:cNvPr id="9" name="8 Marcador de contenido" descr="indice_de_katz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41315" y="1284128"/>
            <a:ext cx="6929486" cy="8977472"/>
          </a:xfrm>
        </p:spPr>
      </p:pic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dirty="0" smtClean="0"/>
              <a:t>EVALUA LA DEPENDENCIA O INDEPENDENCIA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INDICE DE BARTHEL</a:t>
            </a:r>
            <a:endParaRPr lang="es-ES" dirty="0"/>
          </a:p>
        </p:txBody>
      </p:sp>
      <p:pic>
        <p:nvPicPr>
          <p:cNvPr id="11" name="10 Marcador de contenido" descr="KATZ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7133" y="1344586"/>
            <a:ext cx="5786478" cy="7490111"/>
          </a:xfrm>
        </p:spPr>
      </p:pic>
      <p:sp>
        <p:nvSpPr>
          <p:cNvPr id="10" name="9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dirty="0" smtClean="0"/>
              <a:t>Evalúa la dependencia o independencia en funciones </a:t>
            </a:r>
            <a:r>
              <a:rPr lang="es-AR" dirty="0" err="1" smtClean="0"/>
              <a:t>basicas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57199" y="274638"/>
            <a:ext cx="17314129" cy="2498709"/>
          </a:xfrm>
          <a:prstGeom prst="rect">
            <a:avLst/>
          </a:prstGeom>
        </p:spPr>
        <p:txBody>
          <a:bodyPr vert="horz" lIns="162926" tIns="81464" rIns="162926" bIns="81464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MX" sz="39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s-MX" sz="39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s-ES" sz="39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054970" y="2916222"/>
            <a:ext cx="14644789" cy="6286544"/>
          </a:xfrm>
          <a:prstGeom prst="rect">
            <a:avLst/>
          </a:prstGeom>
        </p:spPr>
        <p:txBody>
          <a:bodyPr vert="horz" lIns="162926" tIns="81464" rIns="162926" bIns="81464" rtlCol="0">
            <a:normAutofit/>
          </a:bodyPr>
          <a:lstStyle/>
          <a:p>
            <a:pPr algn="just">
              <a:spcBef>
                <a:spcPct val="20000"/>
              </a:spcBef>
            </a:pPr>
            <a:endParaRPr lang="es-MX" sz="3600" dirty="0" smtClean="0">
              <a:solidFill>
                <a:schemeClr val="tx1">
                  <a:tint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es-ES" sz="57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AVD INSTRUMENTALES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Son actividades mas complejas, </a:t>
            </a:r>
            <a:r>
              <a:rPr lang="es-AR" dirty="0" err="1" smtClean="0"/>
              <a:t>utiles</a:t>
            </a:r>
            <a:r>
              <a:rPr lang="es-AR" dirty="0" smtClean="0"/>
              <a:t> para la detección de deterioro cognitivo-funcional de AM.</a:t>
            </a:r>
          </a:p>
          <a:p>
            <a:r>
              <a:rPr lang="es-AR" dirty="0" smtClean="0"/>
              <a:t>Una de las escalas usadas en la de Lawton y </a:t>
            </a:r>
            <a:r>
              <a:rPr lang="es-AR" dirty="0" err="1" smtClean="0"/>
              <a:t>Brody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pic>
        <p:nvPicPr>
          <p:cNvPr id="8" name="7 Marcador de contenido" descr="LAWTON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126803" y="483558"/>
            <a:ext cx="7822434" cy="97780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Evaluación </a:t>
            </a:r>
            <a:r>
              <a:rPr lang="es-AR" sz="7200" b="1" dirty="0" smtClean="0"/>
              <a:t>mental</a:t>
            </a:r>
            <a:r>
              <a:rPr lang="es-AR" b="1" dirty="0" smtClean="0"/>
              <a:t>:</a:t>
            </a:r>
            <a:endParaRPr lang="es-ES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Función cognitiva</a:t>
            </a:r>
          </a:p>
          <a:p>
            <a:r>
              <a:rPr lang="es-AR" dirty="0" smtClean="0"/>
              <a:t>Esfera afectiva</a:t>
            </a:r>
          </a:p>
          <a:p>
            <a:r>
              <a:rPr lang="es-AR" dirty="0" smtClean="0"/>
              <a:t>Valoración del sueño</a:t>
            </a:r>
          </a:p>
          <a:p>
            <a:pPr>
              <a:buNone/>
            </a:pPr>
            <a:r>
              <a:rPr lang="es-AR" b="1" dirty="0" smtClean="0"/>
              <a:t>	</a:t>
            </a:r>
            <a:r>
              <a:rPr lang="es-AR" b="1" dirty="0" smtClean="0"/>
              <a:t>		     </a:t>
            </a:r>
            <a:r>
              <a:rPr lang="es-AR" sz="7200" b="1" dirty="0" smtClean="0"/>
              <a:t>Evaluación social:</a:t>
            </a:r>
          </a:p>
          <a:p>
            <a:pPr>
              <a:buNone/>
            </a:pPr>
            <a:r>
              <a:rPr lang="es-AR" dirty="0" smtClean="0"/>
              <a:t>    Es de gran importancia para conseguir un manejo adecuado; datos a recoger: estado civil, relaciones familiares, condiciones de vivienda, </a:t>
            </a:r>
            <a:r>
              <a:rPr lang="es-AR" dirty="0" err="1" smtClean="0"/>
              <a:t>etc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911961" y="1701776"/>
            <a:ext cx="16429969" cy="8559823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Control de carnet de vacunación</a:t>
            </a:r>
          </a:p>
          <a:p>
            <a:r>
              <a:rPr lang="es-AR" dirty="0" smtClean="0"/>
              <a:t>Iniciar esquemas o completarlos</a:t>
            </a:r>
          </a:p>
          <a:p>
            <a:r>
              <a:rPr lang="es-AR" dirty="0" smtClean="0"/>
              <a:t>Las vacunas de calendario para adultos mayores son:</a:t>
            </a:r>
          </a:p>
          <a:p>
            <a:pPr lvl="1"/>
            <a:r>
              <a:rPr lang="es-AR" dirty="0" smtClean="0"/>
              <a:t>ANTIGRIPAL ANUAL</a:t>
            </a:r>
          </a:p>
          <a:p>
            <a:pPr lvl="1"/>
            <a:r>
              <a:rPr lang="es-AR" dirty="0" smtClean="0"/>
              <a:t>NEUMOCOCO: esquema secuencial PREVENAR 13 (vacuna conjugada 13 Valente) y al año NEUMO 23 (polisacarida 23 Valente)</a:t>
            </a:r>
          </a:p>
          <a:p>
            <a:pPr lvl="1"/>
            <a:r>
              <a:rPr lang="es-AR" dirty="0" smtClean="0"/>
              <a:t>BACTERIANA (DOBLE ADULTO </a:t>
            </a:r>
            <a:r>
              <a:rPr lang="es-AR" dirty="0" err="1" smtClean="0"/>
              <a:t>Dt</a:t>
            </a:r>
            <a:r>
              <a:rPr lang="es-AR" dirty="0" smtClean="0"/>
              <a:t>) si no tiene esquema iniciarlo con 3 dosis (0,1 y 6 meses) y si tiene esquema completo un refuerzo cada 10 años.</a:t>
            </a:r>
          </a:p>
          <a:p>
            <a:pPr lvl="1"/>
            <a:r>
              <a:rPr lang="es-AR" dirty="0" smtClean="0"/>
              <a:t>VACUNA COVID: dosis de refuerzo cada 6 meses independientemente al numero total de dosis y al tipo de vacuna.</a:t>
            </a:r>
          </a:p>
          <a:p>
            <a:pPr lvl="1"/>
            <a:r>
              <a:rPr lang="es-AR" dirty="0" smtClean="0"/>
              <a:t>HEPATITIS B: iniciar o completar esquema de 3 dosis (0,1 y 6 meses)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VACUNACION DEL ADULTO MAYOR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26671" y="0"/>
            <a:ext cx="9572692" cy="846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educación sanitaria es un instrumento para mantener y mejorar el nivel de salud y la calidad de vida de los adultos mayores.</a:t>
            </a:r>
          </a:p>
          <a:p>
            <a:r>
              <a:rPr lang="es-AR" dirty="0" smtClean="0"/>
              <a:t>Se debe desarrollar en todos los ámbitos asistenciales y debe aplicarse tanto a personas enfermas como sanas a través de los 3 niveles de prevención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Educación para la Salud del AM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Conocer nuestras implicancias en la educación para la salud de los AM.</a:t>
            </a:r>
          </a:p>
          <a:p>
            <a:r>
              <a:rPr lang="es-AR" dirty="0" smtClean="0"/>
              <a:t>Mejorar la calidad de vida de las personas mayores de 65 años</a:t>
            </a:r>
            <a:r>
              <a:rPr lang="es-ES" dirty="0" smtClean="0"/>
              <a:t>, estén sanos o enfermos modificando sus hábitos de vida.</a:t>
            </a:r>
          </a:p>
          <a:p>
            <a:r>
              <a:rPr lang="es-AR" dirty="0" smtClean="0"/>
              <a:t>Intervenir en los factores de riesgo.</a:t>
            </a:r>
          </a:p>
          <a:p>
            <a:pPr>
              <a:buNone/>
            </a:pPr>
            <a:r>
              <a:rPr lang="es-AR" dirty="0" smtClean="0"/>
              <a:t>Para lograr los objetivos se trabaja en los diferentes niveles de prevención</a:t>
            </a:r>
          </a:p>
          <a:p>
            <a:endParaRPr lang="es-AR" dirty="0" smtClean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Sus objetivos son: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Tiene como objetivo el mantenimiento y promoción de la salud, dirigiendo los esfuerzos en erradicas hábitos nocivos y potenciar aquellos factores protectores que ayuden a mantener o elevar el estado de salud e las personas.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Prevención primaria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50" y="-12736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983533" y="1487462"/>
            <a:ext cx="15716360" cy="64631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endParaRPr lang="es-AR" sz="36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564063" y="4196189"/>
            <a:ext cx="10849811" cy="1754314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5400" dirty="0" smtClean="0">
                <a:ea typeface="Calibri" pitchFamily="34" charset="0"/>
                <a:cs typeface="Times New Roman" pitchFamily="18" charset="0"/>
              </a:rPr>
              <a:t>VALORACION INTEGRAL DEL ADULTO MAYOR</a:t>
            </a:r>
            <a:endParaRPr lang="es-AR" sz="54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Dirigido a personas que están expuestas a riesgos potenciales de salud; su objetivo es el diagnostico y tratamiento oportuno y precoz de las enfermedades y sus posibles complicaciones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Prevención secundaria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Enfoca sus intervenciones en personas con enfermedades instauradas, su objetivo principal es el tratamiento correcto de las patologías , sus incapacidades como así también el control de potenciales secuelas. Comprende la rehabilitación y la reinserción social junto con la integración de su entorno; de ser posible su familia.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Prevención terciaria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 basa en conocer aspectos como el nivel socio-</a:t>
            </a:r>
            <a:r>
              <a:rPr lang="es-AR" dirty="0" err="1" smtClean="0"/>
              <a:t>economico</a:t>
            </a:r>
            <a:r>
              <a:rPr lang="es-AR" dirty="0" smtClean="0"/>
              <a:t> </a:t>
            </a:r>
            <a:r>
              <a:rPr lang="es-AR" dirty="0" smtClean="0"/>
              <a:t>y cultural de la población, ya que los contenidos o métodos para la educación no pueden estandarizarse, deben estar en concordancia con las características individuales y grupales para lograr el impacto deseado.</a:t>
            </a:r>
          </a:p>
          <a:p>
            <a:r>
              <a:rPr lang="es-AR" dirty="0" smtClean="0"/>
              <a:t>Se deben planificar las actividades educativas orientadas en una vejez activa y plena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Prioridades de la educación en el AM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Necesidades sentidas…</a:t>
            </a:r>
          </a:p>
          <a:p>
            <a:r>
              <a:rPr lang="es-AR" dirty="0" smtClean="0"/>
              <a:t>Personas o grupos específicos, que compartan experiencias.</a:t>
            </a:r>
          </a:p>
          <a:p>
            <a:r>
              <a:rPr lang="es-AR" dirty="0" smtClean="0"/>
              <a:t>Que tengan la información precisa de las actividades.</a:t>
            </a:r>
          </a:p>
          <a:p>
            <a:r>
              <a:rPr lang="es-AR" dirty="0" smtClean="0"/>
              <a:t>Que sean actividades de calidad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Hay factores que influyen favorablemente en la motivación de los AM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Eliminar hábitos y costumbres nocivas en relación a la alimentación, higiene general y hábitos tóxicos.</a:t>
            </a:r>
          </a:p>
          <a:p>
            <a:r>
              <a:rPr lang="es-AR" dirty="0" smtClean="0"/>
              <a:t>Contribuir a eliminar factores de riesgos existentes en el medio (entorno, vivienda)</a:t>
            </a:r>
          </a:p>
          <a:p>
            <a:r>
              <a:rPr lang="es-AR" dirty="0" smtClean="0"/>
              <a:t>Fomentar el auto cuidado</a:t>
            </a:r>
          </a:p>
          <a:p>
            <a:r>
              <a:rPr lang="es-AR" dirty="0" smtClean="0"/>
              <a:t>Intervenir en el cuidado al entorno intimo/familia</a:t>
            </a:r>
          </a:p>
          <a:p>
            <a:r>
              <a:rPr lang="es-AR" dirty="0" smtClean="0"/>
              <a:t>Contribuir en la rehabilitación y recuperación del AM enfermo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Estrategias para conseguir resultados específicos en la educación para la salud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55035" y="2559033"/>
            <a:ext cx="14786895" cy="6607524"/>
          </a:xfrm>
        </p:spPr>
        <p:txBody>
          <a:bodyPr>
            <a:normAutofit/>
          </a:bodyPr>
          <a:lstStyle/>
          <a:p>
            <a:r>
              <a:rPr lang="es-AR" dirty="0" smtClean="0"/>
              <a:t>Actividades dinámicas y organizadas en grupos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Actividades individualizadas con dialogo interpersonal</a:t>
            </a:r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métodos de educación puede ser: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269151" y="1130272"/>
            <a:ext cx="16216426" cy="87868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3200" dirty="0" smtClean="0"/>
              <a:t>Dirigidos a diferentes aspectos que facilitan la independencia de las personas:</a:t>
            </a:r>
          </a:p>
          <a:p>
            <a:pPr>
              <a:buFontTx/>
              <a:buChar char="-"/>
            </a:pPr>
            <a:r>
              <a:rPr lang="es-AR" sz="3200" dirty="0" smtClean="0"/>
              <a:t>Alimentación / dieta equilibrada</a:t>
            </a:r>
          </a:p>
          <a:p>
            <a:pPr>
              <a:buFontTx/>
              <a:buChar char="-"/>
            </a:pPr>
            <a:r>
              <a:rPr lang="es-AR" sz="3200" dirty="0" smtClean="0"/>
              <a:t>Aseo corporal, medidas higiénicas especificas, cuidado bucodental, cuidado de la piel y de los pies</a:t>
            </a:r>
          </a:p>
          <a:p>
            <a:pPr>
              <a:buFontTx/>
              <a:buChar char="-"/>
            </a:pPr>
            <a:r>
              <a:rPr lang="es-AR" sz="3200" dirty="0" smtClean="0"/>
              <a:t>Higiene del vestido, con prendas adecuadas y zapatos idóneos</a:t>
            </a:r>
          </a:p>
          <a:p>
            <a:pPr>
              <a:buFontTx/>
              <a:buChar char="-"/>
            </a:pPr>
            <a:r>
              <a:rPr lang="es-AR" sz="3200" dirty="0" smtClean="0"/>
              <a:t>Ejercicio físico</a:t>
            </a:r>
          </a:p>
          <a:p>
            <a:pPr>
              <a:buFontTx/>
              <a:buChar char="-"/>
            </a:pPr>
            <a:r>
              <a:rPr lang="es-AR" sz="3200" dirty="0" smtClean="0"/>
              <a:t>Hábitos tóxicos (tabaquismo, consumo de alcohol, automedicación)</a:t>
            </a:r>
          </a:p>
          <a:p>
            <a:pPr>
              <a:buFontTx/>
              <a:buChar char="-"/>
            </a:pPr>
            <a:r>
              <a:rPr lang="es-AR" sz="3200" dirty="0" smtClean="0"/>
              <a:t>Salud mental, informando sobre alteraciones a tener en cuenta en conductas, ansiedad, depresión.</a:t>
            </a:r>
            <a:r>
              <a:rPr lang="es-AR" sz="3200" dirty="0" smtClean="0"/>
              <a:t> Higiene del </a:t>
            </a:r>
            <a:r>
              <a:rPr lang="es-AR" sz="3200" dirty="0" smtClean="0"/>
              <a:t>sueño</a:t>
            </a:r>
          </a:p>
          <a:p>
            <a:pPr>
              <a:buFontTx/>
              <a:buChar char="-"/>
            </a:pPr>
            <a:r>
              <a:rPr lang="es-AR" sz="3200" dirty="0" smtClean="0"/>
              <a:t>Higiene del medio, vivienda, prevención de accidentes domésticos, barreras en el hogar.</a:t>
            </a:r>
          </a:p>
          <a:p>
            <a:pPr>
              <a:buFontTx/>
              <a:buChar char="-"/>
            </a:pPr>
            <a:r>
              <a:rPr lang="es-AR" sz="3200" dirty="0" smtClean="0"/>
              <a:t>Vacunación recomendada</a:t>
            </a:r>
          </a:p>
          <a:p>
            <a:pPr>
              <a:buFontTx/>
              <a:buChar char="-"/>
            </a:pPr>
            <a:r>
              <a:rPr lang="es-AR" sz="3200" dirty="0" smtClean="0"/>
              <a:t>Sexualidad</a:t>
            </a:r>
          </a:p>
          <a:p>
            <a:pPr>
              <a:buFontTx/>
              <a:buChar char="-"/>
            </a:pPr>
            <a:r>
              <a:rPr lang="es-AR" sz="3200" dirty="0" smtClean="0"/>
              <a:t>Entorno social, recursos disponibles en cuanto a actividades recreativas, culturales y sociales.</a:t>
            </a:r>
          </a:p>
          <a:p>
            <a:pPr>
              <a:buFontTx/>
              <a:buChar char="-"/>
            </a:pPr>
            <a:r>
              <a:rPr lang="es-AR" sz="3200" dirty="0" smtClean="0"/>
              <a:t>Exámenes de salud periódicos para la detección precoz de enfermedades</a:t>
            </a:r>
            <a:endParaRPr lang="es-ES" sz="3200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340589" y="1"/>
            <a:ext cx="16001341" cy="1487461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Contenidos de la educación para la salud: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ACTIVIDAD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769482" y="2201843"/>
            <a:ext cx="13716095" cy="1077206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endParaRPr lang="es-AR" dirty="0" smtClean="0"/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840787" y="2416156"/>
            <a:ext cx="13930410" cy="4524303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s-AR" sz="4800" b="1" dirty="0" smtClean="0"/>
              <a:t>El proceso de envejecimiento se asocia a cambios físicos, mentales, sociales y económicos que repercuten en la capacidad funcional de las personas ocasionando muchas veces perdida de AUTONOMIA y la aparición de DEPENDENCIA. La VGI es la principal herramienta para la asistencia de personas mayores.</a:t>
            </a:r>
            <a:endParaRPr lang="es-A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Y se define como…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Proceso diagnostico multidimensional y multidisciplinario, que cuantifica los problemas y las capacidades medicas funcionales, psíquicas y sociales; con el objetivo de trazar un plan para el abordaje, tratamiento y seguimiento a largo plazo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4564064" y="844521"/>
            <a:ext cx="11564191" cy="7540514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sz="4800" b="1" dirty="0" smtClean="0"/>
          </a:p>
          <a:p>
            <a:pPr algn="ctr"/>
            <a:r>
              <a:rPr lang="es-AR" sz="4800" b="1" dirty="0" smtClean="0"/>
              <a:t>Los objetivos y beneficios de la VGI son:</a:t>
            </a:r>
          </a:p>
          <a:p>
            <a:pPr algn="ctr"/>
            <a:endParaRPr lang="es-AR" sz="4800" b="1" dirty="0" smtClean="0"/>
          </a:p>
          <a:p>
            <a:pPr>
              <a:buFontTx/>
              <a:buChar char="-"/>
            </a:pPr>
            <a:r>
              <a:rPr lang="es-AR" sz="4000" dirty="0" smtClean="0"/>
              <a:t>Conocer la situación basal del usuario.</a:t>
            </a:r>
          </a:p>
          <a:p>
            <a:pPr>
              <a:buFontTx/>
              <a:buChar char="-"/>
            </a:pPr>
            <a:r>
              <a:rPr lang="es-AR" sz="4000" dirty="0" smtClean="0"/>
              <a:t>Mejorar la precisión diagnostica.</a:t>
            </a:r>
          </a:p>
          <a:p>
            <a:pPr>
              <a:buFontTx/>
              <a:buChar char="-"/>
            </a:pPr>
            <a:r>
              <a:rPr lang="es-AR" sz="4000" dirty="0" smtClean="0"/>
              <a:t>Evaluar la repercusión funcional de AM.</a:t>
            </a:r>
          </a:p>
          <a:p>
            <a:pPr>
              <a:buFontTx/>
              <a:buChar char="-"/>
            </a:pPr>
            <a:r>
              <a:rPr lang="es-AR" sz="4000" dirty="0" smtClean="0"/>
              <a:t>Diseñar planes de cuidado y tratamiento.</a:t>
            </a:r>
          </a:p>
          <a:p>
            <a:pPr>
              <a:buFontTx/>
              <a:buChar char="-"/>
            </a:pPr>
            <a:r>
              <a:rPr lang="es-AR" sz="4000" dirty="0" smtClean="0"/>
              <a:t>Seguimiento.</a:t>
            </a:r>
          </a:p>
          <a:p>
            <a:pPr>
              <a:buFontTx/>
              <a:buChar char="-"/>
            </a:pPr>
            <a:r>
              <a:rPr lang="es-AR" sz="4000" dirty="0" smtClean="0"/>
              <a:t>Optimizar el uso de recursos sanitarios.</a:t>
            </a:r>
          </a:p>
          <a:p>
            <a:pPr algn="ctr">
              <a:buFontTx/>
              <a:buChar char="-"/>
            </a:pPr>
            <a:endParaRPr lang="es-A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840789" y="1130272"/>
            <a:ext cx="14073285" cy="6001631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algn="just"/>
            <a:endParaRPr lang="es-AR" sz="4800" b="1" i="1" dirty="0" smtClean="0"/>
          </a:p>
          <a:p>
            <a:pPr algn="just"/>
            <a:endParaRPr lang="es-AR" sz="4800" b="1" i="1" dirty="0" smtClean="0"/>
          </a:p>
          <a:p>
            <a:pPr algn="just"/>
            <a:r>
              <a:rPr lang="es-AR" sz="4800" b="1" i="1" dirty="0" smtClean="0"/>
              <a:t>Una buena valoración geriátrica integral va a impactar directamente en la mejoría de la CALIDAD DE VIDA del AM, intentando reducir el impacto de las Enfermedades Crónicas No Transmisibles, minimizar el grado de incapacidad y disminuir al máximo el periodo de vida DEPENDIENTE</a:t>
            </a:r>
            <a:endParaRPr lang="es-AR" sz="4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INSTRUMENTOS DE LA VGI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698043" y="2559031"/>
            <a:ext cx="13643887" cy="6607525"/>
          </a:xfrm>
        </p:spPr>
        <p:txBody>
          <a:bodyPr/>
          <a:lstStyle/>
          <a:p>
            <a:r>
              <a:rPr lang="es-AR" dirty="0" smtClean="0"/>
              <a:t> </a:t>
            </a:r>
            <a:r>
              <a:rPr lang="es-AR" dirty="0" err="1" smtClean="0"/>
              <a:t>Evaluacion</a:t>
            </a:r>
            <a:r>
              <a:rPr lang="es-AR" dirty="0" smtClean="0"/>
              <a:t> </a:t>
            </a:r>
            <a:r>
              <a:rPr lang="es-AR" dirty="0" err="1" smtClean="0"/>
              <a:t>bio</a:t>
            </a:r>
            <a:r>
              <a:rPr lang="es-AR" dirty="0" smtClean="0"/>
              <a:t>-medica</a:t>
            </a:r>
          </a:p>
          <a:p>
            <a:pPr lvl="1"/>
            <a:r>
              <a:rPr lang="es-AR" dirty="0" smtClean="0"/>
              <a:t>Anamnesis</a:t>
            </a:r>
          </a:p>
          <a:p>
            <a:pPr lvl="1"/>
            <a:r>
              <a:rPr lang="es-AR" dirty="0" smtClean="0"/>
              <a:t>Exploración </a:t>
            </a:r>
          </a:p>
          <a:p>
            <a:pPr lvl="1"/>
            <a:r>
              <a:rPr lang="es-AR" dirty="0" smtClean="0"/>
              <a:t>Pruebas complementarias</a:t>
            </a:r>
          </a:p>
          <a:p>
            <a:pPr lvl="1">
              <a:buNone/>
            </a:pPr>
            <a:endParaRPr lang="es-ES" dirty="0" smtClean="0"/>
          </a:p>
          <a:p>
            <a:pPr lvl="1">
              <a:buFont typeface="Arial" pitchFamily="34" charset="0"/>
              <a:buChar char="•"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 smtClean="0"/>
              <a:t>Evaluacion</a:t>
            </a:r>
            <a:r>
              <a:rPr lang="es-AR" dirty="0" smtClean="0"/>
              <a:t> funcional:</a:t>
            </a:r>
          </a:p>
          <a:p>
            <a:pPr>
              <a:buNone/>
            </a:pPr>
            <a:r>
              <a:rPr lang="es-AR" dirty="0" smtClean="0"/>
              <a:t>	</a:t>
            </a:r>
            <a:r>
              <a:rPr lang="es-AR" dirty="0" smtClean="0"/>
              <a:t>- actividades de la vida diaria </a:t>
            </a:r>
            <a:r>
              <a:rPr lang="es-AR" dirty="0" err="1" smtClean="0"/>
              <a:t>basicas</a:t>
            </a:r>
            <a:r>
              <a:rPr lang="es-AR" dirty="0" smtClean="0"/>
              <a:t> AVDB</a:t>
            </a:r>
          </a:p>
          <a:p>
            <a:pPr>
              <a:buNone/>
            </a:pPr>
            <a:r>
              <a:rPr lang="es-AR" dirty="0" smtClean="0"/>
              <a:t>	</a:t>
            </a:r>
            <a:r>
              <a:rPr lang="es-AR" dirty="0" smtClean="0"/>
              <a:t>- actividades de la vida diaria instrumentales AVDI</a:t>
            </a:r>
          </a:p>
          <a:p>
            <a:pPr>
              <a:buNone/>
            </a:pPr>
            <a:r>
              <a:rPr lang="es-AR" dirty="0" smtClean="0"/>
              <a:t>	</a:t>
            </a:r>
            <a:r>
              <a:rPr lang="es-AR" dirty="0" smtClean="0"/>
              <a:t>- marcha</a:t>
            </a:r>
          </a:p>
          <a:p>
            <a:pPr>
              <a:buNone/>
            </a:pPr>
            <a:r>
              <a:rPr lang="es-AR" dirty="0" smtClean="0"/>
              <a:t>	</a:t>
            </a:r>
            <a:r>
              <a:rPr lang="es-AR" dirty="0" smtClean="0"/>
              <a:t>- </a:t>
            </a:r>
            <a:r>
              <a:rPr lang="es-AR" dirty="0" err="1" smtClean="0"/>
              <a:t>organos</a:t>
            </a:r>
            <a:r>
              <a:rPr lang="es-AR" dirty="0" smtClean="0"/>
              <a:t> de los sentidos </a:t>
            </a:r>
          </a:p>
          <a:p>
            <a:pPr>
              <a:buNone/>
            </a:pPr>
            <a:r>
              <a:rPr lang="es-AR" dirty="0" smtClean="0"/>
              <a:t>	</a:t>
            </a:r>
            <a:r>
              <a:rPr lang="es-AR" dirty="0" smtClean="0"/>
              <a:t>- estado nutricional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AVDB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Miden niveles elementales de </a:t>
            </a:r>
            <a:r>
              <a:rPr lang="es-AR" dirty="0" err="1" smtClean="0"/>
              <a:t>funcion</a:t>
            </a:r>
            <a:r>
              <a:rPr lang="es-AR" dirty="0" smtClean="0"/>
              <a:t>, </a:t>
            </a:r>
            <a:r>
              <a:rPr lang="es-AR" dirty="0" err="1" smtClean="0"/>
              <a:t>osea</a:t>
            </a:r>
            <a:r>
              <a:rPr lang="es-AR" dirty="0" smtClean="0"/>
              <a:t> las actividades mas </a:t>
            </a:r>
            <a:r>
              <a:rPr lang="es-AR" dirty="0" err="1" smtClean="0"/>
              <a:t>basicas</a:t>
            </a:r>
            <a:r>
              <a:rPr lang="es-AR" dirty="0" smtClean="0"/>
              <a:t> como: baño, vestido, uso de inodoro, transferencia, continencia, </a:t>
            </a:r>
            <a:r>
              <a:rPr lang="es-AR" dirty="0" err="1" smtClean="0"/>
              <a:t>alimentacion</a:t>
            </a:r>
            <a:r>
              <a:rPr lang="es-AR" dirty="0" smtClean="0"/>
              <a:t>.</a:t>
            </a:r>
          </a:p>
          <a:p>
            <a:r>
              <a:rPr lang="es-AR" dirty="0" smtClean="0"/>
              <a:t>Los mas usados son el </a:t>
            </a:r>
            <a:r>
              <a:rPr lang="es-AR" dirty="0" err="1" smtClean="0"/>
              <a:t>indice</a:t>
            </a:r>
            <a:r>
              <a:rPr lang="es-AR" dirty="0" smtClean="0"/>
              <a:t> de KATZ y el </a:t>
            </a:r>
            <a:r>
              <a:rPr lang="es-AR" dirty="0" err="1" smtClean="0"/>
              <a:t>indice</a:t>
            </a:r>
            <a:r>
              <a:rPr lang="es-AR" dirty="0" smtClean="0"/>
              <a:t> de BARTHEL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970</Words>
  <Application>Microsoft Office PowerPoint</Application>
  <PresentationFormat>Personalizado</PresentationFormat>
  <Paragraphs>104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Diapositiva 2</vt:lpstr>
      <vt:lpstr>Diapositiva 3</vt:lpstr>
      <vt:lpstr>Y se define como…</vt:lpstr>
      <vt:lpstr>Diapositiva 5</vt:lpstr>
      <vt:lpstr>Diapositiva 6</vt:lpstr>
      <vt:lpstr>INSTRUMENTOS DE LA VGI</vt:lpstr>
      <vt:lpstr>Diapositiva 8</vt:lpstr>
      <vt:lpstr>AVDB</vt:lpstr>
      <vt:lpstr>INDICE DE KATZ</vt:lpstr>
      <vt:lpstr>INDICE DE BARTHEL</vt:lpstr>
      <vt:lpstr>AVD INSTRUMENTALES</vt:lpstr>
      <vt:lpstr>Diapositiva 13</vt:lpstr>
      <vt:lpstr>Evaluación mental:</vt:lpstr>
      <vt:lpstr>VACUNACION DEL ADULTO MAYOR</vt:lpstr>
      <vt:lpstr>Diapositiva 16</vt:lpstr>
      <vt:lpstr>Educación para la Salud del AM</vt:lpstr>
      <vt:lpstr>Sus objetivos son:</vt:lpstr>
      <vt:lpstr>Prevención primaria</vt:lpstr>
      <vt:lpstr>Prevención secundaria</vt:lpstr>
      <vt:lpstr>Prevención terciaria</vt:lpstr>
      <vt:lpstr>Prioridades de la educación en el AM</vt:lpstr>
      <vt:lpstr>Hay factores que influyen favorablemente en la motivación de los AM</vt:lpstr>
      <vt:lpstr>Estrategias para conseguir resultados específicos en la educación para la salud</vt:lpstr>
      <vt:lpstr>Los métodos de educación puede ser:</vt:lpstr>
      <vt:lpstr>Contenidos de la educación para la salud: </vt:lpstr>
      <vt:lpstr>ACTIVIDAD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msemilias</dc:creator>
  <cp:lastModifiedBy>Primer nivel</cp:lastModifiedBy>
  <cp:revision>30</cp:revision>
  <dcterms:created xsi:type="dcterms:W3CDTF">2023-02-17T13:57:16Z</dcterms:created>
  <dcterms:modified xsi:type="dcterms:W3CDTF">2023-09-12T03:07:59Z</dcterms:modified>
</cp:coreProperties>
</file>