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0.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7" r:id="rId2"/>
    <p:sldId id="263" r:id="rId3"/>
    <p:sldId id="258" r:id="rId4"/>
    <p:sldId id="275" r:id="rId5"/>
    <p:sldId id="269" r:id="rId6"/>
    <p:sldId id="276" r:id="rId7"/>
    <p:sldId id="267" r:id="rId8"/>
    <p:sldId id="271" r:id="rId9"/>
    <p:sldId id="270" r:id="rId10"/>
    <p:sldId id="272" r:id="rId11"/>
    <p:sldId id="285" r:id="rId12"/>
    <p:sldId id="286" r:id="rId13"/>
    <p:sldId id="265" r:id="rId14"/>
    <p:sldId id="277" r:id="rId15"/>
    <p:sldId id="282" r:id="rId16"/>
    <p:sldId id="283" r:id="rId17"/>
    <p:sldId id="278" r:id="rId18"/>
    <p:sldId id="280" r:id="rId19"/>
    <p:sldId id="281" r:id="rId20"/>
    <p:sldId id="262" r:id="rId21"/>
    <p:sldId id="284" r:id="rId22"/>
    <p:sldId id="287" r:id="rId23"/>
    <p:sldId id="274" r:id="rId24"/>
  </p:sldIdLst>
  <p:sldSz cx="9906000" cy="6858000" type="A4"/>
  <p:notesSz cx="6858000" cy="9144000"/>
  <p:defaultTextStyle>
    <a:defPPr>
      <a:defRPr lang="es-ES_tradnl"/>
    </a:defPPr>
    <a:lvl1pPr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1pPr>
    <a:lvl2pPr marL="2159000" indent="-1701800"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2pPr>
    <a:lvl3pPr marL="4319588" indent="-3405188"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3pPr>
    <a:lvl4pPr marL="6480175" indent="-5108575"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4pPr>
    <a:lvl5pPr marL="8640763" indent="-6811963"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5pPr>
    <a:lvl6pPr marL="2286000" algn="l" defTabSz="914400" rtl="0" eaLnBrk="1" latinLnBrk="0" hangingPunct="1">
      <a:defRPr sz="8500" kern="1200">
        <a:solidFill>
          <a:schemeClr val="tx1"/>
        </a:solidFill>
        <a:latin typeface="Arial" panose="020B0604020202020204" pitchFamily="34" charset="0"/>
        <a:ea typeface="+mn-ea"/>
        <a:cs typeface="+mn-cs"/>
      </a:defRPr>
    </a:lvl6pPr>
    <a:lvl7pPr marL="2743200" algn="l" defTabSz="914400" rtl="0" eaLnBrk="1" latinLnBrk="0" hangingPunct="1">
      <a:defRPr sz="8500" kern="1200">
        <a:solidFill>
          <a:schemeClr val="tx1"/>
        </a:solidFill>
        <a:latin typeface="Arial" panose="020B0604020202020204" pitchFamily="34" charset="0"/>
        <a:ea typeface="+mn-ea"/>
        <a:cs typeface="+mn-cs"/>
      </a:defRPr>
    </a:lvl7pPr>
    <a:lvl8pPr marL="3200400" algn="l" defTabSz="914400" rtl="0" eaLnBrk="1" latinLnBrk="0" hangingPunct="1">
      <a:defRPr sz="8500" kern="1200">
        <a:solidFill>
          <a:schemeClr val="tx1"/>
        </a:solidFill>
        <a:latin typeface="Arial" panose="020B0604020202020204" pitchFamily="34" charset="0"/>
        <a:ea typeface="+mn-ea"/>
        <a:cs typeface="+mn-cs"/>
      </a:defRPr>
    </a:lvl8pPr>
    <a:lvl9pPr marL="3657600" algn="l" defTabSz="914400" rtl="0" eaLnBrk="1" latinLnBrk="0" hangingPunct="1">
      <a:defRPr sz="85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recia fiuri"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CF17B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026" y="66"/>
      </p:cViewPr>
      <p:guideLst>
        <p:guide orient="horz" pos="2160"/>
        <p:guide pos="312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xmlns="" id="{66B9AD38-8594-1757-15ED-FC3692E5433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320540" eaLnBrk="1" fontAlgn="auto" hangingPunct="1">
              <a:spcBef>
                <a:spcPts val="0"/>
              </a:spcBef>
              <a:spcAft>
                <a:spcPts val="0"/>
              </a:spcAft>
              <a:defRPr sz="1200">
                <a:latin typeface="+mn-lt"/>
              </a:defRPr>
            </a:lvl1pPr>
          </a:lstStyle>
          <a:p>
            <a:pPr>
              <a:defRPr/>
            </a:pPr>
            <a:endParaRPr lang="es-ES_tradnl"/>
          </a:p>
        </p:txBody>
      </p:sp>
      <p:sp>
        <p:nvSpPr>
          <p:cNvPr id="3" name="2 Marcador de fecha">
            <a:extLst>
              <a:ext uri="{FF2B5EF4-FFF2-40B4-BE49-F238E27FC236}">
                <a16:creationId xmlns:a16="http://schemas.microsoft.com/office/drawing/2014/main" xmlns="" id="{FE50A20E-16FB-B798-CA65-C134C3C831B6}"/>
              </a:ext>
            </a:extLst>
          </p:cNvPr>
          <p:cNvSpPr>
            <a:spLocks noGrp="1"/>
          </p:cNvSpPr>
          <p:nvPr>
            <p:ph type="dt" idx="1"/>
          </p:nvPr>
        </p:nvSpPr>
        <p:spPr>
          <a:xfrm>
            <a:off x="3885010" y="0"/>
            <a:ext cx="2971800" cy="457200"/>
          </a:xfrm>
          <a:prstGeom prst="rect">
            <a:avLst/>
          </a:prstGeom>
        </p:spPr>
        <p:txBody>
          <a:bodyPr vert="horz" lIns="91440" tIns="45720" rIns="91440" bIns="45720" rtlCol="0"/>
          <a:lstStyle>
            <a:lvl1pPr algn="r" defTabSz="4320540" eaLnBrk="1" fontAlgn="auto" hangingPunct="1">
              <a:spcBef>
                <a:spcPts val="0"/>
              </a:spcBef>
              <a:spcAft>
                <a:spcPts val="0"/>
              </a:spcAft>
              <a:defRPr sz="1200">
                <a:latin typeface="+mn-lt"/>
              </a:defRPr>
            </a:lvl1pPr>
          </a:lstStyle>
          <a:p>
            <a:pPr>
              <a:defRPr/>
            </a:pPr>
            <a:fld id="{D956BE5B-076B-49BE-9A4F-311D6A8B3DDF}" type="datetimeFigureOut">
              <a:rPr lang="es-ES_tradnl"/>
              <a:pPr>
                <a:defRPr/>
              </a:pPr>
              <a:t>15/08/2023</a:t>
            </a:fld>
            <a:endParaRPr lang="es-ES_tradnl"/>
          </a:p>
        </p:txBody>
      </p:sp>
      <p:sp>
        <p:nvSpPr>
          <p:cNvPr id="4" name="3 Marcador de imagen de diapositiva">
            <a:extLst>
              <a:ext uri="{FF2B5EF4-FFF2-40B4-BE49-F238E27FC236}">
                <a16:creationId xmlns:a16="http://schemas.microsoft.com/office/drawing/2014/main" xmlns="" id="{0730CF9E-B445-9A96-BFD1-F7B2CCA140F6}"/>
              </a:ext>
            </a:extLst>
          </p:cNvPr>
          <p:cNvSpPr>
            <a:spLocks noGrp="1" noRot="1" noChangeAspect="1"/>
          </p:cNvSpPr>
          <p:nvPr>
            <p:ph type="sldImg" idx="2"/>
          </p:nvPr>
        </p:nvSpPr>
        <p:spPr>
          <a:xfrm>
            <a:off x="954088" y="685800"/>
            <a:ext cx="4951412"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4 Marcador de notas">
            <a:extLst>
              <a:ext uri="{FF2B5EF4-FFF2-40B4-BE49-F238E27FC236}">
                <a16:creationId xmlns:a16="http://schemas.microsoft.com/office/drawing/2014/main" xmlns="" id="{51082264-7ACE-243F-BBBC-32671850BB8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_tradnl" noProof="0"/>
          </a:p>
        </p:txBody>
      </p:sp>
      <p:sp>
        <p:nvSpPr>
          <p:cNvPr id="6" name="5 Marcador de pie de página">
            <a:extLst>
              <a:ext uri="{FF2B5EF4-FFF2-40B4-BE49-F238E27FC236}">
                <a16:creationId xmlns:a16="http://schemas.microsoft.com/office/drawing/2014/main" xmlns="" id="{975CE18D-6E0C-D88E-357B-F5DB61C9D1EE}"/>
              </a:ext>
            </a:extLst>
          </p:cNvPr>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defTabSz="4320540" eaLnBrk="1" fontAlgn="auto" hangingPunct="1">
              <a:spcBef>
                <a:spcPts val="0"/>
              </a:spcBef>
              <a:spcAft>
                <a:spcPts val="0"/>
              </a:spcAft>
              <a:defRPr sz="1200">
                <a:latin typeface="+mn-lt"/>
              </a:defRPr>
            </a:lvl1pPr>
          </a:lstStyle>
          <a:p>
            <a:pPr>
              <a:defRPr/>
            </a:pPr>
            <a:endParaRPr lang="es-ES_tradnl"/>
          </a:p>
        </p:txBody>
      </p:sp>
      <p:sp>
        <p:nvSpPr>
          <p:cNvPr id="7" name="6 Marcador de número de diapositiva">
            <a:extLst>
              <a:ext uri="{FF2B5EF4-FFF2-40B4-BE49-F238E27FC236}">
                <a16:creationId xmlns:a16="http://schemas.microsoft.com/office/drawing/2014/main" xmlns="" id="{E42E8A35-85E2-D9E7-B2E6-EF5BD5F20023}"/>
              </a:ext>
            </a:extLst>
          </p:cNvPr>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07404A2-C7E8-4132-B7E5-5B8A51CDD34A}" type="slidenum">
              <a:rPr lang="es-ES_tradnl" altLang="es-AR"/>
              <a:pPr>
                <a:defRPr/>
              </a:pPr>
              <a:t>‹Nº›</a:t>
            </a:fld>
            <a:endParaRPr lang="es-ES_tradnl" altLang="es-AR"/>
          </a:p>
        </p:txBody>
      </p:sp>
    </p:spTree>
    <p:extLst>
      <p:ext uri="{BB962C8B-B14F-4D97-AF65-F5344CB8AC3E}">
        <p14:creationId xmlns:p14="http://schemas.microsoft.com/office/powerpoint/2010/main" val="1620948532"/>
      </p:ext>
    </p:extLst>
  </p:cSld>
  <p:clrMap bg1="lt1" tx1="dk1" bg2="lt2" tx2="dk2" accent1="accent1" accent2="accent2" accent3="accent3" accent4="accent4" accent5="accent5" accent6="accent6" hlink="hlink" folHlink="folHlink"/>
  <p:notesStyle>
    <a:lvl1pPr algn="l" defTabSz="904954" rtl="0" eaLnBrk="0" fontAlgn="base" hangingPunct="0">
      <a:spcBef>
        <a:spcPct val="30000"/>
      </a:spcBef>
      <a:spcAft>
        <a:spcPct val="0"/>
      </a:spcAft>
      <a:defRPr sz="1194" kern="1200">
        <a:solidFill>
          <a:schemeClr val="tx1"/>
        </a:solidFill>
        <a:latin typeface="+mn-lt"/>
        <a:ea typeface="+mn-ea"/>
        <a:cs typeface="+mn-cs"/>
      </a:defRPr>
    </a:lvl1pPr>
    <a:lvl2pPr marL="452311" algn="l" defTabSz="904954" rtl="0" eaLnBrk="0" fontAlgn="base" hangingPunct="0">
      <a:spcBef>
        <a:spcPct val="30000"/>
      </a:spcBef>
      <a:spcAft>
        <a:spcPct val="0"/>
      </a:spcAft>
      <a:defRPr sz="1194" kern="1200">
        <a:solidFill>
          <a:schemeClr val="tx1"/>
        </a:solidFill>
        <a:latin typeface="+mn-lt"/>
        <a:ea typeface="+mn-ea"/>
        <a:cs typeface="+mn-cs"/>
      </a:defRPr>
    </a:lvl2pPr>
    <a:lvl3pPr marL="904954" algn="l" defTabSz="904954" rtl="0" eaLnBrk="0" fontAlgn="base" hangingPunct="0">
      <a:spcBef>
        <a:spcPct val="30000"/>
      </a:spcBef>
      <a:spcAft>
        <a:spcPct val="0"/>
      </a:spcAft>
      <a:defRPr sz="1194" kern="1200">
        <a:solidFill>
          <a:schemeClr val="tx1"/>
        </a:solidFill>
        <a:latin typeface="+mn-lt"/>
        <a:ea typeface="+mn-ea"/>
        <a:cs typeface="+mn-cs"/>
      </a:defRPr>
    </a:lvl3pPr>
    <a:lvl4pPr marL="1357597" algn="l" defTabSz="904954" rtl="0" eaLnBrk="0" fontAlgn="base" hangingPunct="0">
      <a:spcBef>
        <a:spcPct val="30000"/>
      </a:spcBef>
      <a:spcAft>
        <a:spcPct val="0"/>
      </a:spcAft>
      <a:defRPr sz="1194" kern="1200">
        <a:solidFill>
          <a:schemeClr val="tx1"/>
        </a:solidFill>
        <a:latin typeface="+mn-lt"/>
        <a:ea typeface="+mn-ea"/>
        <a:cs typeface="+mn-cs"/>
      </a:defRPr>
    </a:lvl4pPr>
    <a:lvl5pPr marL="1810240" algn="l" defTabSz="904954" rtl="0" eaLnBrk="0" fontAlgn="base" hangingPunct="0">
      <a:spcBef>
        <a:spcPct val="30000"/>
      </a:spcBef>
      <a:spcAft>
        <a:spcPct val="0"/>
      </a:spcAft>
      <a:defRPr sz="1194" kern="1200">
        <a:solidFill>
          <a:schemeClr val="tx1"/>
        </a:solidFill>
        <a:latin typeface="+mn-lt"/>
        <a:ea typeface="+mn-ea"/>
        <a:cs typeface="+mn-cs"/>
      </a:defRPr>
    </a:lvl5pPr>
    <a:lvl6pPr marL="2262883" algn="l" defTabSz="905153" rtl="0" eaLnBrk="1" latinLnBrk="0" hangingPunct="1">
      <a:defRPr sz="1194" kern="1200">
        <a:solidFill>
          <a:schemeClr val="tx1"/>
        </a:solidFill>
        <a:latin typeface="+mn-lt"/>
        <a:ea typeface="+mn-ea"/>
        <a:cs typeface="+mn-cs"/>
      </a:defRPr>
    </a:lvl6pPr>
    <a:lvl7pPr marL="2715459" algn="l" defTabSz="905153" rtl="0" eaLnBrk="1" latinLnBrk="0" hangingPunct="1">
      <a:defRPr sz="1194" kern="1200">
        <a:solidFill>
          <a:schemeClr val="tx1"/>
        </a:solidFill>
        <a:latin typeface="+mn-lt"/>
        <a:ea typeface="+mn-ea"/>
        <a:cs typeface="+mn-cs"/>
      </a:defRPr>
    </a:lvl7pPr>
    <a:lvl8pPr marL="3168036" algn="l" defTabSz="905153" rtl="0" eaLnBrk="1" latinLnBrk="0" hangingPunct="1">
      <a:defRPr sz="1194" kern="1200">
        <a:solidFill>
          <a:schemeClr val="tx1"/>
        </a:solidFill>
        <a:latin typeface="+mn-lt"/>
        <a:ea typeface="+mn-ea"/>
        <a:cs typeface="+mn-cs"/>
      </a:defRPr>
    </a:lvl8pPr>
    <a:lvl9pPr marL="3620613" algn="l" defTabSz="905153" rtl="0" eaLnBrk="1" latinLnBrk="0" hangingPunct="1">
      <a:defRPr sz="11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Marcador de imagen de diapositiva">
            <a:extLst>
              <a:ext uri="{FF2B5EF4-FFF2-40B4-BE49-F238E27FC236}">
                <a16:creationId xmlns:a16="http://schemas.microsoft.com/office/drawing/2014/main" xmlns="" id="{7358AD78-2912-C2A9-0379-41DD29095B58}"/>
              </a:ext>
            </a:extLst>
          </p:cNvPr>
          <p:cNvSpPr>
            <a:spLocks noGrp="1" noRot="1" noChangeAspect="1" noTextEdit="1"/>
          </p:cNvSpPr>
          <p:nvPr>
            <p:ph type="sldImg"/>
          </p:nvPr>
        </p:nvSpPr>
        <p:spPr bwMode="auto">
          <a:xfrm>
            <a:off x="954088" y="685800"/>
            <a:ext cx="4951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5" name="2 Marcador de notas">
            <a:extLst>
              <a:ext uri="{FF2B5EF4-FFF2-40B4-BE49-F238E27FC236}">
                <a16:creationId xmlns:a16="http://schemas.microsoft.com/office/drawing/2014/main" xmlns="" id="{C4DF3115-56A9-1CFD-F4D0-11CBBC8EF9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gl-ES" altLang="es-AR" dirty="0"/>
          </a:p>
        </p:txBody>
      </p:sp>
      <p:sp>
        <p:nvSpPr>
          <p:cNvPr id="3076" name="3 Marcador de número de diapositiva">
            <a:extLst>
              <a:ext uri="{FF2B5EF4-FFF2-40B4-BE49-F238E27FC236}">
                <a16:creationId xmlns:a16="http://schemas.microsoft.com/office/drawing/2014/main" xmlns="" id="{1A0DB259-CA06-84C1-0B34-7A3D7B0A57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5700">
                <a:solidFill>
                  <a:schemeClr val="tx1"/>
                </a:solidFill>
                <a:latin typeface="Calibri" panose="020F0502020204030204" pitchFamily="34" charset="0"/>
              </a:defRPr>
            </a:lvl1pPr>
            <a:lvl2pPr marL="742950" indent="-285750">
              <a:spcBef>
                <a:spcPct val="30000"/>
              </a:spcBef>
              <a:defRPr sz="5700">
                <a:solidFill>
                  <a:schemeClr val="tx1"/>
                </a:solidFill>
                <a:latin typeface="Calibri" panose="020F0502020204030204" pitchFamily="34" charset="0"/>
              </a:defRPr>
            </a:lvl2pPr>
            <a:lvl3pPr marL="1143000" indent="-228600">
              <a:spcBef>
                <a:spcPct val="30000"/>
              </a:spcBef>
              <a:defRPr sz="5700">
                <a:solidFill>
                  <a:schemeClr val="tx1"/>
                </a:solidFill>
                <a:latin typeface="Calibri" panose="020F0502020204030204" pitchFamily="34" charset="0"/>
              </a:defRPr>
            </a:lvl3pPr>
            <a:lvl4pPr marL="1600200" indent="-228600">
              <a:spcBef>
                <a:spcPct val="30000"/>
              </a:spcBef>
              <a:defRPr sz="5700">
                <a:solidFill>
                  <a:schemeClr val="tx1"/>
                </a:solidFill>
                <a:latin typeface="Calibri" panose="020F0502020204030204" pitchFamily="34" charset="0"/>
              </a:defRPr>
            </a:lvl4pPr>
            <a:lvl5pPr marL="2057400" indent="-228600">
              <a:spcBef>
                <a:spcPct val="30000"/>
              </a:spcBef>
              <a:defRPr sz="5700">
                <a:solidFill>
                  <a:schemeClr val="tx1"/>
                </a:solidFill>
                <a:latin typeface="Calibri" panose="020F0502020204030204" pitchFamily="34" charset="0"/>
              </a:defRPr>
            </a:lvl5pPr>
            <a:lvl6pPr marL="2514600" indent="-228600" defTabSz="4319588" eaLnBrk="0" fontAlgn="base" hangingPunct="0">
              <a:spcBef>
                <a:spcPct val="30000"/>
              </a:spcBef>
              <a:spcAft>
                <a:spcPct val="0"/>
              </a:spcAft>
              <a:defRPr sz="5700">
                <a:solidFill>
                  <a:schemeClr val="tx1"/>
                </a:solidFill>
                <a:latin typeface="Calibri" panose="020F0502020204030204" pitchFamily="34" charset="0"/>
              </a:defRPr>
            </a:lvl6pPr>
            <a:lvl7pPr marL="2971800" indent="-228600" defTabSz="4319588" eaLnBrk="0" fontAlgn="base" hangingPunct="0">
              <a:spcBef>
                <a:spcPct val="30000"/>
              </a:spcBef>
              <a:spcAft>
                <a:spcPct val="0"/>
              </a:spcAft>
              <a:defRPr sz="5700">
                <a:solidFill>
                  <a:schemeClr val="tx1"/>
                </a:solidFill>
                <a:latin typeface="Calibri" panose="020F0502020204030204" pitchFamily="34" charset="0"/>
              </a:defRPr>
            </a:lvl7pPr>
            <a:lvl8pPr marL="3429000" indent="-228600" defTabSz="4319588" eaLnBrk="0" fontAlgn="base" hangingPunct="0">
              <a:spcBef>
                <a:spcPct val="30000"/>
              </a:spcBef>
              <a:spcAft>
                <a:spcPct val="0"/>
              </a:spcAft>
              <a:defRPr sz="5700">
                <a:solidFill>
                  <a:schemeClr val="tx1"/>
                </a:solidFill>
                <a:latin typeface="Calibri" panose="020F0502020204030204" pitchFamily="34" charset="0"/>
              </a:defRPr>
            </a:lvl8pPr>
            <a:lvl9pPr marL="3886200" indent="-228600" defTabSz="4319588" eaLnBrk="0" fontAlgn="base" hangingPunct="0">
              <a:spcBef>
                <a:spcPct val="30000"/>
              </a:spcBef>
              <a:spcAft>
                <a:spcPct val="0"/>
              </a:spcAft>
              <a:defRPr sz="5700">
                <a:solidFill>
                  <a:schemeClr val="tx1"/>
                </a:solidFill>
                <a:latin typeface="Calibri" panose="020F0502020204030204" pitchFamily="34" charset="0"/>
              </a:defRPr>
            </a:lvl9pPr>
          </a:lstStyle>
          <a:p>
            <a:pPr>
              <a:spcBef>
                <a:spcPct val="0"/>
              </a:spcBef>
            </a:pPr>
            <a:fld id="{21A9304A-1ED4-483E-B8B9-0E2F0F039883}" type="slidenum">
              <a:rPr lang="es-ES" altLang="es-AR" sz="1200" smtClean="0"/>
              <a:pPr>
                <a:spcBef>
                  <a:spcPct val="0"/>
                </a:spcBef>
              </a:pPr>
              <a:t>1</a:t>
            </a:fld>
            <a:endParaRPr lang="es-ES" altLang="es-AR"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C07404A2-C7E8-4132-B7E5-5B8A51CDD34A}" type="slidenum">
              <a:rPr lang="es-ES_tradnl" altLang="es-AR" smtClean="0"/>
              <a:pPr>
                <a:defRPr/>
              </a:pPr>
              <a:t>13</a:t>
            </a:fld>
            <a:endParaRPr lang="es-ES_tradnl" altLang="es-A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C07404A2-C7E8-4132-B7E5-5B8A51CDD34A}" type="slidenum">
              <a:rPr lang="es-ES_tradnl" altLang="es-AR" smtClean="0"/>
              <a:pPr>
                <a:defRPr/>
              </a:pPr>
              <a:t>14</a:t>
            </a:fld>
            <a:endParaRPr lang="es-ES_tradnl" alt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C07404A2-C7E8-4132-B7E5-5B8A51CDD34A}" type="slidenum">
              <a:rPr lang="es-ES_tradnl" altLang="es-AR" smtClean="0"/>
              <a:pPr>
                <a:defRPr/>
              </a:pPr>
              <a:t>17</a:t>
            </a:fld>
            <a:endParaRPr lang="es-ES_tradnl" alt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C07404A2-C7E8-4132-B7E5-5B8A51CDD34A}" type="slidenum">
              <a:rPr lang="es-ES_tradnl" altLang="es-AR" smtClean="0"/>
              <a:pPr>
                <a:defRPr/>
              </a:pPr>
              <a:t>18</a:t>
            </a:fld>
            <a:endParaRPr lang="es-ES_tradnl"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99" y="2130526"/>
            <a:ext cx="8420003" cy="1469823"/>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485997" y="3886099"/>
            <a:ext cx="6934006" cy="1752802"/>
          </a:xfrm>
          <a:prstGeom prst="rect">
            <a:avLst/>
          </a:prstGeom>
        </p:spPr>
        <p:txBody>
          <a:bodyPr/>
          <a:lstStyle>
            <a:lvl1pPr marL="0" indent="0" algn="ctr">
              <a:buNone/>
              <a:defRPr/>
            </a:lvl1pPr>
            <a:lvl2pPr marL="58982" indent="0" algn="ctr">
              <a:buNone/>
              <a:defRPr/>
            </a:lvl2pPr>
            <a:lvl3pPr marL="117963" indent="0" algn="ctr">
              <a:buNone/>
              <a:defRPr/>
            </a:lvl3pPr>
            <a:lvl4pPr marL="176945" indent="0" algn="ctr">
              <a:buNone/>
              <a:defRPr/>
            </a:lvl4pPr>
            <a:lvl5pPr marL="235927" indent="0" algn="ctr">
              <a:buNone/>
              <a:defRPr/>
            </a:lvl5pPr>
            <a:lvl6pPr marL="294909" indent="0" algn="ctr">
              <a:buNone/>
              <a:defRPr/>
            </a:lvl6pPr>
            <a:lvl7pPr marL="353890" indent="0" algn="ctr">
              <a:buNone/>
              <a:defRPr/>
            </a:lvl7pPr>
            <a:lvl8pPr marL="412872" indent="0" algn="ctr">
              <a:buNone/>
              <a:defRPr/>
            </a:lvl8pPr>
            <a:lvl9pPr marL="471854"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275385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95494" y="274663"/>
            <a:ext cx="891501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95494" y="1600099"/>
            <a:ext cx="8915012" cy="4526139"/>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6968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996" y="274663"/>
            <a:ext cx="2228510" cy="585157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95494" y="274663"/>
            <a:ext cx="6639913" cy="585157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7689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494" y="274663"/>
            <a:ext cx="891501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95494" y="1600099"/>
            <a:ext cx="8915012" cy="4526139"/>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2204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309" y="4406951"/>
            <a:ext cx="8420488" cy="1361974"/>
          </a:xfrm>
          <a:prstGeom prst="rect">
            <a:avLst/>
          </a:prstGeom>
        </p:spPr>
        <p:txBody>
          <a:bodyPr anchor="t"/>
          <a:lstStyle>
            <a:lvl1pPr algn="l">
              <a:defRPr sz="516" b="1" cap="all"/>
            </a:lvl1pPr>
          </a:lstStyle>
          <a:p>
            <a:r>
              <a:rPr lang="es-ES"/>
              <a:t>Haga clic para modificar el estilo de título del patrón</a:t>
            </a:r>
          </a:p>
        </p:txBody>
      </p:sp>
      <p:sp>
        <p:nvSpPr>
          <p:cNvPr id="3" name="2 Marcador de texto"/>
          <p:cNvSpPr>
            <a:spLocks noGrp="1"/>
          </p:cNvSpPr>
          <p:nvPr>
            <p:ph type="body" idx="1"/>
          </p:nvPr>
        </p:nvSpPr>
        <p:spPr>
          <a:xfrm>
            <a:off x="782309" y="2906637"/>
            <a:ext cx="8420488" cy="1500314"/>
          </a:xfrm>
          <a:prstGeom prst="rect">
            <a:avLst/>
          </a:prstGeom>
        </p:spPr>
        <p:txBody>
          <a:bodyPr anchor="b"/>
          <a:lstStyle>
            <a:lvl1pPr marL="0" indent="0">
              <a:buNone/>
              <a:defRPr sz="258"/>
            </a:lvl1pPr>
            <a:lvl2pPr marL="58982" indent="0">
              <a:buNone/>
              <a:defRPr sz="232"/>
            </a:lvl2pPr>
            <a:lvl3pPr marL="117963" indent="0">
              <a:buNone/>
              <a:defRPr sz="206"/>
            </a:lvl3pPr>
            <a:lvl4pPr marL="176945" indent="0">
              <a:buNone/>
              <a:defRPr sz="181"/>
            </a:lvl4pPr>
            <a:lvl5pPr marL="235927" indent="0">
              <a:buNone/>
              <a:defRPr sz="181"/>
            </a:lvl5pPr>
            <a:lvl6pPr marL="294909" indent="0">
              <a:buNone/>
              <a:defRPr sz="181"/>
            </a:lvl6pPr>
            <a:lvl7pPr marL="353890" indent="0">
              <a:buNone/>
              <a:defRPr sz="181"/>
            </a:lvl7pPr>
            <a:lvl8pPr marL="412872" indent="0">
              <a:buNone/>
              <a:defRPr sz="181"/>
            </a:lvl8pPr>
            <a:lvl9pPr marL="471854" indent="0">
              <a:buNone/>
              <a:defRPr sz="181"/>
            </a:lvl9pPr>
          </a:lstStyle>
          <a:p>
            <a:pPr lvl="0"/>
            <a:r>
              <a:rPr lang="es-ES"/>
              <a:t>Haga clic para modificar los estilos de texto del patrón</a:t>
            </a:r>
          </a:p>
        </p:txBody>
      </p:sp>
    </p:spTree>
    <p:extLst>
      <p:ext uri="{BB962C8B-B14F-4D97-AF65-F5344CB8AC3E}">
        <p14:creationId xmlns:p14="http://schemas.microsoft.com/office/powerpoint/2010/main" val="248639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494" y="274663"/>
            <a:ext cx="891501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95495" y="1600099"/>
            <a:ext cx="4434211" cy="4526139"/>
          </a:xfrm>
          <a:prstGeom prst="rect">
            <a:avLst/>
          </a:prstGeom>
        </p:spPr>
        <p:txBody>
          <a:bodyPr/>
          <a:lstStyle>
            <a:lvl1pPr>
              <a:defRPr sz="361"/>
            </a:lvl1pPr>
            <a:lvl2pPr>
              <a:defRPr sz="310"/>
            </a:lvl2pPr>
            <a:lvl3pPr>
              <a:defRPr sz="258"/>
            </a:lvl3pPr>
            <a:lvl4pPr>
              <a:defRPr sz="232"/>
            </a:lvl4pPr>
            <a:lvl5pPr>
              <a:defRPr sz="232"/>
            </a:lvl5pPr>
            <a:lvl6pPr>
              <a:defRPr sz="232"/>
            </a:lvl6pPr>
            <a:lvl7pPr>
              <a:defRPr sz="232"/>
            </a:lvl7pPr>
            <a:lvl8pPr>
              <a:defRPr sz="232"/>
            </a:lvl8pPr>
            <a:lvl9pPr>
              <a:defRPr sz="23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976294" y="1600099"/>
            <a:ext cx="4434212" cy="4526139"/>
          </a:xfrm>
          <a:prstGeom prst="rect">
            <a:avLst/>
          </a:prstGeom>
        </p:spPr>
        <p:txBody>
          <a:bodyPr/>
          <a:lstStyle>
            <a:lvl1pPr>
              <a:defRPr sz="361"/>
            </a:lvl1pPr>
            <a:lvl2pPr>
              <a:defRPr sz="310"/>
            </a:lvl2pPr>
            <a:lvl3pPr>
              <a:defRPr sz="258"/>
            </a:lvl3pPr>
            <a:lvl4pPr>
              <a:defRPr sz="232"/>
            </a:lvl4pPr>
            <a:lvl5pPr>
              <a:defRPr sz="232"/>
            </a:lvl5pPr>
            <a:lvl6pPr>
              <a:defRPr sz="232"/>
            </a:lvl6pPr>
            <a:lvl7pPr>
              <a:defRPr sz="232"/>
            </a:lvl7pPr>
            <a:lvl8pPr>
              <a:defRPr sz="232"/>
            </a:lvl8pPr>
            <a:lvl9pPr>
              <a:defRPr sz="23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4411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494" y="274663"/>
            <a:ext cx="891501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495" y="1535087"/>
            <a:ext cx="4376460" cy="639788"/>
          </a:xfrm>
          <a:prstGeom prst="rect">
            <a:avLst/>
          </a:prstGeom>
        </p:spPr>
        <p:txBody>
          <a:bodyPr anchor="b"/>
          <a:lstStyle>
            <a:lvl1pPr marL="0" indent="0">
              <a:buNone/>
              <a:defRPr sz="310" b="1"/>
            </a:lvl1pPr>
            <a:lvl2pPr marL="58982" indent="0">
              <a:buNone/>
              <a:defRPr sz="258" b="1"/>
            </a:lvl2pPr>
            <a:lvl3pPr marL="117963" indent="0">
              <a:buNone/>
              <a:defRPr sz="232" b="1"/>
            </a:lvl3pPr>
            <a:lvl4pPr marL="176945" indent="0">
              <a:buNone/>
              <a:defRPr sz="206" b="1"/>
            </a:lvl4pPr>
            <a:lvl5pPr marL="235927" indent="0">
              <a:buNone/>
              <a:defRPr sz="206" b="1"/>
            </a:lvl5pPr>
            <a:lvl6pPr marL="294909" indent="0">
              <a:buNone/>
              <a:defRPr sz="206" b="1"/>
            </a:lvl6pPr>
            <a:lvl7pPr marL="353890" indent="0">
              <a:buNone/>
              <a:defRPr sz="206" b="1"/>
            </a:lvl7pPr>
            <a:lvl8pPr marL="412872" indent="0">
              <a:buNone/>
              <a:defRPr sz="206" b="1"/>
            </a:lvl8pPr>
            <a:lvl9pPr marL="471854" indent="0">
              <a:buNone/>
              <a:defRPr sz="206" b="1"/>
            </a:lvl9pPr>
          </a:lstStyle>
          <a:p>
            <a:pPr lvl="0"/>
            <a:r>
              <a:rPr lang="es-ES"/>
              <a:t>Haga clic para modificar los estilos de texto del patrón</a:t>
            </a:r>
          </a:p>
        </p:txBody>
      </p:sp>
      <p:sp>
        <p:nvSpPr>
          <p:cNvPr id="4" name="3 Marcador de contenido"/>
          <p:cNvSpPr>
            <a:spLocks noGrp="1"/>
          </p:cNvSpPr>
          <p:nvPr>
            <p:ph sz="half" idx="2"/>
          </p:nvPr>
        </p:nvSpPr>
        <p:spPr>
          <a:xfrm>
            <a:off x="495495" y="2174875"/>
            <a:ext cx="4376460" cy="3951363"/>
          </a:xfrm>
          <a:prstGeom prst="rect">
            <a:avLst/>
          </a:prstGeom>
        </p:spPr>
        <p:txBody>
          <a:bodyPr/>
          <a:lstStyle>
            <a:lvl1pPr>
              <a:defRPr sz="310"/>
            </a:lvl1pPr>
            <a:lvl2pPr>
              <a:defRPr sz="258"/>
            </a:lvl2pPr>
            <a:lvl3pPr>
              <a:defRPr sz="232"/>
            </a:lvl3pPr>
            <a:lvl4pPr>
              <a:defRPr sz="206"/>
            </a:lvl4pPr>
            <a:lvl5pPr>
              <a:defRPr sz="206"/>
            </a:lvl5pPr>
            <a:lvl6pPr>
              <a:defRPr sz="206"/>
            </a:lvl6pPr>
            <a:lvl7pPr>
              <a:defRPr sz="206"/>
            </a:lvl7pPr>
            <a:lvl8pPr>
              <a:defRPr sz="206"/>
            </a:lvl8pPr>
            <a:lvl9pPr>
              <a:defRPr sz="20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104" y="1535087"/>
            <a:ext cx="4378402" cy="639788"/>
          </a:xfrm>
          <a:prstGeom prst="rect">
            <a:avLst/>
          </a:prstGeom>
        </p:spPr>
        <p:txBody>
          <a:bodyPr anchor="b"/>
          <a:lstStyle>
            <a:lvl1pPr marL="0" indent="0">
              <a:buNone/>
              <a:defRPr sz="310" b="1"/>
            </a:lvl1pPr>
            <a:lvl2pPr marL="58982" indent="0">
              <a:buNone/>
              <a:defRPr sz="258" b="1"/>
            </a:lvl2pPr>
            <a:lvl3pPr marL="117963" indent="0">
              <a:buNone/>
              <a:defRPr sz="232" b="1"/>
            </a:lvl3pPr>
            <a:lvl4pPr marL="176945" indent="0">
              <a:buNone/>
              <a:defRPr sz="206" b="1"/>
            </a:lvl4pPr>
            <a:lvl5pPr marL="235927" indent="0">
              <a:buNone/>
              <a:defRPr sz="206" b="1"/>
            </a:lvl5pPr>
            <a:lvl6pPr marL="294909" indent="0">
              <a:buNone/>
              <a:defRPr sz="206" b="1"/>
            </a:lvl6pPr>
            <a:lvl7pPr marL="353890" indent="0">
              <a:buNone/>
              <a:defRPr sz="206" b="1"/>
            </a:lvl7pPr>
            <a:lvl8pPr marL="412872" indent="0">
              <a:buNone/>
              <a:defRPr sz="206" b="1"/>
            </a:lvl8pPr>
            <a:lvl9pPr marL="471854" indent="0">
              <a:buNone/>
              <a:defRPr sz="206" b="1"/>
            </a:lvl9pPr>
          </a:lstStyle>
          <a:p>
            <a:pPr lvl="0"/>
            <a:r>
              <a:rPr lang="es-ES"/>
              <a:t>Haga clic para modificar los estilos de texto del patrón</a:t>
            </a:r>
          </a:p>
        </p:txBody>
      </p:sp>
      <p:sp>
        <p:nvSpPr>
          <p:cNvPr id="6" name="5 Marcador de contenido"/>
          <p:cNvSpPr>
            <a:spLocks noGrp="1"/>
          </p:cNvSpPr>
          <p:nvPr>
            <p:ph sz="quarter" idx="4"/>
          </p:nvPr>
        </p:nvSpPr>
        <p:spPr>
          <a:xfrm>
            <a:off x="5032104" y="2174875"/>
            <a:ext cx="4378402" cy="3951363"/>
          </a:xfrm>
          <a:prstGeom prst="rect">
            <a:avLst/>
          </a:prstGeom>
        </p:spPr>
        <p:txBody>
          <a:bodyPr/>
          <a:lstStyle>
            <a:lvl1pPr>
              <a:defRPr sz="310"/>
            </a:lvl1pPr>
            <a:lvl2pPr>
              <a:defRPr sz="258"/>
            </a:lvl2pPr>
            <a:lvl3pPr>
              <a:defRPr sz="232"/>
            </a:lvl3pPr>
            <a:lvl4pPr>
              <a:defRPr sz="206"/>
            </a:lvl4pPr>
            <a:lvl5pPr>
              <a:defRPr sz="206"/>
            </a:lvl5pPr>
            <a:lvl6pPr>
              <a:defRPr sz="206"/>
            </a:lvl6pPr>
            <a:lvl7pPr>
              <a:defRPr sz="206"/>
            </a:lvl7pPr>
            <a:lvl8pPr>
              <a:defRPr sz="206"/>
            </a:lvl8pPr>
            <a:lvl9pPr>
              <a:defRPr sz="20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6063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494" y="274663"/>
            <a:ext cx="8915012"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18736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22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494" y="273151"/>
            <a:ext cx="3258808" cy="1161899"/>
          </a:xfrm>
          <a:prstGeom prst="rect">
            <a:avLst/>
          </a:prstGeom>
        </p:spPr>
        <p:txBody>
          <a:bodyPr anchor="b"/>
          <a:lstStyle>
            <a:lvl1pPr algn="l">
              <a:defRPr sz="258" b="1"/>
            </a:lvl1pPr>
          </a:lstStyle>
          <a:p>
            <a:r>
              <a:rPr lang="es-ES"/>
              <a:t>Haga clic para modificar el estilo de título del patrón</a:t>
            </a:r>
          </a:p>
        </p:txBody>
      </p:sp>
      <p:sp>
        <p:nvSpPr>
          <p:cNvPr id="3" name="2 Marcador de contenido"/>
          <p:cNvSpPr>
            <a:spLocks noGrp="1"/>
          </p:cNvSpPr>
          <p:nvPr>
            <p:ph idx="1"/>
          </p:nvPr>
        </p:nvSpPr>
        <p:spPr>
          <a:xfrm>
            <a:off x="3873201" y="273151"/>
            <a:ext cx="5537305" cy="5853087"/>
          </a:xfrm>
          <a:prstGeom prst="rect">
            <a:avLst/>
          </a:prstGeom>
        </p:spPr>
        <p:txBody>
          <a:bodyPr/>
          <a:lstStyle>
            <a:lvl1pPr>
              <a:defRPr sz="413"/>
            </a:lvl1pPr>
            <a:lvl2pPr>
              <a:defRPr sz="361"/>
            </a:lvl2pPr>
            <a:lvl3pPr>
              <a:defRPr sz="310"/>
            </a:lvl3pPr>
            <a:lvl4pPr>
              <a:defRPr sz="258"/>
            </a:lvl4pPr>
            <a:lvl5pPr>
              <a:defRPr sz="258"/>
            </a:lvl5pPr>
            <a:lvl6pPr>
              <a:defRPr sz="258"/>
            </a:lvl6pPr>
            <a:lvl7pPr>
              <a:defRPr sz="258"/>
            </a:lvl7pPr>
            <a:lvl8pPr>
              <a:defRPr sz="258"/>
            </a:lvl8pPr>
            <a:lvl9pPr>
              <a:defRPr sz="25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494" y="1435050"/>
            <a:ext cx="3258808" cy="4691188"/>
          </a:xfrm>
          <a:prstGeom prst="rect">
            <a:avLst/>
          </a:prstGeom>
        </p:spPr>
        <p:txBody>
          <a:bodyPr/>
          <a:lstStyle>
            <a:lvl1pPr marL="0" indent="0">
              <a:buNone/>
              <a:defRPr sz="181"/>
            </a:lvl1pPr>
            <a:lvl2pPr marL="58982" indent="0">
              <a:buNone/>
              <a:defRPr sz="155"/>
            </a:lvl2pPr>
            <a:lvl3pPr marL="117963" indent="0">
              <a:buNone/>
              <a:defRPr sz="129"/>
            </a:lvl3pPr>
            <a:lvl4pPr marL="176945" indent="0">
              <a:buNone/>
              <a:defRPr sz="116"/>
            </a:lvl4pPr>
            <a:lvl5pPr marL="235927" indent="0">
              <a:buNone/>
              <a:defRPr sz="116"/>
            </a:lvl5pPr>
            <a:lvl6pPr marL="294909" indent="0">
              <a:buNone/>
              <a:defRPr sz="116"/>
            </a:lvl6pPr>
            <a:lvl7pPr marL="353890" indent="0">
              <a:buNone/>
              <a:defRPr sz="116"/>
            </a:lvl7pPr>
            <a:lvl8pPr marL="412872" indent="0">
              <a:buNone/>
              <a:defRPr sz="116"/>
            </a:lvl8pPr>
            <a:lvl9pPr marL="471854" indent="0">
              <a:buNone/>
              <a:defRPr sz="116"/>
            </a:lvl9pPr>
          </a:lstStyle>
          <a:p>
            <a:pPr lvl="0"/>
            <a:r>
              <a:rPr lang="es-ES"/>
              <a:t>Haga clic para modificar los estilos de texto del patrón</a:t>
            </a:r>
          </a:p>
        </p:txBody>
      </p:sp>
    </p:spTree>
    <p:extLst>
      <p:ext uri="{BB962C8B-B14F-4D97-AF65-F5344CB8AC3E}">
        <p14:creationId xmlns:p14="http://schemas.microsoft.com/office/powerpoint/2010/main" val="14970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97" y="4800550"/>
            <a:ext cx="5943503" cy="566712"/>
          </a:xfrm>
          <a:prstGeom prst="rect">
            <a:avLst/>
          </a:prstGeom>
        </p:spPr>
        <p:txBody>
          <a:bodyPr anchor="b"/>
          <a:lstStyle>
            <a:lvl1pPr algn="l">
              <a:defRPr sz="258" b="1"/>
            </a:lvl1pPr>
          </a:lstStyle>
          <a:p>
            <a:r>
              <a:rPr lang="es-ES"/>
              <a:t>Haga clic para modificar el estilo de título del patrón</a:t>
            </a:r>
          </a:p>
        </p:txBody>
      </p:sp>
      <p:sp>
        <p:nvSpPr>
          <p:cNvPr id="3" name="2 Marcador de posición de imagen"/>
          <p:cNvSpPr>
            <a:spLocks noGrp="1"/>
          </p:cNvSpPr>
          <p:nvPr>
            <p:ph type="pic" idx="1"/>
          </p:nvPr>
        </p:nvSpPr>
        <p:spPr>
          <a:xfrm>
            <a:off x="1941697" y="612826"/>
            <a:ext cx="5943503" cy="4114649"/>
          </a:xfrm>
          <a:prstGeom prst="rect">
            <a:avLst/>
          </a:prstGeom>
        </p:spPr>
        <p:txBody>
          <a:bodyPr/>
          <a:lstStyle>
            <a:lvl1pPr marL="0" indent="0">
              <a:buNone/>
              <a:defRPr sz="413"/>
            </a:lvl1pPr>
            <a:lvl2pPr marL="58982" indent="0">
              <a:buNone/>
              <a:defRPr sz="361"/>
            </a:lvl2pPr>
            <a:lvl3pPr marL="117963" indent="0">
              <a:buNone/>
              <a:defRPr sz="310"/>
            </a:lvl3pPr>
            <a:lvl4pPr marL="176945" indent="0">
              <a:buNone/>
              <a:defRPr sz="258"/>
            </a:lvl4pPr>
            <a:lvl5pPr marL="235927" indent="0">
              <a:buNone/>
              <a:defRPr sz="258"/>
            </a:lvl5pPr>
            <a:lvl6pPr marL="294909" indent="0">
              <a:buNone/>
              <a:defRPr sz="258"/>
            </a:lvl6pPr>
            <a:lvl7pPr marL="353890" indent="0">
              <a:buNone/>
              <a:defRPr sz="258"/>
            </a:lvl7pPr>
            <a:lvl8pPr marL="412872" indent="0">
              <a:buNone/>
              <a:defRPr sz="258"/>
            </a:lvl8pPr>
            <a:lvl9pPr marL="471854" indent="0">
              <a:buNone/>
              <a:defRPr sz="258"/>
            </a:lvl9pPr>
          </a:lstStyle>
          <a:p>
            <a:pPr lvl="0"/>
            <a:r>
              <a:rPr lang="es-ES" noProof="0"/>
              <a:t>Haga clic en el icono para agregar una imagen</a:t>
            </a:r>
          </a:p>
        </p:txBody>
      </p:sp>
      <p:sp>
        <p:nvSpPr>
          <p:cNvPr id="4" name="3 Marcador de texto"/>
          <p:cNvSpPr>
            <a:spLocks noGrp="1"/>
          </p:cNvSpPr>
          <p:nvPr>
            <p:ph type="body" sz="half" idx="2"/>
          </p:nvPr>
        </p:nvSpPr>
        <p:spPr>
          <a:xfrm>
            <a:off x="1941697" y="5367262"/>
            <a:ext cx="5943503" cy="804837"/>
          </a:xfrm>
          <a:prstGeom prst="rect">
            <a:avLst/>
          </a:prstGeom>
        </p:spPr>
        <p:txBody>
          <a:bodyPr/>
          <a:lstStyle>
            <a:lvl1pPr marL="0" indent="0">
              <a:buNone/>
              <a:defRPr sz="181"/>
            </a:lvl1pPr>
            <a:lvl2pPr marL="58982" indent="0">
              <a:buNone/>
              <a:defRPr sz="155"/>
            </a:lvl2pPr>
            <a:lvl3pPr marL="117963" indent="0">
              <a:buNone/>
              <a:defRPr sz="129"/>
            </a:lvl3pPr>
            <a:lvl4pPr marL="176945" indent="0">
              <a:buNone/>
              <a:defRPr sz="116"/>
            </a:lvl4pPr>
            <a:lvl5pPr marL="235927" indent="0">
              <a:buNone/>
              <a:defRPr sz="116"/>
            </a:lvl5pPr>
            <a:lvl6pPr marL="294909" indent="0">
              <a:buNone/>
              <a:defRPr sz="116"/>
            </a:lvl6pPr>
            <a:lvl7pPr marL="353890" indent="0">
              <a:buNone/>
              <a:defRPr sz="116"/>
            </a:lvl7pPr>
            <a:lvl8pPr marL="412872" indent="0">
              <a:buNone/>
              <a:defRPr sz="116"/>
            </a:lvl8pPr>
            <a:lvl9pPr marL="471854" indent="0">
              <a:buNone/>
              <a:defRPr sz="116"/>
            </a:lvl9pPr>
          </a:lstStyle>
          <a:p>
            <a:pPr lvl="0"/>
            <a:r>
              <a:rPr lang="es-ES"/>
              <a:t>Haga clic para modificar los estilos de texto del patrón</a:t>
            </a:r>
          </a:p>
        </p:txBody>
      </p:sp>
    </p:spTree>
    <p:extLst>
      <p:ext uri="{BB962C8B-B14F-4D97-AF65-F5344CB8AC3E}">
        <p14:creationId xmlns:p14="http://schemas.microsoft.com/office/powerpoint/2010/main" val="400374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9485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557255" rtl="0" eaLnBrk="1" fontAlgn="base" hangingPunct="1">
        <a:spcBef>
          <a:spcPct val="0"/>
        </a:spcBef>
        <a:spcAft>
          <a:spcPct val="0"/>
        </a:spcAft>
        <a:defRPr sz="2709">
          <a:solidFill>
            <a:schemeClr val="tx2"/>
          </a:solidFill>
          <a:latin typeface="+mj-lt"/>
          <a:ea typeface="+mj-ea"/>
          <a:cs typeface="+mj-cs"/>
        </a:defRPr>
      </a:lvl1pPr>
      <a:lvl2pPr algn="ctr" defTabSz="557255" rtl="0" eaLnBrk="1" fontAlgn="base" hangingPunct="1">
        <a:spcBef>
          <a:spcPct val="0"/>
        </a:spcBef>
        <a:spcAft>
          <a:spcPct val="0"/>
        </a:spcAft>
        <a:defRPr sz="2709">
          <a:solidFill>
            <a:schemeClr val="tx2"/>
          </a:solidFill>
          <a:latin typeface="Arial" charset="0"/>
        </a:defRPr>
      </a:lvl2pPr>
      <a:lvl3pPr algn="ctr" defTabSz="557255" rtl="0" eaLnBrk="1" fontAlgn="base" hangingPunct="1">
        <a:spcBef>
          <a:spcPct val="0"/>
        </a:spcBef>
        <a:spcAft>
          <a:spcPct val="0"/>
        </a:spcAft>
        <a:defRPr sz="2709">
          <a:solidFill>
            <a:schemeClr val="tx2"/>
          </a:solidFill>
          <a:latin typeface="Arial" charset="0"/>
        </a:defRPr>
      </a:lvl3pPr>
      <a:lvl4pPr algn="ctr" defTabSz="557255" rtl="0" eaLnBrk="1" fontAlgn="base" hangingPunct="1">
        <a:spcBef>
          <a:spcPct val="0"/>
        </a:spcBef>
        <a:spcAft>
          <a:spcPct val="0"/>
        </a:spcAft>
        <a:defRPr sz="2709">
          <a:solidFill>
            <a:schemeClr val="tx2"/>
          </a:solidFill>
          <a:latin typeface="Arial" charset="0"/>
        </a:defRPr>
      </a:lvl4pPr>
      <a:lvl5pPr algn="ctr" defTabSz="557255" rtl="0" eaLnBrk="1" fontAlgn="base" hangingPunct="1">
        <a:spcBef>
          <a:spcPct val="0"/>
        </a:spcBef>
        <a:spcAft>
          <a:spcPct val="0"/>
        </a:spcAft>
        <a:defRPr sz="2709">
          <a:solidFill>
            <a:schemeClr val="tx2"/>
          </a:solidFill>
          <a:latin typeface="Arial" charset="0"/>
        </a:defRPr>
      </a:lvl5pPr>
      <a:lvl6pPr marL="58982" algn="ctr" defTabSz="557255" rtl="0" eaLnBrk="1" fontAlgn="base" hangingPunct="1">
        <a:spcBef>
          <a:spcPct val="0"/>
        </a:spcBef>
        <a:spcAft>
          <a:spcPct val="0"/>
        </a:spcAft>
        <a:defRPr sz="2709">
          <a:solidFill>
            <a:schemeClr val="tx2"/>
          </a:solidFill>
          <a:latin typeface="Arial" charset="0"/>
        </a:defRPr>
      </a:lvl6pPr>
      <a:lvl7pPr marL="117963" algn="ctr" defTabSz="557255" rtl="0" eaLnBrk="1" fontAlgn="base" hangingPunct="1">
        <a:spcBef>
          <a:spcPct val="0"/>
        </a:spcBef>
        <a:spcAft>
          <a:spcPct val="0"/>
        </a:spcAft>
        <a:defRPr sz="2709">
          <a:solidFill>
            <a:schemeClr val="tx2"/>
          </a:solidFill>
          <a:latin typeface="Arial" charset="0"/>
        </a:defRPr>
      </a:lvl7pPr>
      <a:lvl8pPr marL="176945" algn="ctr" defTabSz="557255" rtl="0" eaLnBrk="1" fontAlgn="base" hangingPunct="1">
        <a:spcBef>
          <a:spcPct val="0"/>
        </a:spcBef>
        <a:spcAft>
          <a:spcPct val="0"/>
        </a:spcAft>
        <a:defRPr sz="2709">
          <a:solidFill>
            <a:schemeClr val="tx2"/>
          </a:solidFill>
          <a:latin typeface="Arial" charset="0"/>
        </a:defRPr>
      </a:lvl8pPr>
      <a:lvl9pPr marL="235927" algn="ctr" defTabSz="557255" rtl="0" eaLnBrk="1" fontAlgn="base" hangingPunct="1">
        <a:spcBef>
          <a:spcPct val="0"/>
        </a:spcBef>
        <a:spcAft>
          <a:spcPct val="0"/>
        </a:spcAft>
        <a:defRPr sz="2709">
          <a:solidFill>
            <a:schemeClr val="tx2"/>
          </a:solidFill>
          <a:latin typeface="Arial" charset="0"/>
        </a:defRPr>
      </a:lvl9pPr>
    </p:titleStyle>
    <p:bodyStyle>
      <a:lvl1pPr marL="208894" indent="-208894" algn="l" defTabSz="557255" rtl="0" eaLnBrk="1" fontAlgn="base" hangingPunct="1">
        <a:spcBef>
          <a:spcPct val="20000"/>
        </a:spcBef>
        <a:spcAft>
          <a:spcPct val="0"/>
        </a:spcAft>
        <a:buChar char="•"/>
        <a:defRPr sz="1935">
          <a:solidFill>
            <a:schemeClr val="tx1"/>
          </a:solidFill>
          <a:latin typeface="+mn-lt"/>
          <a:ea typeface="+mn-ea"/>
          <a:cs typeface="+mn-cs"/>
        </a:defRPr>
      </a:lvl1pPr>
      <a:lvl2pPr marL="452808" indent="-174488" algn="l" defTabSz="557255" rtl="0" eaLnBrk="1" fontAlgn="base" hangingPunct="1">
        <a:spcBef>
          <a:spcPct val="20000"/>
        </a:spcBef>
        <a:spcAft>
          <a:spcPct val="0"/>
        </a:spcAft>
        <a:buChar char="–"/>
        <a:defRPr sz="1716">
          <a:solidFill>
            <a:schemeClr val="tx1"/>
          </a:solidFill>
          <a:latin typeface="+mn-lt"/>
        </a:defRPr>
      </a:lvl2pPr>
      <a:lvl3pPr marL="696722" indent="-139467" algn="l" defTabSz="557255" rtl="0" eaLnBrk="1" fontAlgn="base" hangingPunct="1">
        <a:spcBef>
          <a:spcPct val="20000"/>
        </a:spcBef>
        <a:spcAft>
          <a:spcPct val="0"/>
        </a:spcAft>
        <a:buChar char="•"/>
        <a:defRPr sz="1445">
          <a:solidFill>
            <a:schemeClr val="tx1"/>
          </a:solidFill>
          <a:latin typeface="+mn-lt"/>
        </a:defRPr>
      </a:lvl3pPr>
      <a:lvl4pPr marL="975247" indent="-139467" algn="l" defTabSz="557255" rtl="0" eaLnBrk="1" fontAlgn="base" hangingPunct="1">
        <a:spcBef>
          <a:spcPct val="20000"/>
        </a:spcBef>
        <a:spcAft>
          <a:spcPct val="0"/>
        </a:spcAft>
        <a:buChar char="–"/>
        <a:defRPr sz="1226">
          <a:solidFill>
            <a:schemeClr val="tx1"/>
          </a:solidFill>
          <a:latin typeface="+mn-lt"/>
        </a:defRPr>
      </a:lvl4pPr>
      <a:lvl5pPr marL="1254181" indent="-139467" algn="l" defTabSz="557255" rtl="0" eaLnBrk="1" fontAlgn="base" hangingPunct="1">
        <a:spcBef>
          <a:spcPct val="20000"/>
        </a:spcBef>
        <a:spcAft>
          <a:spcPct val="0"/>
        </a:spcAft>
        <a:buChar char="»"/>
        <a:defRPr sz="1226">
          <a:solidFill>
            <a:schemeClr val="tx1"/>
          </a:solidFill>
          <a:latin typeface="+mn-lt"/>
        </a:defRPr>
      </a:lvl5pPr>
      <a:lvl6pPr marL="1313163" indent="-139467" algn="l" defTabSz="557255" rtl="0" eaLnBrk="1" fontAlgn="base" hangingPunct="1">
        <a:spcBef>
          <a:spcPct val="20000"/>
        </a:spcBef>
        <a:spcAft>
          <a:spcPct val="0"/>
        </a:spcAft>
        <a:buChar char="»"/>
        <a:defRPr sz="1226">
          <a:solidFill>
            <a:schemeClr val="tx1"/>
          </a:solidFill>
          <a:latin typeface="+mn-lt"/>
        </a:defRPr>
      </a:lvl6pPr>
      <a:lvl7pPr marL="1372145" indent="-139467" algn="l" defTabSz="557255" rtl="0" eaLnBrk="1" fontAlgn="base" hangingPunct="1">
        <a:spcBef>
          <a:spcPct val="20000"/>
        </a:spcBef>
        <a:spcAft>
          <a:spcPct val="0"/>
        </a:spcAft>
        <a:buChar char="»"/>
        <a:defRPr sz="1226">
          <a:solidFill>
            <a:schemeClr val="tx1"/>
          </a:solidFill>
          <a:latin typeface="+mn-lt"/>
        </a:defRPr>
      </a:lvl7pPr>
      <a:lvl8pPr marL="1431127" indent="-139467" algn="l" defTabSz="557255" rtl="0" eaLnBrk="1" fontAlgn="base" hangingPunct="1">
        <a:spcBef>
          <a:spcPct val="20000"/>
        </a:spcBef>
        <a:spcAft>
          <a:spcPct val="0"/>
        </a:spcAft>
        <a:buChar char="»"/>
        <a:defRPr sz="1226">
          <a:solidFill>
            <a:schemeClr val="tx1"/>
          </a:solidFill>
          <a:latin typeface="+mn-lt"/>
        </a:defRPr>
      </a:lvl8pPr>
      <a:lvl9pPr marL="1490108" indent="-139467" algn="l" defTabSz="557255" rtl="0" eaLnBrk="1" fontAlgn="base" hangingPunct="1">
        <a:spcBef>
          <a:spcPct val="20000"/>
        </a:spcBef>
        <a:spcAft>
          <a:spcPct val="0"/>
        </a:spcAft>
        <a:buChar char="»"/>
        <a:defRPr sz="1226">
          <a:solidFill>
            <a:schemeClr val="tx1"/>
          </a:solidFill>
          <a:latin typeface="+mn-lt"/>
        </a:defRPr>
      </a:lvl9pPr>
    </p:bodyStyle>
    <p:otherStyle>
      <a:defPPr>
        <a:defRPr lang="es-ES"/>
      </a:defPPr>
      <a:lvl1pPr marL="0" algn="l" defTabSz="117963" rtl="0" eaLnBrk="1" latinLnBrk="0" hangingPunct="1">
        <a:defRPr sz="232" kern="1200">
          <a:solidFill>
            <a:schemeClr val="tx1"/>
          </a:solidFill>
          <a:latin typeface="+mn-lt"/>
          <a:ea typeface="+mn-ea"/>
          <a:cs typeface="+mn-cs"/>
        </a:defRPr>
      </a:lvl1pPr>
      <a:lvl2pPr marL="58982" algn="l" defTabSz="117963" rtl="0" eaLnBrk="1" latinLnBrk="0" hangingPunct="1">
        <a:defRPr sz="232" kern="1200">
          <a:solidFill>
            <a:schemeClr val="tx1"/>
          </a:solidFill>
          <a:latin typeface="+mn-lt"/>
          <a:ea typeface="+mn-ea"/>
          <a:cs typeface="+mn-cs"/>
        </a:defRPr>
      </a:lvl2pPr>
      <a:lvl3pPr marL="117963" algn="l" defTabSz="117963" rtl="0" eaLnBrk="1" latinLnBrk="0" hangingPunct="1">
        <a:defRPr sz="232" kern="1200">
          <a:solidFill>
            <a:schemeClr val="tx1"/>
          </a:solidFill>
          <a:latin typeface="+mn-lt"/>
          <a:ea typeface="+mn-ea"/>
          <a:cs typeface="+mn-cs"/>
        </a:defRPr>
      </a:lvl3pPr>
      <a:lvl4pPr marL="176945" algn="l" defTabSz="117963" rtl="0" eaLnBrk="1" latinLnBrk="0" hangingPunct="1">
        <a:defRPr sz="232" kern="1200">
          <a:solidFill>
            <a:schemeClr val="tx1"/>
          </a:solidFill>
          <a:latin typeface="+mn-lt"/>
          <a:ea typeface="+mn-ea"/>
          <a:cs typeface="+mn-cs"/>
        </a:defRPr>
      </a:lvl4pPr>
      <a:lvl5pPr marL="235927" algn="l" defTabSz="117963" rtl="0" eaLnBrk="1" latinLnBrk="0" hangingPunct="1">
        <a:defRPr sz="232" kern="1200">
          <a:solidFill>
            <a:schemeClr val="tx1"/>
          </a:solidFill>
          <a:latin typeface="+mn-lt"/>
          <a:ea typeface="+mn-ea"/>
          <a:cs typeface="+mn-cs"/>
        </a:defRPr>
      </a:lvl5pPr>
      <a:lvl6pPr marL="294909" algn="l" defTabSz="117963" rtl="0" eaLnBrk="1" latinLnBrk="0" hangingPunct="1">
        <a:defRPr sz="232" kern="1200">
          <a:solidFill>
            <a:schemeClr val="tx1"/>
          </a:solidFill>
          <a:latin typeface="+mn-lt"/>
          <a:ea typeface="+mn-ea"/>
          <a:cs typeface="+mn-cs"/>
        </a:defRPr>
      </a:lvl6pPr>
      <a:lvl7pPr marL="353890" algn="l" defTabSz="117963" rtl="0" eaLnBrk="1" latinLnBrk="0" hangingPunct="1">
        <a:defRPr sz="232" kern="1200">
          <a:solidFill>
            <a:schemeClr val="tx1"/>
          </a:solidFill>
          <a:latin typeface="+mn-lt"/>
          <a:ea typeface="+mn-ea"/>
          <a:cs typeface="+mn-cs"/>
        </a:defRPr>
      </a:lvl7pPr>
      <a:lvl8pPr marL="412872" algn="l" defTabSz="117963" rtl="0" eaLnBrk="1" latinLnBrk="0" hangingPunct="1">
        <a:defRPr sz="232" kern="1200">
          <a:solidFill>
            <a:schemeClr val="tx1"/>
          </a:solidFill>
          <a:latin typeface="+mn-lt"/>
          <a:ea typeface="+mn-ea"/>
          <a:cs typeface="+mn-cs"/>
        </a:defRPr>
      </a:lvl8pPr>
      <a:lvl9pPr marL="471854" algn="l" defTabSz="117963" rtl="0" eaLnBrk="1" latinLnBrk="0" hangingPunct="1">
        <a:defRPr sz="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jp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Estética 2023 (1).png"/>
          <p:cNvPicPr>
            <a:picLocks noChangeAspect="1"/>
          </p:cNvPicPr>
          <p:nvPr/>
        </p:nvPicPr>
        <p:blipFill>
          <a:blip r:embed="rId3" cstate="print"/>
          <a:stretch>
            <a:fillRect/>
          </a:stretch>
        </p:blipFill>
        <p:spPr>
          <a:xfrm>
            <a:off x="3208" y="0"/>
            <a:ext cx="9899587" cy="6858000"/>
          </a:xfrm>
          <a:prstGeom prst="rect">
            <a:avLst/>
          </a:prstGeom>
        </p:spPr>
      </p:pic>
      <p:sp>
        <p:nvSpPr>
          <p:cNvPr id="30" name="Título 1">
            <a:extLst>
              <a:ext uri="{FF2B5EF4-FFF2-40B4-BE49-F238E27FC236}">
                <a16:creationId xmlns:a16="http://schemas.microsoft.com/office/drawing/2014/main" xmlns="" id="{5DA312D8-61D2-472C-EB94-3D380535E774}"/>
              </a:ext>
            </a:extLst>
          </p:cNvPr>
          <p:cNvSpPr txBox="1">
            <a:spLocks/>
          </p:cNvSpPr>
          <p:nvPr/>
        </p:nvSpPr>
        <p:spPr>
          <a:xfrm>
            <a:off x="452406" y="1071546"/>
            <a:ext cx="9001188" cy="28615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ES" sz="4800" b="1" dirty="0" smtClean="0">
                <a:solidFill>
                  <a:srgbClr val="CF17B5"/>
                </a:solidFill>
                <a:latin typeface="Calibri"/>
              </a:rPr>
              <a:t>«ACCESIBILIDAD Y GARANTIA DE DERECHOS EN LA </a:t>
            </a:r>
          </a:p>
          <a:p>
            <a:pPr fontAlgn="auto">
              <a:spcAft>
                <a:spcPts val="0"/>
              </a:spcAft>
            </a:pPr>
            <a:r>
              <a:rPr lang="es-ES" sz="4800" b="1" dirty="0" smtClean="0">
                <a:solidFill>
                  <a:srgbClr val="CF17B5"/>
                </a:solidFill>
                <a:latin typeface="Calibri"/>
              </a:rPr>
              <a:t>ADOLESCENCIA»</a:t>
            </a:r>
          </a:p>
        </p:txBody>
      </p:sp>
      <p:pic>
        <p:nvPicPr>
          <p:cNvPr id="3" name="2 Imagen"/>
          <p:cNvPicPr>
            <a:picLocks noChangeAspect="1"/>
          </p:cNvPicPr>
          <p:nvPr/>
        </p:nvPicPr>
        <p:blipFill rotWithShape="1">
          <a:blip r:embed="rId4" cstate="print">
            <a:extLst>
              <a:ext uri="{28A0092B-C50C-407E-A947-70E740481C1C}">
                <a14:useLocalDpi xmlns:a14="http://schemas.microsoft.com/office/drawing/2010/main" val="0"/>
              </a:ext>
            </a:extLst>
          </a:blip>
          <a:srcRect t="20303" b="25954"/>
          <a:stretch/>
        </p:blipFill>
        <p:spPr>
          <a:xfrm>
            <a:off x="5529064" y="4162231"/>
            <a:ext cx="2952328" cy="1410585"/>
          </a:xfrm>
          <a:prstGeom prst="rect">
            <a:avLst/>
          </a:prstGeom>
          <a:ln>
            <a:noFill/>
          </a:ln>
          <a:effectLst>
            <a:softEdge rad="112500"/>
          </a:effectLst>
        </p:spPr>
      </p:pic>
      <p:pic>
        <p:nvPicPr>
          <p:cNvPr id="1028" name="Picture 4" descr="https://lh4.googleusercontent.com/GSdauTuJ2ZTZKC96xCYAz6Gobdhs6WjjqoaV9YNQd1ftOnxwp8nE8uJUxEv31ox9FqtxwlVDqkC5LRdY7fhsO_pWafSpIb5nvtzgY_C4bJlt4R6Tx6qCgTgeKhLOcvd7f4IC_wkNxEnCe8-YG7KBYnXzXW3iRUUz8a-9hbS1TuISvwpaxkGNXnOiyiTvB27zlfZzx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672" y="4009914"/>
            <a:ext cx="1440160" cy="15629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0" y="1142984"/>
            <a:ext cx="631032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defRPr/>
            </a:pPr>
            <a:r>
              <a:rPr lang="es-MX" sz="3600" b="1" dirty="0" smtClean="0">
                <a:solidFill>
                  <a:srgbClr val="4F81BD"/>
                </a:solidFill>
                <a:latin typeface="Calibri"/>
              </a:rPr>
              <a:t>SALUD SEXUAL INTEGRAL</a:t>
            </a:r>
            <a:endParaRPr kumimoji="0" lang="es-MX" sz="3600" b="1" i="0" u="none" strike="noStrike" kern="1200" cap="none" spc="0" normalizeH="0" baseline="0" noProof="0" dirty="0">
              <a:ln>
                <a:noFill/>
              </a:ln>
              <a:solidFill>
                <a:srgbClr val="4F81BD"/>
              </a:solidFill>
              <a:effectLst/>
              <a:uLnTx/>
              <a:uFillTx/>
              <a:latin typeface="Calibri"/>
              <a:ea typeface="+mj-ea"/>
              <a:cs typeface="+mj-cs"/>
            </a:endParaRPr>
          </a:p>
        </p:txBody>
      </p:sp>
      <p:sp>
        <p:nvSpPr>
          <p:cNvPr id="6" name="Marcador de contenido 2">
            <a:extLst>
              <a:ext uri="{FF2B5EF4-FFF2-40B4-BE49-F238E27FC236}">
                <a16:creationId xmlns:a16="http://schemas.microsoft.com/office/drawing/2014/main" xmlns="" id="{BCD8EBE3-FDEF-F832-1A4E-ADB7B9458319}"/>
              </a:ext>
            </a:extLst>
          </p:cNvPr>
          <p:cNvSpPr txBox="1">
            <a:spLocks/>
          </p:cNvSpPr>
          <p:nvPr/>
        </p:nvSpPr>
        <p:spPr>
          <a:xfrm>
            <a:off x="327579" y="2285992"/>
            <a:ext cx="9578421" cy="415252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fontAlgn="auto">
              <a:lnSpc>
                <a:spcPct val="150000"/>
              </a:lnSpc>
              <a:spcAft>
                <a:spcPts val="0"/>
              </a:spcAft>
              <a:buClr>
                <a:srgbClr val="4F81BD"/>
              </a:buClr>
              <a:buNone/>
              <a:defRPr/>
            </a:pPr>
            <a:r>
              <a:rPr lang="es-ES" sz="2200" dirty="0" smtClean="0">
                <a:solidFill>
                  <a:sysClr val="windowText" lastClr="000000"/>
                </a:solidFill>
                <a:latin typeface="Calibri"/>
              </a:rPr>
              <a:t>Es muy importante poder hablar de </a:t>
            </a:r>
            <a:r>
              <a:rPr lang="es-ES" sz="2200" b="1" dirty="0" smtClean="0">
                <a:solidFill>
                  <a:sysClr val="windowText" lastClr="000000"/>
                </a:solidFill>
                <a:latin typeface="Calibri"/>
              </a:rPr>
              <a:t>SEXUALIDAD Y PLACER en cada consulta:</a:t>
            </a:r>
          </a:p>
          <a:p>
            <a:pPr lvl="0" algn="just" fontAlgn="auto">
              <a:lnSpc>
                <a:spcPct val="150000"/>
              </a:lnSpc>
              <a:spcAft>
                <a:spcPts val="0"/>
              </a:spcAft>
              <a:buClr>
                <a:srgbClr val="4F81BD"/>
              </a:buClr>
              <a:defRPr/>
            </a:pPr>
            <a:r>
              <a:rPr lang="es-ES" sz="2200" b="1" dirty="0" smtClean="0">
                <a:solidFill>
                  <a:sysClr val="windowText" lastClr="000000"/>
                </a:solidFill>
                <a:latin typeface="Calibri"/>
              </a:rPr>
              <a:t> La sexualidad </a:t>
            </a:r>
            <a:r>
              <a:rPr lang="es-ES" sz="2200" dirty="0" smtClean="0">
                <a:solidFill>
                  <a:sysClr val="windowText" lastClr="000000"/>
                </a:solidFill>
                <a:latin typeface="Calibri"/>
              </a:rPr>
              <a:t>es parte de la vida de todas las personas de diversas edades, cuerpos, identidades de género, estén o no en pareja y vivan con o sin discapacidad.</a:t>
            </a:r>
            <a:r>
              <a:rPr lang="es-ES" sz="2200" b="1" dirty="0" smtClean="0">
                <a:solidFill>
                  <a:sysClr val="windowText" lastClr="000000"/>
                </a:solidFill>
                <a:latin typeface="Calibri"/>
              </a:rPr>
              <a:t> </a:t>
            </a:r>
          </a:p>
          <a:p>
            <a:pPr lvl="0" algn="just" fontAlgn="auto">
              <a:lnSpc>
                <a:spcPct val="150000"/>
              </a:lnSpc>
              <a:spcAft>
                <a:spcPts val="0"/>
              </a:spcAft>
              <a:buClr>
                <a:srgbClr val="4F81BD"/>
              </a:buClr>
              <a:defRPr/>
            </a:pPr>
            <a:r>
              <a:rPr lang="es-ES" sz="2200" dirty="0" smtClean="0">
                <a:solidFill>
                  <a:sysClr val="windowText" lastClr="000000"/>
                </a:solidFill>
                <a:latin typeface="Calibri"/>
              </a:rPr>
              <a:t>Los deseos, las preferencias y decisiones pueden cambiar a lo largo de la vida.</a:t>
            </a:r>
          </a:p>
          <a:p>
            <a:pPr lvl="0" algn="just" fontAlgn="auto">
              <a:spcAft>
                <a:spcPts val="0"/>
              </a:spcAft>
              <a:buClr>
                <a:srgbClr val="4F81BD"/>
              </a:buClr>
              <a:buNone/>
              <a:defRPr/>
            </a:pPr>
            <a:endParaRPr lang="es-ES" sz="2200" b="1" dirty="0" smtClean="0">
              <a:solidFill>
                <a:sysClr val="windowText" lastClr="000000"/>
              </a:solidFill>
              <a:latin typeface="Calibri"/>
            </a:endParaRPr>
          </a:p>
          <a:p>
            <a:pPr lvl="0" algn="ctr" fontAlgn="auto">
              <a:lnSpc>
                <a:spcPct val="160000"/>
              </a:lnSpc>
              <a:spcAft>
                <a:spcPts val="0"/>
              </a:spcAft>
              <a:buClr>
                <a:srgbClr val="4F81BD"/>
              </a:buClr>
              <a:buNone/>
              <a:defRPr/>
            </a:pPr>
            <a:r>
              <a:rPr lang="es-ES" sz="2600" b="1" dirty="0" smtClean="0">
                <a:solidFill>
                  <a:sysClr val="windowText" lastClr="000000"/>
                </a:solidFill>
                <a:latin typeface="Calibri"/>
              </a:rPr>
              <a:t>VIVIR PLENAMENTE LA SEXUALIDAD ES UN DERECHO DE TODAS LAS PERSONAS: </a:t>
            </a:r>
          </a:p>
          <a:p>
            <a:pPr lvl="0" algn="ctr" fontAlgn="auto">
              <a:lnSpc>
                <a:spcPct val="160000"/>
              </a:lnSpc>
              <a:spcAft>
                <a:spcPts val="0"/>
              </a:spcAft>
              <a:buClr>
                <a:srgbClr val="4F81BD"/>
              </a:buClr>
              <a:buNone/>
              <a:defRPr/>
            </a:pPr>
            <a:r>
              <a:rPr lang="es-ES" sz="2200" b="1" dirty="0" smtClean="0">
                <a:solidFill>
                  <a:sysClr val="windowText" lastClr="000000"/>
                </a:solidFill>
                <a:latin typeface="Calibri"/>
              </a:rPr>
              <a:t>disfrutar del propio cuerpo y de la intimidad con otras personas</a:t>
            </a:r>
          </a:p>
          <a:p>
            <a:pPr lvl="0" algn="ctr" fontAlgn="auto">
              <a:lnSpc>
                <a:spcPct val="160000"/>
              </a:lnSpc>
              <a:spcAft>
                <a:spcPts val="0"/>
              </a:spcAft>
              <a:buClr>
                <a:srgbClr val="4F81BD"/>
              </a:buClr>
              <a:buNone/>
              <a:defRPr/>
            </a:pPr>
            <a:r>
              <a:rPr lang="es-ES" sz="2200" b="1" dirty="0" smtClean="0">
                <a:solidFill>
                  <a:sysClr val="windowText" lastClr="000000"/>
                </a:solidFill>
                <a:latin typeface="Calibri"/>
              </a:rPr>
              <a:t>vivir la orientación sexual y la identidad de género libremente</a:t>
            </a:r>
          </a:p>
          <a:p>
            <a:pPr lvl="0" algn="ctr" fontAlgn="auto">
              <a:lnSpc>
                <a:spcPct val="160000"/>
              </a:lnSpc>
              <a:spcAft>
                <a:spcPts val="0"/>
              </a:spcAft>
              <a:buClr>
                <a:srgbClr val="4F81BD"/>
              </a:buClr>
              <a:buNone/>
              <a:defRPr/>
            </a:pPr>
            <a:r>
              <a:rPr lang="es-ES" sz="2200" b="1" dirty="0" smtClean="0">
                <a:solidFill>
                  <a:sysClr val="windowText" lastClr="000000"/>
                </a:solidFill>
                <a:latin typeface="Calibri"/>
              </a:rPr>
              <a:t>decidir si tener relaciones sexuales, cuándo, cómo y con quién, sin presiones ni violencia.</a:t>
            </a: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pic>
        <p:nvPicPr>
          <p:cNvPr id="8" name="7 Imagen" descr="1263_enia.jpg"/>
          <p:cNvPicPr>
            <a:picLocks noChangeAspect="1"/>
          </p:cNvPicPr>
          <p:nvPr/>
        </p:nvPicPr>
        <p:blipFill>
          <a:blip r:embed="rId2" cstate="print"/>
          <a:stretch>
            <a:fillRect/>
          </a:stretch>
        </p:blipFill>
        <p:spPr>
          <a:xfrm>
            <a:off x="6689317" y="0"/>
            <a:ext cx="3216683" cy="2143116"/>
          </a:xfrm>
          <a:prstGeom prst="rect">
            <a:avLst/>
          </a:prstGeom>
        </p:spPr>
      </p:pic>
    </p:spTree>
    <p:extLst>
      <p:ext uri="{BB962C8B-B14F-4D97-AF65-F5344CB8AC3E}">
        <p14:creationId xmlns:p14="http://schemas.microsoft.com/office/powerpoint/2010/main" val="3861030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tética 2023 (1).png"/>
          <p:cNvPicPr>
            <a:picLocks noChangeAspect="1"/>
          </p:cNvPicPr>
          <p:nvPr/>
        </p:nvPicPr>
        <p:blipFill>
          <a:blip r:embed="rId2" cstate="print"/>
          <a:stretch>
            <a:fillRect/>
          </a:stretch>
        </p:blipFill>
        <p:spPr>
          <a:xfrm>
            <a:off x="0" y="-99392"/>
            <a:ext cx="9899587" cy="6858000"/>
          </a:xfrm>
          <a:prstGeom prst="rect">
            <a:avLst/>
          </a:prstGeom>
        </p:spPr>
      </p:pic>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1496616" y="353361"/>
            <a:ext cx="7632848" cy="91916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lnSpc>
                <a:spcPct val="160000"/>
              </a:lnSpc>
              <a:spcAft>
                <a:spcPts val="0"/>
              </a:spcAft>
              <a:defRPr/>
            </a:pPr>
            <a:r>
              <a:rPr lang="es-MX" sz="3600" b="1" noProof="0" dirty="0" smtClean="0">
                <a:solidFill>
                  <a:srgbClr val="4F81BD"/>
                </a:solidFill>
                <a:latin typeface="Calibri"/>
              </a:rPr>
              <a:t>HISTORIA CLINICA DEL ADOLESCENTE </a:t>
            </a:r>
            <a:endParaRPr kumimoji="0" lang="es-MX" sz="3600" b="1" i="0" u="none" strike="noStrike" kern="1200" cap="none" spc="0" normalizeH="0" baseline="0" noProof="0" dirty="0">
              <a:ln>
                <a:noFill/>
              </a:ln>
              <a:solidFill>
                <a:srgbClr val="4F81BD"/>
              </a:solidFill>
              <a:effectLst/>
              <a:uLnTx/>
              <a:uFillTx/>
              <a:latin typeface="Calibri"/>
              <a:ea typeface="+mj-ea"/>
              <a:cs typeface="+mj-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71" t="1785"/>
          <a:stretch/>
        </p:blipFill>
        <p:spPr bwMode="auto">
          <a:xfrm>
            <a:off x="2369815" y="999700"/>
            <a:ext cx="5458610" cy="601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5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tética 2023 (1).png"/>
          <p:cNvPicPr>
            <a:picLocks noChangeAspect="1"/>
          </p:cNvPicPr>
          <p:nvPr/>
        </p:nvPicPr>
        <p:blipFill>
          <a:blip r:embed="rId2" cstate="print"/>
          <a:stretch>
            <a:fillRect/>
          </a:stretch>
        </p:blipFill>
        <p:spPr>
          <a:xfrm>
            <a:off x="0" y="-99392"/>
            <a:ext cx="9899587" cy="6858000"/>
          </a:xfrm>
          <a:prstGeom prst="rect">
            <a:avLst/>
          </a:prstGeom>
        </p:spPr>
      </p:pic>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1496616" y="353361"/>
            <a:ext cx="7632848" cy="91916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lnSpc>
                <a:spcPct val="160000"/>
              </a:lnSpc>
              <a:spcAft>
                <a:spcPts val="0"/>
              </a:spcAft>
              <a:defRPr/>
            </a:pPr>
            <a:r>
              <a:rPr lang="es-MX" sz="3600" b="1" noProof="0" dirty="0" smtClean="0">
                <a:solidFill>
                  <a:srgbClr val="4F81BD"/>
                </a:solidFill>
                <a:latin typeface="Calibri"/>
              </a:rPr>
              <a:t>HISTORIA CLINICA DEL ADOLESCENTE </a:t>
            </a:r>
            <a:endParaRPr kumimoji="0" lang="es-MX" sz="3600" b="1" i="0" u="none" strike="noStrike" kern="1200" cap="none" spc="0" normalizeH="0" baseline="0" noProof="0" dirty="0">
              <a:ln>
                <a:noFill/>
              </a:ln>
              <a:solidFill>
                <a:srgbClr val="4F81BD"/>
              </a:solidFill>
              <a:effectLst/>
              <a:uLnTx/>
              <a:uFillTx/>
              <a:latin typeface="Calibri"/>
              <a:ea typeface="+mj-ea"/>
              <a:cs typeface="+mj-cs"/>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768" y="1181768"/>
            <a:ext cx="4696816" cy="569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185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xmlns="" id="{BCD8EBE3-FDEF-F832-1A4E-ADB7B9458319}"/>
              </a:ext>
            </a:extLst>
          </p:cNvPr>
          <p:cNvSpPr txBox="1">
            <a:spLocks/>
          </p:cNvSpPr>
          <p:nvPr/>
        </p:nvSpPr>
        <p:spPr>
          <a:xfrm>
            <a:off x="0" y="548680"/>
            <a:ext cx="9905999" cy="573784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Clr>
                <a:srgbClr val="4F81BD"/>
              </a:buClr>
              <a:buNone/>
              <a:defRPr/>
            </a:pPr>
            <a:endParaRPr lang="es-ES" sz="2400" b="1" dirty="0" smtClean="0">
              <a:solidFill>
                <a:sysClr val="windowText" lastClr="000000"/>
              </a:solidFill>
              <a:latin typeface="Calibri"/>
            </a:endParaRPr>
          </a:p>
          <a:p>
            <a:pPr marL="0" indent="0" algn="ctr" fontAlgn="auto">
              <a:lnSpc>
                <a:spcPct val="150000"/>
              </a:lnSpc>
              <a:spcAft>
                <a:spcPts val="0"/>
              </a:spcAft>
              <a:buClr>
                <a:srgbClr val="4F81BD"/>
              </a:buClr>
              <a:buNone/>
              <a:defRPr/>
            </a:pPr>
            <a:r>
              <a:rPr lang="es-ES" sz="2400" b="1" dirty="0" smtClean="0">
                <a:solidFill>
                  <a:sysClr val="windowText" lastClr="000000"/>
                </a:solidFill>
                <a:latin typeface="Calibri"/>
              </a:rPr>
              <a:t>Los </a:t>
            </a:r>
            <a:r>
              <a:rPr lang="es-ES" sz="2400" b="1" dirty="0">
                <a:solidFill>
                  <a:sysClr val="windowText" lastClr="000000"/>
                </a:solidFill>
                <a:latin typeface="Calibri"/>
              </a:rPr>
              <a:t>Servicios de Salud para Adolescentes deben ser de CALIDAD e INCLUSIVOS, respetando el derecho a la PRIVACIDAD y CONFIDENCIALIDAD, a la AUTONOMIA y CONSENTIMIENTO INFORMADO</a:t>
            </a:r>
            <a:r>
              <a:rPr lang="es-ES" sz="2400" b="1" dirty="0" smtClean="0">
                <a:solidFill>
                  <a:sysClr val="windowText" lastClr="000000"/>
                </a:solidFill>
                <a:latin typeface="Calibri"/>
              </a:rPr>
              <a:t>.</a:t>
            </a:r>
          </a:p>
          <a:p>
            <a:pPr marL="0" indent="0" algn="ctr" fontAlgn="auto">
              <a:lnSpc>
                <a:spcPct val="150000"/>
              </a:lnSpc>
              <a:spcAft>
                <a:spcPts val="0"/>
              </a:spcAft>
              <a:buClr>
                <a:srgbClr val="4F81BD"/>
              </a:buClr>
              <a:buNone/>
              <a:defRPr/>
            </a:pPr>
            <a:endParaRPr lang="es-AR" sz="2400" b="1" dirty="0" smtClean="0">
              <a:solidFill>
                <a:sysClr val="windowText" lastClr="000000"/>
              </a:solidFill>
              <a:latin typeface="Calibri"/>
            </a:endParaRPr>
          </a:p>
          <a:p>
            <a:pPr marL="0" indent="0" algn="ctr" fontAlgn="auto">
              <a:lnSpc>
                <a:spcPct val="150000"/>
              </a:lnSpc>
              <a:spcAft>
                <a:spcPts val="0"/>
              </a:spcAft>
              <a:buClr>
                <a:srgbClr val="4F81BD"/>
              </a:buClr>
              <a:buNone/>
              <a:defRPr/>
            </a:pPr>
            <a:endParaRPr lang="es-ES" sz="2400" b="1" dirty="0" smtClean="0">
              <a:solidFill>
                <a:sysClr val="windowText" lastClr="000000"/>
              </a:solidFill>
              <a:latin typeface="Calibri"/>
            </a:endParaRPr>
          </a:p>
          <a:p>
            <a:pPr marL="0" indent="0" algn="ctr" fontAlgn="auto">
              <a:lnSpc>
                <a:spcPct val="150000"/>
              </a:lnSpc>
              <a:spcAft>
                <a:spcPts val="0"/>
              </a:spcAft>
              <a:buClr>
                <a:srgbClr val="4F81BD"/>
              </a:buClr>
              <a:buNone/>
              <a:defRPr/>
            </a:pPr>
            <a:endParaRPr lang="es-AR" sz="1100" b="1" dirty="0" smtClean="0">
              <a:solidFill>
                <a:sysClr val="windowText" lastClr="000000"/>
              </a:solidFill>
              <a:latin typeface="Calibri"/>
            </a:endParaRPr>
          </a:p>
          <a:p>
            <a:pPr marL="0" indent="0" algn="ctr" fontAlgn="auto">
              <a:lnSpc>
                <a:spcPct val="150000"/>
              </a:lnSpc>
              <a:spcAft>
                <a:spcPts val="0"/>
              </a:spcAft>
              <a:buClr>
                <a:srgbClr val="4F81BD"/>
              </a:buClr>
              <a:buNone/>
              <a:defRPr/>
            </a:pPr>
            <a:endParaRPr lang="es-AR" sz="1100" b="1" dirty="0" smtClean="0">
              <a:solidFill>
                <a:sysClr val="windowText" lastClr="000000"/>
              </a:solidFill>
              <a:latin typeface="Calibri"/>
            </a:endParaRPr>
          </a:p>
          <a:p>
            <a:pPr marL="0" indent="0" algn="ctr" fontAlgn="auto">
              <a:lnSpc>
                <a:spcPct val="150000"/>
              </a:lnSpc>
              <a:spcAft>
                <a:spcPts val="0"/>
              </a:spcAft>
              <a:buClr>
                <a:srgbClr val="4F81BD"/>
              </a:buClr>
              <a:buNone/>
              <a:defRPr/>
            </a:pPr>
            <a:endParaRPr lang="es-AR" sz="1100" b="1" dirty="0" smtClean="0">
              <a:solidFill>
                <a:sysClr val="windowText" lastClr="000000"/>
              </a:solidFill>
              <a:latin typeface="Calibri"/>
            </a:endParaRPr>
          </a:p>
          <a:p>
            <a:pPr marL="0" indent="0" algn="ctr" fontAlgn="auto">
              <a:lnSpc>
                <a:spcPct val="150000"/>
              </a:lnSpc>
              <a:spcAft>
                <a:spcPts val="0"/>
              </a:spcAft>
              <a:buClr>
                <a:srgbClr val="4F81BD"/>
              </a:buClr>
              <a:buNone/>
              <a:defRPr/>
            </a:pPr>
            <a:endParaRPr lang="es-AR" sz="1100" b="1" dirty="0" smtClean="0">
              <a:solidFill>
                <a:sysClr val="windowText" lastClr="000000"/>
              </a:solidFill>
              <a:latin typeface="Calibri"/>
            </a:endParaRPr>
          </a:p>
          <a:p>
            <a:pPr marL="0" indent="0" algn="ctr" fontAlgn="auto">
              <a:lnSpc>
                <a:spcPct val="150000"/>
              </a:lnSpc>
              <a:spcAft>
                <a:spcPts val="0"/>
              </a:spcAft>
              <a:buClr>
                <a:srgbClr val="4F81BD"/>
              </a:buClr>
              <a:buNone/>
              <a:defRPr/>
            </a:pPr>
            <a:endParaRPr lang="es-AR" sz="1100" b="1" dirty="0" smtClean="0">
              <a:solidFill>
                <a:sysClr val="windowText" lastClr="000000"/>
              </a:solidFill>
              <a:latin typeface="Calibri"/>
            </a:endParaRPr>
          </a:p>
          <a:p>
            <a:pPr marL="0" indent="0" algn="ctr" fontAlgn="auto">
              <a:lnSpc>
                <a:spcPct val="150000"/>
              </a:lnSpc>
              <a:spcAft>
                <a:spcPts val="0"/>
              </a:spcAft>
              <a:buClr>
                <a:srgbClr val="4F81BD"/>
              </a:buClr>
              <a:buNone/>
              <a:defRPr/>
            </a:pPr>
            <a:endParaRPr lang="es-AR" sz="1100" b="1" dirty="0" smtClean="0">
              <a:solidFill>
                <a:sysClr val="windowText" lastClr="000000"/>
              </a:solidFill>
              <a:latin typeface="Calibri"/>
            </a:endParaRPr>
          </a:p>
          <a:p>
            <a:pPr marL="0" indent="0" algn="ctr" fontAlgn="auto">
              <a:lnSpc>
                <a:spcPct val="150000"/>
              </a:lnSpc>
              <a:spcAft>
                <a:spcPts val="0"/>
              </a:spcAft>
              <a:buClr>
                <a:srgbClr val="4F81BD"/>
              </a:buClr>
              <a:buNone/>
              <a:defRPr/>
            </a:pPr>
            <a:endParaRPr lang="es-ES" sz="1100" b="1" dirty="0">
              <a:solidFill>
                <a:sysClr val="windowText" lastClr="000000"/>
              </a:solidFill>
              <a:latin typeface="Calibri"/>
            </a:endParaRPr>
          </a:p>
          <a:p>
            <a:pPr marL="0" lvl="0" indent="0" algn="ctr" fontAlgn="auto">
              <a:lnSpc>
                <a:spcPct val="150000"/>
              </a:lnSpc>
              <a:spcAft>
                <a:spcPts val="0"/>
              </a:spcAft>
              <a:buClr>
                <a:srgbClr val="4F81BD"/>
              </a:buClr>
              <a:buNone/>
              <a:defRPr/>
            </a:pPr>
            <a:r>
              <a:rPr lang="es-ES" sz="2800" b="1" dirty="0">
                <a:solidFill>
                  <a:srgbClr val="CF17B5"/>
                </a:solidFill>
                <a:latin typeface="Calibri"/>
              </a:rPr>
              <a:t>E</a:t>
            </a:r>
            <a:r>
              <a:rPr lang="es-ES" sz="2800" b="1" dirty="0" smtClean="0">
                <a:solidFill>
                  <a:srgbClr val="CF17B5"/>
                </a:solidFill>
                <a:latin typeface="Calibri"/>
              </a:rPr>
              <a:t>s indispensable garantizar las condiciones necesarias para brindar una   consulta de </a:t>
            </a:r>
            <a:r>
              <a:rPr lang="es-ES" sz="2400" b="1" dirty="0" smtClean="0">
                <a:solidFill>
                  <a:srgbClr val="7030A0"/>
                </a:solidFill>
                <a:latin typeface="Calibri"/>
              </a:rPr>
              <a:t>CALIDAD, INTEGRAL, HUMANIZADA, ATENTA, RESPETUOSA Y LIBRE DE PREJUICIOS</a:t>
            </a:r>
            <a:r>
              <a:rPr lang="es-ES" sz="2800" b="1" dirty="0" smtClean="0">
                <a:solidFill>
                  <a:srgbClr val="7030A0"/>
                </a:solidFill>
                <a:latin typeface="Calibri"/>
              </a:rPr>
              <a:t>.</a:t>
            </a: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pic>
        <p:nvPicPr>
          <p:cNvPr id="8" name="7 Imagen" descr="adol (1).png"/>
          <p:cNvPicPr>
            <a:picLocks noChangeAspect="1"/>
          </p:cNvPicPr>
          <p:nvPr/>
        </p:nvPicPr>
        <p:blipFill>
          <a:blip r:embed="rId3"/>
          <a:srcRect b="44455"/>
          <a:stretch>
            <a:fillRect/>
          </a:stretch>
        </p:blipFill>
        <p:spPr>
          <a:xfrm>
            <a:off x="3484703" y="2492896"/>
            <a:ext cx="3000396" cy="2063175"/>
          </a:xfrm>
          <a:prstGeom prst="rect">
            <a:avLst/>
          </a:prstGeom>
        </p:spPr>
      </p:pic>
      <p:pic>
        <p:nvPicPr>
          <p:cNvPr id="5" name="4 Imagen" descr="Estética 2023 (1).png"/>
          <p:cNvPicPr>
            <a:picLocks noChangeAspect="1"/>
          </p:cNvPicPr>
          <p:nvPr/>
        </p:nvPicPr>
        <p:blipFill>
          <a:blip r:embed="rId4" cstate="print"/>
          <a:stretch>
            <a:fillRect/>
          </a:stretch>
        </p:blipFill>
        <p:spPr>
          <a:xfrm>
            <a:off x="3208" y="0"/>
            <a:ext cx="9899587" cy="6858000"/>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b="47215"/>
          <a:stretch/>
        </p:blipFill>
        <p:spPr>
          <a:xfrm rot="21299156">
            <a:off x="1194703" y="1124744"/>
            <a:ext cx="3412927" cy="3620022"/>
          </a:xfrm>
          <a:prstGeom prst="rect">
            <a:avLst/>
          </a:prstGeom>
        </p:spPr>
      </p:pic>
      <p:pic>
        <p:nvPicPr>
          <p:cNvPr id="3" name="2 Imagen"/>
          <p:cNvPicPr>
            <a:picLocks noChangeAspect="1"/>
          </p:cNvPicPr>
          <p:nvPr/>
        </p:nvPicPr>
        <p:blipFill rotWithShape="1">
          <a:blip r:embed="rId5">
            <a:extLst>
              <a:ext uri="{28A0092B-C50C-407E-A947-70E740481C1C}">
                <a14:useLocalDpi xmlns:a14="http://schemas.microsoft.com/office/drawing/2010/main" val="0"/>
              </a:ext>
            </a:extLst>
          </a:blip>
          <a:srcRect t="51392"/>
          <a:stretch/>
        </p:blipFill>
        <p:spPr>
          <a:xfrm rot="370081">
            <a:off x="5817096" y="2295511"/>
            <a:ext cx="3412927" cy="3333517"/>
          </a:xfrm>
          <a:prstGeom prst="rect">
            <a:avLst/>
          </a:prstGeom>
        </p:spPr>
      </p:pic>
    </p:spTree>
    <p:extLst>
      <p:ext uri="{BB962C8B-B14F-4D97-AF65-F5344CB8AC3E}">
        <p14:creationId xmlns:p14="http://schemas.microsoft.com/office/powerpoint/2010/main" val="3861030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sp>
        <p:nvSpPr>
          <p:cNvPr id="2" name="1 CuadroTexto"/>
          <p:cNvSpPr txBox="1"/>
          <p:nvPr/>
        </p:nvSpPr>
        <p:spPr>
          <a:xfrm>
            <a:off x="272480" y="1052736"/>
            <a:ext cx="5688632" cy="4493538"/>
          </a:xfrm>
          <a:prstGeom prst="rect">
            <a:avLst/>
          </a:prstGeom>
          <a:noFill/>
        </p:spPr>
        <p:txBody>
          <a:bodyPr wrap="square" rtlCol="0">
            <a:spAutoFit/>
          </a:bodyPr>
          <a:lstStyle/>
          <a:p>
            <a:r>
              <a:rPr lang="es-ES" sz="2000" b="1" dirty="0">
                <a:solidFill>
                  <a:srgbClr val="0070C0"/>
                </a:solidFill>
              </a:rPr>
              <a:t>EMBARAZO EN MENORES DE 15 AÑOS</a:t>
            </a:r>
            <a:endParaRPr lang="es-ES" sz="2000" dirty="0">
              <a:solidFill>
                <a:srgbClr val="0070C0"/>
              </a:solidFill>
            </a:endParaRPr>
          </a:p>
          <a:p>
            <a:r>
              <a:rPr lang="es-ES" sz="1800" dirty="0"/>
              <a:t/>
            </a:r>
            <a:br>
              <a:rPr lang="es-ES" sz="1800" dirty="0"/>
            </a:br>
            <a:r>
              <a:rPr lang="es-ES" sz="1800" dirty="0"/>
              <a:t/>
            </a:r>
            <a:br>
              <a:rPr lang="es-ES" sz="1800" dirty="0"/>
            </a:br>
            <a:r>
              <a:rPr lang="es-ES" sz="1800" dirty="0" smtClean="0"/>
              <a:t>* </a:t>
            </a:r>
            <a:r>
              <a:rPr lang="es-ES" sz="1800" b="1" dirty="0" smtClean="0"/>
              <a:t>Entre </a:t>
            </a:r>
            <a:r>
              <a:rPr lang="es-ES" sz="1800" b="1" dirty="0"/>
              <a:t>las </a:t>
            </a:r>
            <a:r>
              <a:rPr lang="es-ES" sz="1800" b="1" dirty="0" err="1"/>
              <a:t>NyA</a:t>
            </a:r>
            <a:r>
              <a:rPr lang="es-ES" sz="1800" b="1" dirty="0"/>
              <a:t> de 10 a 14 años se debe considerar más frecuentemente la presencia de situaciones de ABUSO y COERCIÓN y de EMBARAZOS y MATERNIDADES INFANTILES FORZADAS </a:t>
            </a:r>
          </a:p>
          <a:p>
            <a:r>
              <a:rPr lang="es-ES" sz="1800" b="1" dirty="0" smtClean="0"/>
              <a:t>* Estos </a:t>
            </a:r>
            <a:r>
              <a:rPr lang="es-ES" sz="1800" b="1" dirty="0"/>
              <a:t>embarazos son el resultado de ausencias o muy bajo poder de decisión y se dan en circunstancias que están fuera del control o la comprensión de la niña y/o adolescente.</a:t>
            </a:r>
          </a:p>
          <a:p>
            <a:r>
              <a:rPr lang="es-ES" sz="1800" b="1" dirty="0" smtClean="0"/>
              <a:t>* Son </a:t>
            </a:r>
            <a:r>
              <a:rPr lang="es-ES" sz="1800" b="1" dirty="0"/>
              <a:t>embarazos de ALTO  RIESGO BIO-PSICO SOCIAL</a:t>
            </a:r>
          </a:p>
          <a:p>
            <a:r>
              <a:rPr lang="es-ES" sz="1800" b="1" dirty="0" smtClean="0"/>
              <a:t>* HOJA </a:t>
            </a:r>
            <a:r>
              <a:rPr lang="es-ES" sz="1800" b="1" dirty="0"/>
              <a:t>DE RUTA</a:t>
            </a:r>
          </a:p>
          <a:p>
            <a:endParaRPr lang="es-ES" sz="1400" dirty="0"/>
          </a:p>
        </p:txBody>
      </p:sp>
      <p:pic>
        <p:nvPicPr>
          <p:cNvPr id="2050" name="Picture 2" descr="https://lh3.googleusercontent.com/ceERCFzl0QrIEk3O3cbVPOwbi1v_xKP1USkT179bvcMvrhLxOSIINGCSSY0Ce2GBPqy8SP4DjQPNrFH7muCbdLC6ukPcnFoYpoYy9j08Z--QrE1W5VZAyTyiQzf31ulpZ9JcJJ2yhaFGm44KyU9VdiQXgSdTLfaEUJAB6pUj0-jqT-5RWHQEhaWvrifnD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112" y="896322"/>
            <a:ext cx="371216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80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3873" y="1444752"/>
            <a:ext cx="5001154" cy="2801620"/>
            <a:chOff x="1406652" y="1444752"/>
            <a:chExt cx="4616450" cy="2801620"/>
          </a:xfrm>
        </p:grpSpPr>
        <p:sp>
          <p:nvSpPr>
            <p:cNvPr id="3" name="object 3"/>
            <p:cNvSpPr/>
            <p:nvPr/>
          </p:nvSpPr>
          <p:spPr>
            <a:xfrm>
              <a:off x="1542288" y="1444752"/>
              <a:ext cx="4480560" cy="2801620"/>
            </a:xfrm>
            <a:custGeom>
              <a:avLst/>
              <a:gdLst/>
              <a:ahLst/>
              <a:cxnLst/>
              <a:rect l="l" t="t" r="r" b="b"/>
              <a:pathLst>
                <a:path w="4480560" h="2801620">
                  <a:moveTo>
                    <a:pt x="3740785" y="0"/>
                  </a:moveTo>
                  <a:lnTo>
                    <a:pt x="3780282" y="350138"/>
                  </a:lnTo>
                  <a:lnTo>
                    <a:pt x="3717331" y="362434"/>
                  </a:lnTo>
                  <a:lnTo>
                    <a:pt x="3654877" y="375008"/>
                  </a:lnTo>
                  <a:lnTo>
                    <a:pt x="3592920" y="387861"/>
                  </a:lnTo>
                  <a:lnTo>
                    <a:pt x="3531458" y="400993"/>
                  </a:lnTo>
                  <a:lnTo>
                    <a:pt x="3470493" y="414403"/>
                  </a:lnTo>
                  <a:lnTo>
                    <a:pt x="3410024" y="428092"/>
                  </a:lnTo>
                  <a:lnTo>
                    <a:pt x="3350051" y="442059"/>
                  </a:lnTo>
                  <a:lnTo>
                    <a:pt x="3290575" y="456305"/>
                  </a:lnTo>
                  <a:lnTo>
                    <a:pt x="3231595" y="470830"/>
                  </a:lnTo>
                  <a:lnTo>
                    <a:pt x="3173111" y="485633"/>
                  </a:lnTo>
                  <a:lnTo>
                    <a:pt x="3115123" y="500715"/>
                  </a:lnTo>
                  <a:lnTo>
                    <a:pt x="3057632" y="516076"/>
                  </a:lnTo>
                  <a:lnTo>
                    <a:pt x="3000637" y="531715"/>
                  </a:lnTo>
                  <a:lnTo>
                    <a:pt x="2944138" y="547633"/>
                  </a:lnTo>
                  <a:lnTo>
                    <a:pt x="2888135" y="563830"/>
                  </a:lnTo>
                  <a:lnTo>
                    <a:pt x="2832629" y="580305"/>
                  </a:lnTo>
                  <a:lnTo>
                    <a:pt x="2777619" y="597059"/>
                  </a:lnTo>
                  <a:lnTo>
                    <a:pt x="2723105" y="614091"/>
                  </a:lnTo>
                  <a:lnTo>
                    <a:pt x="2669087" y="631402"/>
                  </a:lnTo>
                  <a:lnTo>
                    <a:pt x="2615566" y="648992"/>
                  </a:lnTo>
                  <a:lnTo>
                    <a:pt x="2562541" y="666860"/>
                  </a:lnTo>
                  <a:lnTo>
                    <a:pt x="2510012" y="685007"/>
                  </a:lnTo>
                  <a:lnTo>
                    <a:pt x="2457979" y="703433"/>
                  </a:lnTo>
                  <a:lnTo>
                    <a:pt x="2406443" y="722137"/>
                  </a:lnTo>
                  <a:lnTo>
                    <a:pt x="2355403" y="741120"/>
                  </a:lnTo>
                  <a:lnTo>
                    <a:pt x="2304859" y="760382"/>
                  </a:lnTo>
                  <a:lnTo>
                    <a:pt x="2254812" y="779922"/>
                  </a:lnTo>
                  <a:lnTo>
                    <a:pt x="2205261" y="799741"/>
                  </a:lnTo>
                  <a:lnTo>
                    <a:pt x="2156206" y="819838"/>
                  </a:lnTo>
                  <a:lnTo>
                    <a:pt x="2107647" y="840215"/>
                  </a:lnTo>
                  <a:lnTo>
                    <a:pt x="2059584" y="860869"/>
                  </a:lnTo>
                  <a:lnTo>
                    <a:pt x="2012018" y="881803"/>
                  </a:lnTo>
                  <a:lnTo>
                    <a:pt x="1964948" y="903015"/>
                  </a:lnTo>
                  <a:lnTo>
                    <a:pt x="1918375" y="924506"/>
                  </a:lnTo>
                  <a:lnTo>
                    <a:pt x="1872297" y="946275"/>
                  </a:lnTo>
                  <a:lnTo>
                    <a:pt x="1826716" y="968323"/>
                  </a:lnTo>
                  <a:lnTo>
                    <a:pt x="1781631" y="990650"/>
                  </a:lnTo>
                  <a:lnTo>
                    <a:pt x="1737042" y="1013255"/>
                  </a:lnTo>
                  <a:lnTo>
                    <a:pt x="1692950" y="1036139"/>
                  </a:lnTo>
                  <a:lnTo>
                    <a:pt x="1649354" y="1059301"/>
                  </a:lnTo>
                  <a:lnTo>
                    <a:pt x="1606254" y="1082742"/>
                  </a:lnTo>
                  <a:lnTo>
                    <a:pt x="1563650" y="1106462"/>
                  </a:lnTo>
                  <a:lnTo>
                    <a:pt x="1521543" y="1130461"/>
                  </a:lnTo>
                  <a:lnTo>
                    <a:pt x="1479932" y="1154738"/>
                  </a:lnTo>
                  <a:lnTo>
                    <a:pt x="1438817" y="1179293"/>
                  </a:lnTo>
                  <a:lnTo>
                    <a:pt x="1398198" y="1204128"/>
                  </a:lnTo>
                  <a:lnTo>
                    <a:pt x="1358076" y="1229241"/>
                  </a:lnTo>
                  <a:lnTo>
                    <a:pt x="1318450" y="1254633"/>
                  </a:lnTo>
                  <a:lnTo>
                    <a:pt x="1279320" y="1280303"/>
                  </a:lnTo>
                  <a:lnTo>
                    <a:pt x="1240687" y="1306252"/>
                  </a:lnTo>
                  <a:lnTo>
                    <a:pt x="1202549" y="1332479"/>
                  </a:lnTo>
                  <a:lnTo>
                    <a:pt x="1164908" y="1358985"/>
                  </a:lnTo>
                  <a:lnTo>
                    <a:pt x="1127764" y="1385770"/>
                  </a:lnTo>
                  <a:lnTo>
                    <a:pt x="1091115" y="1412834"/>
                  </a:lnTo>
                  <a:lnTo>
                    <a:pt x="1054963" y="1440176"/>
                  </a:lnTo>
                  <a:lnTo>
                    <a:pt x="1019307" y="1467797"/>
                  </a:lnTo>
                  <a:lnTo>
                    <a:pt x="984147" y="1495696"/>
                  </a:lnTo>
                  <a:lnTo>
                    <a:pt x="949484" y="1523874"/>
                  </a:lnTo>
                  <a:lnTo>
                    <a:pt x="915316" y="1552331"/>
                  </a:lnTo>
                  <a:lnTo>
                    <a:pt x="881645" y="1581066"/>
                  </a:lnTo>
                  <a:lnTo>
                    <a:pt x="848471" y="1610080"/>
                  </a:lnTo>
                  <a:lnTo>
                    <a:pt x="815792" y="1639373"/>
                  </a:lnTo>
                  <a:lnTo>
                    <a:pt x="783610" y="1668944"/>
                  </a:lnTo>
                  <a:lnTo>
                    <a:pt x="751924" y="1698794"/>
                  </a:lnTo>
                  <a:lnTo>
                    <a:pt x="720735" y="1728922"/>
                  </a:lnTo>
                  <a:lnTo>
                    <a:pt x="690041" y="1759330"/>
                  </a:lnTo>
                  <a:lnTo>
                    <a:pt x="659844" y="1790015"/>
                  </a:lnTo>
                  <a:lnTo>
                    <a:pt x="630143" y="1820980"/>
                  </a:lnTo>
                  <a:lnTo>
                    <a:pt x="600938" y="1852223"/>
                  </a:lnTo>
                  <a:lnTo>
                    <a:pt x="572230" y="1883745"/>
                  </a:lnTo>
                  <a:lnTo>
                    <a:pt x="544018" y="1915545"/>
                  </a:lnTo>
                  <a:lnTo>
                    <a:pt x="516302" y="1947624"/>
                  </a:lnTo>
                  <a:lnTo>
                    <a:pt x="489083" y="1979982"/>
                  </a:lnTo>
                  <a:lnTo>
                    <a:pt x="462359" y="2012618"/>
                  </a:lnTo>
                  <a:lnTo>
                    <a:pt x="436132" y="2045533"/>
                  </a:lnTo>
                  <a:lnTo>
                    <a:pt x="410401" y="2078726"/>
                  </a:lnTo>
                  <a:lnTo>
                    <a:pt x="385167" y="2112198"/>
                  </a:lnTo>
                  <a:lnTo>
                    <a:pt x="360428" y="2145949"/>
                  </a:lnTo>
                  <a:lnTo>
                    <a:pt x="336186" y="2179979"/>
                  </a:lnTo>
                  <a:lnTo>
                    <a:pt x="312441" y="2214287"/>
                  </a:lnTo>
                  <a:lnTo>
                    <a:pt x="289191" y="2248874"/>
                  </a:lnTo>
                  <a:lnTo>
                    <a:pt x="266438" y="2283739"/>
                  </a:lnTo>
                  <a:lnTo>
                    <a:pt x="244181" y="2318883"/>
                  </a:lnTo>
                  <a:lnTo>
                    <a:pt x="222420" y="2354306"/>
                  </a:lnTo>
                  <a:lnTo>
                    <a:pt x="201156" y="2390007"/>
                  </a:lnTo>
                  <a:lnTo>
                    <a:pt x="180387" y="2425987"/>
                  </a:lnTo>
                  <a:lnTo>
                    <a:pt x="160115" y="2462245"/>
                  </a:lnTo>
                  <a:lnTo>
                    <a:pt x="140340" y="2498783"/>
                  </a:lnTo>
                  <a:lnTo>
                    <a:pt x="121060" y="2535599"/>
                  </a:lnTo>
                  <a:lnTo>
                    <a:pt x="102277" y="2572693"/>
                  </a:lnTo>
                  <a:lnTo>
                    <a:pt x="83990" y="2610066"/>
                  </a:lnTo>
                  <a:lnTo>
                    <a:pt x="66200" y="2647718"/>
                  </a:lnTo>
                  <a:lnTo>
                    <a:pt x="48905" y="2685648"/>
                  </a:lnTo>
                  <a:lnTo>
                    <a:pt x="32107" y="2723857"/>
                  </a:lnTo>
                  <a:lnTo>
                    <a:pt x="15805" y="2762345"/>
                  </a:lnTo>
                  <a:lnTo>
                    <a:pt x="0" y="2801112"/>
                  </a:lnTo>
                  <a:lnTo>
                    <a:pt x="25376" y="2767176"/>
                  </a:lnTo>
                  <a:lnTo>
                    <a:pt x="51160" y="2733565"/>
                  </a:lnTo>
                  <a:lnTo>
                    <a:pt x="77354" y="2700278"/>
                  </a:lnTo>
                  <a:lnTo>
                    <a:pt x="103956" y="2667316"/>
                  </a:lnTo>
                  <a:lnTo>
                    <a:pt x="130967" y="2634677"/>
                  </a:lnTo>
                  <a:lnTo>
                    <a:pt x="158387" y="2602363"/>
                  </a:lnTo>
                  <a:lnTo>
                    <a:pt x="186216" y="2570373"/>
                  </a:lnTo>
                  <a:lnTo>
                    <a:pt x="214453" y="2538707"/>
                  </a:lnTo>
                  <a:lnTo>
                    <a:pt x="243099" y="2507365"/>
                  </a:lnTo>
                  <a:lnTo>
                    <a:pt x="272154" y="2476348"/>
                  </a:lnTo>
                  <a:lnTo>
                    <a:pt x="301618" y="2445654"/>
                  </a:lnTo>
                  <a:lnTo>
                    <a:pt x="331490" y="2415285"/>
                  </a:lnTo>
                  <a:lnTo>
                    <a:pt x="361771" y="2385240"/>
                  </a:lnTo>
                  <a:lnTo>
                    <a:pt x="392461" y="2355519"/>
                  </a:lnTo>
                  <a:lnTo>
                    <a:pt x="423560" y="2326123"/>
                  </a:lnTo>
                  <a:lnTo>
                    <a:pt x="455067" y="2297051"/>
                  </a:lnTo>
                  <a:lnTo>
                    <a:pt x="486983" y="2268302"/>
                  </a:lnTo>
                  <a:lnTo>
                    <a:pt x="519308" y="2239878"/>
                  </a:lnTo>
                  <a:lnTo>
                    <a:pt x="552042" y="2211779"/>
                  </a:lnTo>
                  <a:lnTo>
                    <a:pt x="585184" y="2184003"/>
                  </a:lnTo>
                  <a:lnTo>
                    <a:pt x="618735" y="2156552"/>
                  </a:lnTo>
                  <a:lnTo>
                    <a:pt x="652695" y="2129425"/>
                  </a:lnTo>
                  <a:lnTo>
                    <a:pt x="687064" y="2102622"/>
                  </a:lnTo>
                  <a:lnTo>
                    <a:pt x="721841" y="2076143"/>
                  </a:lnTo>
                  <a:lnTo>
                    <a:pt x="757027" y="2049988"/>
                  </a:lnTo>
                  <a:lnTo>
                    <a:pt x="792622" y="2024158"/>
                  </a:lnTo>
                  <a:lnTo>
                    <a:pt x="828626" y="1998651"/>
                  </a:lnTo>
                  <a:lnTo>
                    <a:pt x="865038" y="1973469"/>
                  </a:lnTo>
                  <a:lnTo>
                    <a:pt x="901859" y="1948612"/>
                  </a:lnTo>
                  <a:lnTo>
                    <a:pt x="939089" y="1924078"/>
                  </a:lnTo>
                  <a:lnTo>
                    <a:pt x="976728" y="1899869"/>
                  </a:lnTo>
                  <a:lnTo>
                    <a:pt x="1014775" y="1875983"/>
                  </a:lnTo>
                  <a:lnTo>
                    <a:pt x="1053232" y="1852422"/>
                  </a:lnTo>
                  <a:lnTo>
                    <a:pt x="1092096" y="1829185"/>
                  </a:lnTo>
                  <a:lnTo>
                    <a:pt x="1131370" y="1806273"/>
                  </a:lnTo>
                  <a:lnTo>
                    <a:pt x="1171053" y="1783684"/>
                  </a:lnTo>
                  <a:lnTo>
                    <a:pt x="1211144" y="1761420"/>
                  </a:lnTo>
                  <a:lnTo>
                    <a:pt x="1251644" y="1739480"/>
                  </a:lnTo>
                  <a:lnTo>
                    <a:pt x="1292552" y="1717864"/>
                  </a:lnTo>
                  <a:lnTo>
                    <a:pt x="1333870" y="1696572"/>
                  </a:lnTo>
                  <a:lnTo>
                    <a:pt x="1375596" y="1675605"/>
                  </a:lnTo>
                  <a:lnTo>
                    <a:pt x="1417731" y="1654961"/>
                  </a:lnTo>
                  <a:lnTo>
                    <a:pt x="1460275" y="1634642"/>
                  </a:lnTo>
                  <a:lnTo>
                    <a:pt x="1503227" y="1614647"/>
                  </a:lnTo>
                  <a:lnTo>
                    <a:pt x="1546588" y="1594977"/>
                  </a:lnTo>
                  <a:lnTo>
                    <a:pt x="1590358" y="1575630"/>
                  </a:lnTo>
                  <a:lnTo>
                    <a:pt x="1634537" y="1556608"/>
                  </a:lnTo>
                  <a:lnTo>
                    <a:pt x="1679125" y="1537910"/>
                  </a:lnTo>
                  <a:lnTo>
                    <a:pt x="1724121" y="1519536"/>
                  </a:lnTo>
                  <a:lnTo>
                    <a:pt x="1769526" y="1501486"/>
                  </a:lnTo>
                  <a:lnTo>
                    <a:pt x="1815340" y="1483760"/>
                  </a:lnTo>
                  <a:lnTo>
                    <a:pt x="1861562" y="1466359"/>
                  </a:lnTo>
                  <a:lnTo>
                    <a:pt x="1908193" y="1449282"/>
                  </a:lnTo>
                  <a:lnTo>
                    <a:pt x="1955233" y="1432529"/>
                  </a:lnTo>
                  <a:lnTo>
                    <a:pt x="2002682" y="1416100"/>
                  </a:lnTo>
                  <a:lnTo>
                    <a:pt x="2050540" y="1399995"/>
                  </a:lnTo>
                  <a:lnTo>
                    <a:pt x="2098806" y="1384215"/>
                  </a:lnTo>
                  <a:lnTo>
                    <a:pt x="2147481" y="1368759"/>
                  </a:lnTo>
                  <a:lnTo>
                    <a:pt x="2196565" y="1353627"/>
                  </a:lnTo>
                  <a:lnTo>
                    <a:pt x="2246057" y="1338819"/>
                  </a:lnTo>
                  <a:lnTo>
                    <a:pt x="2295959" y="1324335"/>
                  </a:lnTo>
                  <a:lnTo>
                    <a:pt x="2346269" y="1310176"/>
                  </a:lnTo>
                  <a:lnTo>
                    <a:pt x="2396987" y="1296341"/>
                  </a:lnTo>
                  <a:lnTo>
                    <a:pt x="2448115" y="1282830"/>
                  </a:lnTo>
                  <a:lnTo>
                    <a:pt x="2499651" y="1269643"/>
                  </a:lnTo>
                  <a:lnTo>
                    <a:pt x="2551596" y="1256780"/>
                  </a:lnTo>
                  <a:lnTo>
                    <a:pt x="2603950" y="1244242"/>
                  </a:lnTo>
                  <a:lnTo>
                    <a:pt x="2656713" y="1232027"/>
                  </a:lnTo>
                  <a:lnTo>
                    <a:pt x="2709884" y="1220137"/>
                  </a:lnTo>
                  <a:lnTo>
                    <a:pt x="2763464" y="1208571"/>
                  </a:lnTo>
                  <a:lnTo>
                    <a:pt x="2817453" y="1197330"/>
                  </a:lnTo>
                  <a:lnTo>
                    <a:pt x="2871850" y="1186412"/>
                  </a:lnTo>
                  <a:lnTo>
                    <a:pt x="2926657" y="1175819"/>
                  </a:lnTo>
                  <a:lnTo>
                    <a:pt x="2981872" y="1165550"/>
                  </a:lnTo>
                  <a:lnTo>
                    <a:pt x="3037496" y="1155605"/>
                  </a:lnTo>
                  <a:lnTo>
                    <a:pt x="3093528" y="1145984"/>
                  </a:lnTo>
                  <a:lnTo>
                    <a:pt x="3149970" y="1136688"/>
                  </a:lnTo>
                  <a:lnTo>
                    <a:pt x="3206820" y="1127715"/>
                  </a:lnTo>
                  <a:lnTo>
                    <a:pt x="3264079" y="1119067"/>
                  </a:lnTo>
                  <a:lnTo>
                    <a:pt x="3321746" y="1110743"/>
                  </a:lnTo>
                  <a:lnTo>
                    <a:pt x="3379823" y="1102744"/>
                  </a:lnTo>
                  <a:lnTo>
                    <a:pt x="3438308" y="1095068"/>
                  </a:lnTo>
                  <a:lnTo>
                    <a:pt x="3497201" y="1087717"/>
                  </a:lnTo>
                  <a:lnTo>
                    <a:pt x="3556504" y="1080689"/>
                  </a:lnTo>
                  <a:lnTo>
                    <a:pt x="3616215" y="1073986"/>
                  </a:lnTo>
                  <a:lnTo>
                    <a:pt x="3676336" y="1067608"/>
                  </a:lnTo>
                  <a:lnTo>
                    <a:pt x="3736864" y="1061553"/>
                  </a:lnTo>
                  <a:lnTo>
                    <a:pt x="3797802" y="1055823"/>
                  </a:lnTo>
                  <a:lnTo>
                    <a:pt x="3859149" y="1050417"/>
                  </a:lnTo>
                  <a:lnTo>
                    <a:pt x="3898646" y="1400556"/>
                  </a:lnTo>
                  <a:lnTo>
                    <a:pt x="4480560" y="560197"/>
                  </a:lnTo>
                  <a:lnTo>
                    <a:pt x="3740785" y="0"/>
                  </a:lnTo>
                  <a:close/>
                </a:path>
              </a:pathLst>
            </a:custGeom>
            <a:solidFill>
              <a:srgbClr val="FFCEDB"/>
            </a:solidFill>
          </p:spPr>
          <p:txBody>
            <a:bodyPr wrap="square" lIns="0" tIns="0" rIns="0" bIns="0" rtlCol="0"/>
            <a:lstStyle/>
            <a:p>
              <a:endParaRPr>
                <a:solidFill>
                  <a:prstClr val="black"/>
                </a:solidFill>
              </a:endParaRPr>
            </a:p>
          </p:txBody>
        </p:sp>
        <p:pic>
          <p:nvPicPr>
            <p:cNvPr id="4" name="object 4"/>
            <p:cNvPicPr/>
            <p:nvPr/>
          </p:nvPicPr>
          <p:blipFill>
            <a:blip r:embed="rId2" cstate="print"/>
            <a:stretch>
              <a:fillRect/>
            </a:stretch>
          </p:blipFill>
          <p:spPr>
            <a:xfrm>
              <a:off x="1406652" y="4037075"/>
              <a:ext cx="141731" cy="141732"/>
            </a:xfrm>
            <a:prstGeom prst="rect">
              <a:avLst/>
            </a:prstGeom>
          </p:spPr>
        </p:pic>
      </p:grpSp>
      <p:sp>
        <p:nvSpPr>
          <p:cNvPr id="5" name="object 5"/>
          <p:cNvSpPr txBox="1"/>
          <p:nvPr/>
        </p:nvSpPr>
        <p:spPr>
          <a:xfrm>
            <a:off x="2230639" y="3927095"/>
            <a:ext cx="721625" cy="197490"/>
          </a:xfrm>
          <a:prstGeom prst="rect">
            <a:avLst/>
          </a:prstGeom>
        </p:spPr>
        <p:txBody>
          <a:bodyPr vert="horz" wrap="square" lIns="0" tIns="12700" rIns="0" bIns="0" rtlCol="0">
            <a:spAutoFit/>
          </a:bodyPr>
          <a:lstStyle/>
          <a:p>
            <a:pPr marL="12700">
              <a:spcBef>
                <a:spcPts val="100"/>
              </a:spcBef>
            </a:pPr>
            <a:r>
              <a:rPr sz="1200" b="1" spc="-10" dirty="0">
                <a:solidFill>
                  <a:prstClr val="black"/>
                </a:solidFill>
                <a:latin typeface="Arial"/>
                <a:cs typeface="Arial"/>
              </a:rPr>
              <a:t>Asesoría</a:t>
            </a:r>
            <a:endParaRPr sz="1200">
              <a:solidFill>
                <a:prstClr val="black"/>
              </a:solidFill>
              <a:latin typeface="Arial"/>
              <a:cs typeface="Arial"/>
            </a:endParaRPr>
          </a:p>
        </p:txBody>
      </p:sp>
      <p:sp>
        <p:nvSpPr>
          <p:cNvPr id="6" name="object 6"/>
          <p:cNvSpPr txBox="1"/>
          <p:nvPr/>
        </p:nvSpPr>
        <p:spPr>
          <a:xfrm>
            <a:off x="2159646" y="4085590"/>
            <a:ext cx="863335" cy="346890"/>
          </a:xfrm>
          <a:prstGeom prst="rect">
            <a:avLst/>
          </a:prstGeom>
        </p:spPr>
        <p:txBody>
          <a:bodyPr vert="horz" wrap="square" lIns="0" tIns="38735" rIns="0" bIns="0" rtlCol="0">
            <a:spAutoFit/>
          </a:bodyPr>
          <a:lstStyle/>
          <a:p>
            <a:pPr marL="74930" marR="5080" indent="-62865">
              <a:lnSpc>
                <a:spcPts val="1240"/>
              </a:lnSpc>
              <a:spcBef>
                <a:spcPts val="305"/>
              </a:spcBef>
            </a:pPr>
            <a:r>
              <a:rPr sz="1200" b="1" spc="-5" dirty="0">
                <a:solidFill>
                  <a:prstClr val="black"/>
                </a:solidFill>
                <a:latin typeface="Arial"/>
                <a:cs typeface="Arial"/>
              </a:rPr>
              <a:t>integr</a:t>
            </a:r>
            <a:r>
              <a:rPr sz="1200" b="1" dirty="0">
                <a:solidFill>
                  <a:prstClr val="black"/>
                </a:solidFill>
                <a:latin typeface="Arial"/>
                <a:cs typeface="Arial"/>
              </a:rPr>
              <a:t>al</a:t>
            </a:r>
            <a:r>
              <a:rPr sz="1200" b="1" spc="-10" dirty="0">
                <a:solidFill>
                  <a:prstClr val="black"/>
                </a:solidFill>
                <a:latin typeface="Arial"/>
                <a:cs typeface="Arial"/>
              </a:rPr>
              <a:t> </a:t>
            </a:r>
            <a:r>
              <a:rPr sz="1200" b="1" spc="-5" dirty="0">
                <a:solidFill>
                  <a:prstClr val="black"/>
                </a:solidFill>
                <a:latin typeface="Arial"/>
                <a:cs typeface="Arial"/>
              </a:rPr>
              <a:t>e</a:t>
            </a:r>
            <a:r>
              <a:rPr sz="1200" b="1" dirty="0">
                <a:solidFill>
                  <a:prstClr val="black"/>
                </a:solidFill>
                <a:latin typeface="Arial"/>
                <a:cs typeface="Arial"/>
              </a:rPr>
              <a:t>n  escuelas</a:t>
            </a:r>
            <a:endParaRPr sz="1200">
              <a:solidFill>
                <a:prstClr val="black"/>
              </a:solidFill>
              <a:latin typeface="Arial"/>
              <a:cs typeface="Arial"/>
            </a:endParaRPr>
          </a:p>
        </p:txBody>
      </p:sp>
      <p:grpSp>
        <p:nvGrpSpPr>
          <p:cNvPr id="7" name="object 7"/>
          <p:cNvGrpSpPr/>
          <p:nvPr/>
        </p:nvGrpSpPr>
        <p:grpSpPr>
          <a:xfrm>
            <a:off x="128777" y="231647"/>
            <a:ext cx="9655598" cy="2985770"/>
            <a:chOff x="118871" y="231647"/>
            <a:chExt cx="8912860" cy="2985770"/>
          </a:xfrm>
        </p:grpSpPr>
        <p:pic>
          <p:nvPicPr>
            <p:cNvPr id="8" name="object 8"/>
            <p:cNvPicPr/>
            <p:nvPr/>
          </p:nvPicPr>
          <p:blipFill>
            <a:blip r:embed="rId3" cstate="print"/>
            <a:stretch>
              <a:fillRect/>
            </a:stretch>
          </p:blipFill>
          <p:spPr>
            <a:xfrm>
              <a:off x="1406652" y="3038855"/>
              <a:ext cx="175259" cy="178307"/>
            </a:xfrm>
            <a:prstGeom prst="rect">
              <a:avLst/>
            </a:prstGeom>
          </p:spPr>
        </p:pic>
        <p:pic>
          <p:nvPicPr>
            <p:cNvPr id="9" name="object 9"/>
            <p:cNvPicPr/>
            <p:nvPr/>
          </p:nvPicPr>
          <p:blipFill>
            <a:blip r:embed="rId4" cstate="print"/>
            <a:stretch>
              <a:fillRect/>
            </a:stretch>
          </p:blipFill>
          <p:spPr>
            <a:xfrm>
              <a:off x="5986271" y="3012947"/>
              <a:ext cx="184403" cy="201167"/>
            </a:xfrm>
            <a:prstGeom prst="rect">
              <a:avLst/>
            </a:prstGeom>
          </p:spPr>
        </p:pic>
        <p:sp>
          <p:nvSpPr>
            <p:cNvPr id="10" name="object 10"/>
            <p:cNvSpPr/>
            <p:nvPr/>
          </p:nvSpPr>
          <p:spPr>
            <a:xfrm>
              <a:off x="118871" y="231647"/>
              <a:ext cx="8912860" cy="646430"/>
            </a:xfrm>
            <a:custGeom>
              <a:avLst/>
              <a:gdLst/>
              <a:ahLst/>
              <a:cxnLst/>
              <a:rect l="l" t="t" r="r" b="b"/>
              <a:pathLst>
                <a:path w="8912860" h="646430">
                  <a:moveTo>
                    <a:pt x="8912352" y="0"/>
                  </a:moveTo>
                  <a:lnTo>
                    <a:pt x="0" y="0"/>
                  </a:lnTo>
                  <a:lnTo>
                    <a:pt x="0" y="646176"/>
                  </a:lnTo>
                  <a:lnTo>
                    <a:pt x="8912352" y="646176"/>
                  </a:lnTo>
                  <a:lnTo>
                    <a:pt x="8912352" y="0"/>
                  </a:lnTo>
                  <a:close/>
                </a:path>
              </a:pathLst>
            </a:custGeom>
            <a:solidFill>
              <a:srgbClr val="E312E9"/>
            </a:solidFill>
          </p:spPr>
          <p:txBody>
            <a:bodyPr wrap="square" lIns="0" tIns="0" rIns="0" bIns="0" rtlCol="0"/>
            <a:lstStyle/>
            <a:p>
              <a:endParaRPr>
                <a:solidFill>
                  <a:prstClr val="black"/>
                </a:solidFill>
              </a:endParaRPr>
            </a:p>
          </p:txBody>
        </p:sp>
      </p:grpSp>
      <p:sp>
        <p:nvSpPr>
          <p:cNvPr id="11" name="object 11"/>
          <p:cNvSpPr txBox="1"/>
          <p:nvPr/>
        </p:nvSpPr>
        <p:spPr>
          <a:xfrm>
            <a:off x="3004958" y="3311397"/>
            <a:ext cx="992664" cy="840740"/>
          </a:xfrm>
          <a:prstGeom prst="rect">
            <a:avLst/>
          </a:prstGeom>
        </p:spPr>
        <p:txBody>
          <a:bodyPr vert="horz" wrap="square" lIns="0" tIns="37465" rIns="0" bIns="0" rtlCol="0">
            <a:spAutoFit/>
          </a:bodyPr>
          <a:lstStyle/>
          <a:p>
            <a:pPr marL="12065" marR="5080" indent="635" algn="ctr">
              <a:lnSpc>
                <a:spcPct val="86500"/>
              </a:lnSpc>
              <a:spcBef>
                <a:spcPts val="295"/>
              </a:spcBef>
            </a:pPr>
            <a:r>
              <a:rPr sz="1200" b="1" spc="-5" dirty="0">
                <a:solidFill>
                  <a:prstClr val="black"/>
                </a:solidFill>
                <a:latin typeface="Arial"/>
                <a:cs typeface="Arial"/>
              </a:rPr>
              <a:t>Diagnóstico </a:t>
            </a:r>
            <a:r>
              <a:rPr sz="1200" b="1" spc="-320" dirty="0">
                <a:solidFill>
                  <a:prstClr val="black"/>
                </a:solidFill>
                <a:latin typeface="Arial"/>
                <a:cs typeface="Arial"/>
              </a:rPr>
              <a:t> </a:t>
            </a:r>
            <a:r>
              <a:rPr sz="1200" b="1" dirty="0">
                <a:solidFill>
                  <a:prstClr val="black"/>
                </a:solidFill>
                <a:latin typeface="Arial"/>
                <a:cs typeface="Arial"/>
              </a:rPr>
              <a:t>temprano </a:t>
            </a:r>
            <a:r>
              <a:rPr sz="1200" b="1" spc="-5" dirty="0">
                <a:solidFill>
                  <a:prstClr val="black"/>
                </a:solidFill>
                <a:latin typeface="Arial"/>
                <a:cs typeface="Arial"/>
              </a:rPr>
              <a:t>y </a:t>
            </a:r>
            <a:r>
              <a:rPr sz="1200" b="1" dirty="0">
                <a:solidFill>
                  <a:prstClr val="black"/>
                </a:solidFill>
                <a:latin typeface="Arial"/>
                <a:cs typeface="Arial"/>
              </a:rPr>
              <a:t> </a:t>
            </a:r>
            <a:r>
              <a:rPr sz="1200" b="1" spc="-5" dirty="0">
                <a:solidFill>
                  <a:prstClr val="black"/>
                </a:solidFill>
                <a:latin typeface="Arial"/>
                <a:cs typeface="Arial"/>
              </a:rPr>
              <a:t>c</a:t>
            </a:r>
            <a:r>
              <a:rPr sz="1200" b="1" dirty="0">
                <a:solidFill>
                  <a:prstClr val="black"/>
                </a:solidFill>
                <a:latin typeface="Arial"/>
                <a:cs typeface="Arial"/>
              </a:rPr>
              <a:t>on</a:t>
            </a:r>
            <a:r>
              <a:rPr sz="1200" b="1" spc="-10" dirty="0">
                <a:solidFill>
                  <a:prstClr val="black"/>
                </a:solidFill>
                <a:latin typeface="Arial"/>
                <a:cs typeface="Arial"/>
              </a:rPr>
              <a:t>f</a:t>
            </a:r>
            <a:r>
              <a:rPr sz="1200" b="1" spc="-5" dirty="0">
                <a:solidFill>
                  <a:prstClr val="black"/>
                </a:solidFill>
                <a:latin typeface="Arial"/>
                <a:cs typeface="Arial"/>
              </a:rPr>
              <a:t>idenci</a:t>
            </a:r>
            <a:r>
              <a:rPr sz="1200" b="1" dirty="0">
                <a:solidFill>
                  <a:prstClr val="black"/>
                </a:solidFill>
                <a:latin typeface="Arial"/>
                <a:cs typeface="Arial"/>
              </a:rPr>
              <a:t>al  </a:t>
            </a:r>
            <a:r>
              <a:rPr sz="1200" b="1" spc="-5" dirty="0">
                <a:solidFill>
                  <a:prstClr val="black"/>
                </a:solidFill>
                <a:latin typeface="Arial"/>
                <a:cs typeface="Arial"/>
              </a:rPr>
              <a:t>del </a:t>
            </a:r>
            <a:r>
              <a:rPr sz="1200" b="1" dirty="0">
                <a:solidFill>
                  <a:prstClr val="black"/>
                </a:solidFill>
                <a:latin typeface="Arial"/>
                <a:cs typeface="Arial"/>
              </a:rPr>
              <a:t> </a:t>
            </a:r>
            <a:r>
              <a:rPr sz="1200" b="1" spc="-5" dirty="0">
                <a:solidFill>
                  <a:prstClr val="black"/>
                </a:solidFill>
                <a:latin typeface="Arial"/>
                <a:cs typeface="Arial"/>
              </a:rPr>
              <a:t>embarazo</a:t>
            </a:r>
            <a:endParaRPr sz="1200">
              <a:solidFill>
                <a:prstClr val="black"/>
              </a:solidFill>
              <a:latin typeface="Arial"/>
              <a:cs typeface="Arial"/>
            </a:endParaRPr>
          </a:p>
        </p:txBody>
      </p:sp>
      <p:sp>
        <p:nvSpPr>
          <p:cNvPr id="12" name="object 12"/>
          <p:cNvSpPr txBox="1">
            <a:spLocks noGrp="1"/>
          </p:cNvSpPr>
          <p:nvPr>
            <p:ph type="title"/>
          </p:nvPr>
        </p:nvSpPr>
        <p:spPr>
          <a:xfrm>
            <a:off x="826930" y="235965"/>
            <a:ext cx="8257064"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Calibri"/>
                <a:cs typeface="Calibri"/>
              </a:rPr>
              <a:t>Línea</a:t>
            </a:r>
            <a:r>
              <a:rPr sz="3600" b="1" spc="-25" dirty="0">
                <a:solidFill>
                  <a:srgbClr val="FFFFFF"/>
                </a:solidFill>
                <a:latin typeface="Calibri"/>
                <a:cs typeface="Calibri"/>
              </a:rPr>
              <a:t> </a:t>
            </a:r>
            <a:r>
              <a:rPr sz="3600" b="1" dirty="0">
                <a:solidFill>
                  <a:srgbClr val="FFFFFF"/>
                </a:solidFill>
                <a:latin typeface="Calibri"/>
                <a:cs typeface="Calibri"/>
              </a:rPr>
              <a:t>de</a:t>
            </a:r>
            <a:r>
              <a:rPr sz="3600" b="1" spc="-20" dirty="0">
                <a:solidFill>
                  <a:srgbClr val="FFFFFF"/>
                </a:solidFill>
                <a:latin typeface="Calibri"/>
                <a:cs typeface="Calibri"/>
              </a:rPr>
              <a:t> </a:t>
            </a:r>
            <a:r>
              <a:rPr sz="3600" b="1" dirty="0">
                <a:solidFill>
                  <a:srgbClr val="FFFFFF"/>
                </a:solidFill>
                <a:latin typeface="Calibri"/>
                <a:cs typeface="Calibri"/>
              </a:rPr>
              <a:t>cuidado</a:t>
            </a:r>
            <a:r>
              <a:rPr sz="3600" b="1" spc="-5" dirty="0">
                <a:solidFill>
                  <a:srgbClr val="FFFFFF"/>
                </a:solidFill>
                <a:latin typeface="Calibri"/>
                <a:cs typeface="Calibri"/>
              </a:rPr>
              <a:t> embarazo</a:t>
            </a:r>
            <a:r>
              <a:rPr sz="3600" b="1" spc="-45" dirty="0">
                <a:solidFill>
                  <a:srgbClr val="FFFFFF"/>
                </a:solidFill>
                <a:latin typeface="Calibri"/>
                <a:cs typeface="Calibri"/>
              </a:rPr>
              <a:t> </a:t>
            </a:r>
            <a:r>
              <a:rPr sz="3600" b="1" dirty="0">
                <a:solidFill>
                  <a:srgbClr val="FFFFFF"/>
                </a:solidFill>
                <a:latin typeface="Calibri"/>
                <a:cs typeface="Calibri"/>
              </a:rPr>
              <a:t>adolescente</a:t>
            </a:r>
            <a:endParaRPr sz="3600" dirty="0">
              <a:latin typeface="Calibri"/>
              <a:cs typeface="Calibri"/>
            </a:endParaRPr>
          </a:p>
        </p:txBody>
      </p:sp>
      <p:grpSp>
        <p:nvGrpSpPr>
          <p:cNvPr id="13" name="object 13"/>
          <p:cNvGrpSpPr/>
          <p:nvPr/>
        </p:nvGrpSpPr>
        <p:grpSpPr>
          <a:xfrm>
            <a:off x="931164" y="5122164"/>
            <a:ext cx="1364139" cy="1536700"/>
            <a:chOff x="859536" y="5122164"/>
            <a:chExt cx="1259205" cy="1536700"/>
          </a:xfrm>
        </p:grpSpPr>
        <p:pic>
          <p:nvPicPr>
            <p:cNvPr id="14" name="object 14"/>
            <p:cNvPicPr/>
            <p:nvPr/>
          </p:nvPicPr>
          <p:blipFill>
            <a:blip r:embed="rId5" cstate="print"/>
            <a:stretch>
              <a:fillRect/>
            </a:stretch>
          </p:blipFill>
          <p:spPr>
            <a:xfrm>
              <a:off x="868680" y="5131308"/>
              <a:ext cx="1240536" cy="1517904"/>
            </a:xfrm>
            <a:prstGeom prst="rect">
              <a:avLst/>
            </a:prstGeom>
          </p:spPr>
        </p:pic>
        <p:sp>
          <p:nvSpPr>
            <p:cNvPr id="15" name="object 15"/>
            <p:cNvSpPr/>
            <p:nvPr/>
          </p:nvSpPr>
          <p:spPr>
            <a:xfrm>
              <a:off x="864108" y="5126736"/>
              <a:ext cx="1249680" cy="1527175"/>
            </a:xfrm>
            <a:custGeom>
              <a:avLst/>
              <a:gdLst/>
              <a:ahLst/>
              <a:cxnLst/>
              <a:rect l="l" t="t" r="r" b="b"/>
              <a:pathLst>
                <a:path w="1249680" h="1527175">
                  <a:moveTo>
                    <a:pt x="0" y="1527048"/>
                  </a:moveTo>
                  <a:lnTo>
                    <a:pt x="1249680" y="1527048"/>
                  </a:lnTo>
                  <a:lnTo>
                    <a:pt x="1249680" y="0"/>
                  </a:lnTo>
                  <a:lnTo>
                    <a:pt x="0" y="0"/>
                  </a:lnTo>
                  <a:lnTo>
                    <a:pt x="0" y="1527048"/>
                  </a:lnTo>
                  <a:close/>
                </a:path>
              </a:pathLst>
            </a:custGeom>
            <a:ln w="9144">
              <a:solidFill>
                <a:srgbClr val="006FC0"/>
              </a:solidFill>
            </a:ln>
          </p:spPr>
          <p:txBody>
            <a:bodyPr wrap="square" lIns="0" tIns="0" rIns="0" bIns="0" rtlCol="0"/>
            <a:lstStyle/>
            <a:p>
              <a:endParaRPr>
                <a:solidFill>
                  <a:prstClr val="black"/>
                </a:solidFill>
              </a:endParaRPr>
            </a:p>
          </p:txBody>
        </p:sp>
      </p:grpSp>
      <p:grpSp>
        <p:nvGrpSpPr>
          <p:cNvPr id="16" name="object 16"/>
          <p:cNvGrpSpPr/>
          <p:nvPr/>
        </p:nvGrpSpPr>
        <p:grpSpPr>
          <a:xfrm>
            <a:off x="2517705" y="2607501"/>
            <a:ext cx="3710623" cy="3018155"/>
            <a:chOff x="2324036" y="2607500"/>
            <a:chExt cx="3425190" cy="3018155"/>
          </a:xfrm>
        </p:grpSpPr>
        <p:pic>
          <p:nvPicPr>
            <p:cNvPr id="17" name="object 17"/>
            <p:cNvPicPr/>
            <p:nvPr/>
          </p:nvPicPr>
          <p:blipFill>
            <a:blip r:embed="rId6" cstate="print"/>
            <a:stretch>
              <a:fillRect/>
            </a:stretch>
          </p:blipFill>
          <p:spPr>
            <a:xfrm>
              <a:off x="2337053" y="3455670"/>
              <a:ext cx="240791" cy="240791"/>
            </a:xfrm>
            <a:prstGeom prst="rect">
              <a:avLst/>
            </a:prstGeom>
          </p:spPr>
        </p:pic>
        <p:sp>
          <p:nvSpPr>
            <p:cNvPr id="18" name="object 18"/>
            <p:cNvSpPr/>
            <p:nvPr/>
          </p:nvSpPr>
          <p:spPr>
            <a:xfrm>
              <a:off x="2337053" y="3455670"/>
              <a:ext cx="241300" cy="241300"/>
            </a:xfrm>
            <a:custGeom>
              <a:avLst/>
              <a:gdLst/>
              <a:ahLst/>
              <a:cxnLst/>
              <a:rect l="l" t="t" r="r" b="b"/>
              <a:pathLst>
                <a:path w="241300" h="241300">
                  <a:moveTo>
                    <a:pt x="0" y="120395"/>
                  </a:moveTo>
                  <a:lnTo>
                    <a:pt x="9453" y="73509"/>
                  </a:lnTo>
                  <a:lnTo>
                    <a:pt x="35242" y="35242"/>
                  </a:lnTo>
                  <a:lnTo>
                    <a:pt x="73509" y="9453"/>
                  </a:lnTo>
                  <a:lnTo>
                    <a:pt x="120395" y="0"/>
                  </a:lnTo>
                  <a:lnTo>
                    <a:pt x="167282" y="9453"/>
                  </a:lnTo>
                  <a:lnTo>
                    <a:pt x="205549" y="35242"/>
                  </a:lnTo>
                  <a:lnTo>
                    <a:pt x="231338" y="73509"/>
                  </a:lnTo>
                  <a:lnTo>
                    <a:pt x="240791" y="120395"/>
                  </a:lnTo>
                  <a:lnTo>
                    <a:pt x="231338" y="167282"/>
                  </a:lnTo>
                  <a:lnTo>
                    <a:pt x="205549" y="205549"/>
                  </a:lnTo>
                  <a:lnTo>
                    <a:pt x="167282" y="231338"/>
                  </a:lnTo>
                  <a:lnTo>
                    <a:pt x="120395" y="240791"/>
                  </a:lnTo>
                  <a:lnTo>
                    <a:pt x="73509" y="231338"/>
                  </a:lnTo>
                  <a:lnTo>
                    <a:pt x="35242" y="205549"/>
                  </a:lnTo>
                  <a:lnTo>
                    <a:pt x="9453" y="167282"/>
                  </a:lnTo>
                  <a:lnTo>
                    <a:pt x="0" y="120395"/>
                  </a:lnTo>
                  <a:close/>
                </a:path>
              </a:pathLst>
            </a:custGeom>
            <a:ln w="25908">
              <a:solidFill>
                <a:srgbClr val="FFFFFF"/>
              </a:solidFill>
            </a:ln>
          </p:spPr>
          <p:txBody>
            <a:bodyPr wrap="square" lIns="0" tIns="0" rIns="0" bIns="0" rtlCol="0"/>
            <a:lstStyle/>
            <a:p>
              <a:endParaRPr>
                <a:solidFill>
                  <a:prstClr val="black"/>
                </a:solidFill>
              </a:endParaRPr>
            </a:p>
          </p:txBody>
        </p:sp>
        <p:pic>
          <p:nvPicPr>
            <p:cNvPr id="19" name="object 19"/>
            <p:cNvPicPr/>
            <p:nvPr/>
          </p:nvPicPr>
          <p:blipFill>
            <a:blip r:embed="rId7" cstate="print"/>
            <a:stretch>
              <a:fillRect/>
            </a:stretch>
          </p:blipFill>
          <p:spPr>
            <a:xfrm>
              <a:off x="4325873" y="2620518"/>
              <a:ext cx="219455" cy="243840"/>
            </a:xfrm>
            <a:prstGeom prst="rect">
              <a:avLst/>
            </a:prstGeom>
          </p:spPr>
        </p:pic>
        <p:sp>
          <p:nvSpPr>
            <p:cNvPr id="20" name="object 20"/>
            <p:cNvSpPr/>
            <p:nvPr/>
          </p:nvSpPr>
          <p:spPr>
            <a:xfrm>
              <a:off x="4325873" y="2620518"/>
              <a:ext cx="219710" cy="243840"/>
            </a:xfrm>
            <a:custGeom>
              <a:avLst/>
              <a:gdLst/>
              <a:ahLst/>
              <a:cxnLst/>
              <a:rect l="l" t="t" r="r" b="b"/>
              <a:pathLst>
                <a:path w="219710" h="243839">
                  <a:moveTo>
                    <a:pt x="0" y="121920"/>
                  </a:moveTo>
                  <a:lnTo>
                    <a:pt x="8626" y="74473"/>
                  </a:lnTo>
                  <a:lnTo>
                    <a:pt x="32146" y="35718"/>
                  </a:lnTo>
                  <a:lnTo>
                    <a:pt x="67026" y="9584"/>
                  </a:lnTo>
                  <a:lnTo>
                    <a:pt x="109727" y="0"/>
                  </a:lnTo>
                  <a:lnTo>
                    <a:pt x="152429" y="9584"/>
                  </a:lnTo>
                  <a:lnTo>
                    <a:pt x="187309" y="35718"/>
                  </a:lnTo>
                  <a:lnTo>
                    <a:pt x="210829" y="74473"/>
                  </a:lnTo>
                  <a:lnTo>
                    <a:pt x="219455" y="121920"/>
                  </a:lnTo>
                  <a:lnTo>
                    <a:pt x="210829" y="169366"/>
                  </a:lnTo>
                  <a:lnTo>
                    <a:pt x="187309" y="208121"/>
                  </a:lnTo>
                  <a:lnTo>
                    <a:pt x="152429" y="234255"/>
                  </a:lnTo>
                  <a:lnTo>
                    <a:pt x="109727" y="243840"/>
                  </a:lnTo>
                  <a:lnTo>
                    <a:pt x="67026" y="234255"/>
                  </a:lnTo>
                  <a:lnTo>
                    <a:pt x="32146" y="208121"/>
                  </a:lnTo>
                  <a:lnTo>
                    <a:pt x="8626" y="169366"/>
                  </a:lnTo>
                  <a:lnTo>
                    <a:pt x="0" y="121920"/>
                  </a:lnTo>
                  <a:close/>
                </a:path>
              </a:pathLst>
            </a:custGeom>
            <a:ln w="25908">
              <a:solidFill>
                <a:srgbClr val="FFFFFF"/>
              </a:solidFill>
            </a:ln>
          </p:spPr>
          <p:txBody>
            <a:bodyPr wrap="square" lIns="0" tIns="0" rIns="0" bIns="0" rtlCol="0"/>
            <a:lstStyle/>
            <a:p>
              <a:endParaRPr>
                <a:solidFill>
                  <a:prstClr val="black"/>
                </a:solidFill>
              </a:endParaRPr>
            </a:p>
          </p:txBody>
        </p:sp>
        <p:pic>
          <p:nvPicPr>
            <p:cNvPr id="21" name="object 21"/>
            <p:cNvPicPr/>
            <p:nvPr/>
          </p:nvPicPr>
          <p:blipFill>
            <a:blip r:embed="rId8" cstate="print"/>
            <a:stretch>
              <a:fillRect/>
            </a:stretch>
          </p:blipFill>
          <p:spPr>
            <a:xfrm>
              <a:off x="4575047" y="4448555"/>
              <a:ext cx="1164336" cy="1167384"/>
            </a:xfrm>
            <a:prstGeom prst="rect">
              <a:avLst/>
            </a:prstGeom>
          </p:spPr>
        </p:pic>
        <p:sp>
          <p:nvSpPr>
            <p:cNvPr id="22" name="object 22"/>
            <p:cNvSpPr/>
            <p:nvPr/>
          </p:nvSpPr>
          <p:spPr>
            <a:xfrm>
              <a:off x="4570475" y="4443983"/>
              <a:ext cx="1173480" cy="1176655"/>
            </a:xfrm>
            <a:custGeom>
              <a:avLst/>
              <a:gdLst/>
              <a:ahLst/>
              <a:cxnLst/>
              <a:rect l="l" t="t" r="r" b="b"/>
              <a:pathLst>
                <a:path w="1173479" h="1176654">
                  <a:moveTo>
                    <a:pt x="0" y="1176527"/>
                  </a:moveTo>
                  <a:lnTo>
                    <a:pt x="1173479" y="1176527"/>
                  </a:lnTo>
                  <a:lnTo>
                    <a:pt x="1173479" y="0"/>
                  </a:lnTo>
                  <a:lnTo>
                    <a:pt x="0" y="0"/>
                  </a:lnTo>
                  <a:lnTo>
                    <a:pt x="0" y="1176527"/>
                  </a:lnTo>
                  <a:close/>
                </a:path>
              </a:pathLst>
            </a:custGeom>
            <a:ln w="9143">
              <a:solidFill>
                <a:srgbClr val="C00000"/>
              </a:solidFill>
            </a:ln>
          </p:spPr>
          <p:txBody>
            <a:bodyPr wrap="square" lIns="0" tIns="0" rIns="0" bIns="0" rtlCol="0"/>
            <a:lstStyle/>
            <a:p>
              <a:endParaRPr>
                <a:solidFill>
                  <a:prstClr val="black"/>
                </a:solidFill>
              </a:endParaRPr>
            </a:p>
          </p:txBody>
        </p:sp>
      </p:grpSp>
      <p:sp>
        <p:nvSpPr>
          <p:cNvPr id="23" name="object 23"/>
          <p:cNvSpPr txBox="1"/>
          <p:nvPr/>
        </p:nvSpPr>
        <p:spPr>
          <a:xfrm>
            <a:off x="8731313" y="3016757"/>
            <a:ext cx="1065583" cy="666750"/>
          </a:xfrm>
          <a:prstGeom prst="rect">
            <a:avLst/>
          </a:prstGeom>
        </p:spPr>
        <p:txBody>
          <a:bodyPr vert="horz" wrap="square" lIns="0" tIns="13335" rIns="0" bIns="0" rtlCol="0">
            <a:spAutoFit/>
          </a:bodyPr>
          <a:lstStyle/>
          <a:p>
            <a:pPr algn="ctr">
              <a:spcBef>
                <a:spcPts val="105"/>
              </a:spcBef>
            </a:pPr>
            <a:r>
              <a:rPr sz="1400" b="1" dirty="0">
                <a:solidFill>
                  <a:srgbClr val="006FC0"/>
                </a:solidFill>
                <a:cs typeface="Calibri"/>
              </a:rPr>
              <a:t>2do.</a:t>
            </a:r>
            <a:r>
              <a:rPr sz="1400" b="1" spc="254" dirty="0">
                <a:solidFill>
                  <a:srgbClr val="006FC0"/>
                </a:solidFill>
                <a:cs typeface="Calibri"/>
              </a:rPr>
              <a:t> </a:t>
            </a:r>
            <a:r>
              <a:rPr sz="1400" b="1" dirty="0">
                <a:solidFill>
                  <a:srgbClr val="006FC0"/>
                </a:solidFill>
                <a:cs typeface="Calibri"/>
              </a:rPr>
              <a:t>O</a:t>
            </a:r>
            <a:r>
              <a:rPr sz="1400" b="1" spc="-25" dirty="0">
                <a:solidFill>
                  <a:srgbClr val="006FC0"/>
                </a:solidFill>
                <a:cs typeface="Calibri"/>
              </a:rPr>
              <a:t> </a:t>
            </a:r>
            <a:r>
              <a:rPr sz="1400" b="1" dirty="0">
                <a:solidFill>
                  <a:srgbClr val="006FC0"/>
                </a:solidFill>
                <a:cs typeface="Calibri"/>
              </a:rPr>
              <a:t>3ero.</a:t>
            </a:r>
            <a:endParaRPr sz="1400">
              <a:solidFill>
                <a:prstClr val="black"/>
              </a:solidFill>
              <a:cs typeface="Calibri"/>
            </a:endParaRPr>
          </a:p>
          <a:p>
            <a:pPr algn="ctr"/>
            <a:r>
              <a:rPr sz="1400" b="1" spc="-5" dirty="0">
                <a:solidFill>
                  <a:srgbClr val="006FC0"/>
                </a:solidFill>
                <a:cs typeface="Calibri"/>
              </a:rPr>
              <a:t>Nivel</a:t>
            </a:r>
            <a:endParaRPr sz="1400">
              <a:solidFill>
                <a:prstClr val="black"/>
              </a:solidFill>
              <a:cs typeface="Calibri"/>
            </a:endParaRPr>
          </a:p>
          <a:p>
            <a:pPr algn="ctr"/>
            <a:r>
              <a:rPr sz="1400" b="1" spc="-5" dirty="0">
                <a:solidFill>
                  <a:srgbClr val="006FC0"/>
                </a:solidFill>
                <a:cs typeface="Calibri"/>
              </a:rPr>
              <a:t>(CONE)</a:t>
            </a:r>
            <a:endParaRPr sz="1400">
              <a:solidFill>
                <a:prstClr val="black"/>
              </a:solidFill>
              <a:cs typeface="Calibri"/>
            </a:endParaRPr>
          </a:p>
        </p:txBody>
      </p:sp>
      <p:sp>
        <p:nvSpPr>
          <p:cNvPr id="24" name="object 24"/>
          <p:cNvSpPr txBox="1"/>
          <p:nvPr/>
        </p:nvSpPr>
        <p:spPr>
          <a:xfrm>
            <a:off x="2370561" y="6075985"/>
            <a:ext cx="797983" cy="228268"/>
          </a:xfrm>
          <a:prstGeom prst="rect">
            <a:avLst/>
          </a:prstGeom>
        </p:spPr>
        <p:txBody>
          <a:bodyPr vert="horz" wrap="square" lIns="0" tIns="12700" rIns="0" bIns="0" rtlCol="0">
            <a:spAutoFit/>
          </a:bodyPr>
          <a:lstStyle/>
          <a:p>
            <a:pPr marL="12700">
              <a:spcBef>
                <a:spcPts val="100"/>
              </a:spcBef>
            </a:pPr>
            <a:r>
              <a:rPr sz="1400" b="1" dirty="0">
                <a:solidFill>
                  <a:srgbClr val="006FC0"/>
                </a:solidFill>
                <a:cs typeface="Calibri"/>
              </a:rPr>
              <a:t>1er.</a:t>
            </a:r>
            <a:r>
              <a:rPr sz="1400" b="1" spc="-70" dirty="0">
                <a:solidFill>
                  <a:srgbClr val="006FC0"/>
                </a:solidFill>
                <a:cs typeface="Calibri"/>
              </a:rPr>
              <a:t> </a:t>
            </a:r>
            <a:r>
              <a:rPr sz="1400" b="1" dirty="0">
                <a:solidFill>
                  <a:srgbClr val="006FC0"/>
                </a:solidFill>
                <a:cs typeface="Calibri"/>
              </a:rPr>
              <a:t>Nivel</a:t>
            </a:r>
            <a:endParaRPr sz="1400">
              <a:solidFill>
                <a:prstClr val="black"/>
              </a:solidFill>
              <a:cs typeface="Calibri"/>
            </a:endParaRPr>
          </a:p>
        </p:txBody>
      </p:sp>
      <p:sp>
        <p:nvSpPr>
          <p:cNvPr id="25" name="object 25"/>
          <p:cNvSpPr txBox="1"/>
          <p:nvPr/>
        </p:nvSpPr>
        <p:spPr>
          <a:xfrm>
            <a:off x="1568175" y="2132152"/>
            <a:ext cx="1542997" cy="1194813"/>
          </a:xfrm>
          <a:prstGeom prst="rect">
            <a:avLst/>
          </a:prstGeom>
        </p:spPr>
        <p:txBody>
          <a:bodyPr vert="horz" wrap="square" lIns="0" tIns="31114" rIns="0" bIns="0" rtlCol="0">
            <a:spAutoFit/>
          </a:bodyPr>
          <a:lstStyle/>
          <a:p>
            <a:pPr marL="12700" marR="5080" indent="635" algn="ctr">
              <a:lnSpc>
                <a:spcPct val="90100"/>
              </a:lnSpc>
              <a:spcBef>
                <a:spcPts val="244"/>
              </a:spcBef>
            </a:pPr>
            <a:r>
              <a:rPr sz="1200" b="1" spc="-5" dirty="0">
                <a:solidFill>
                  <a:prstClr val="black"/>
                </a:solidFill>
                <a:cs typeface="Calibri"/>
              </a:rPr>
              <a:t>Control </a:t>
            </a:r>
            <a:r>
              <a:rPr sz="1200" b="1" dirty="0">
                <a:solidFill>
                  <a:prstClr val="black"/>
                </a:solidFill>
                <a:cs typeface="Calibri"/>
              </a:rPr>
              <a:t>de </a:t>
            </a:r>
            <a:r>
              <a:rPr sz="1200" b="1" spc="-5" dirty="0">
                <a:solidFill>
                  <a:prstClr val="black"/>
                </a:solidFill>
                <a:cs typeface="Calibri"/>
              </a:rPr>
              <a:t>embarazo: </a:t>
            </a:r>
            <a:r>
              <a:rPr sz="1200" b="1" spc="-260" dirty="0">
                <a:solidFill>
                  <a:prstClr val="black"/>
                </a:solidFill>
                <a:cs typeface="Calibri"/>
              </a:rPr>
              <a:t> </a:t>
            </a:r>
            <a:r>
              <a:rPr sz="1200" b="1" spc="-5" dirty="0">
                <a:solidFill>
                  <a:prstClr val="black"/>
                </a:solidFill>
                <a:cs typeface="Calibri"/>
              </a:rPr>
              <a:t>Notificación </a:t>
            </a:r>
            <a:r>
              <a:rPr sz="1200" b="1" dirty="0">
                <a:solidFill>
                  <a:prstClr val="black"/>
                </a:solidFill>
                <a:cs typeface="Calibri"/>
              </a:rPr>
              <a:t>de </a:t>
            </a:r>
            <a:r>
              <a:rPr sz="1200" b="1" spc="-5" dirty="0">
                <a:solidFill>
                  <a:prstClr val="black"/>
                </a:solidFill>
                <a:cs typeface="Calibri"/>
              </a:rPr>
              <a:t>factor </a:t>
            </a:r>
            <a:r>
              <a:rPr sz="1200" b="1" spc="-260" dirty="0">
                <a:solidFill>
                  <a:prstClr val="black"/>
                </a:solidFill>
                <a:cs typeface="Calibri"/>
              </a:rPr>
              <a:t> </a:t>
            </a:r>
            <a:r>
              <a:rPr sz="1200" b="1" dirty="0">
                <a:solidFill>
                  <a:prstClr val="black"/>
                </a:solidFill>
                <a:cs typeface="Calibri"/>
              </a:rPr>
              <a:t>de </a:t>
            </a:r>
            <a:r>
              <a:rPr sz="1200" b="1" spc="-5" dirty="0">
                <a:solidFill>
                  <a:prstClr val="black"/>
                </a:solidFill>
                <a:cs typeface="Calibri"/>
              </a:rPr>
              <a:t>riesgo (Supervisión </a:t>
            </a:r>
            <a:r>
              <a:rPr sz="1200" b="1" spc="-260" dirty="0">
                <a:solidFill>
                  <a:prstClr val="black"/>
                </a:solidFill>
                <a:cs typeface="Calibri"/>
              </a:rPr>
              <a:t> </a:t>
            </a:r>
            <a:r>
              <a:rPr sz="1200" b="1" dirty="0">
                <a:solidFill>
                  <a:prstClr val="black"/>
                </a:solidFill>
                <a:cs typeface="Calibri"/>
              </a:rPr>
              <a:t>de </a:t>
            </a:r>
            <a:r>
              <a:rPr sz="1200" b="1" spc="-5" dirty="0">
                <a:solidFill>
                  <a:prstClr val="black"/>
                </a:solidFill>
                <a:cs typeface="Calibri"/>
              </a:rPr>
              <a:t>primigesta muy </a:t>
            </a:r>
            <a:r>
              <a:rPr sz="1200" b="1" dirty="0">
                <a:solidFill>
                  <a:prstClr val="black"/>
                </a:solidFill>
                <a:cs typeface="Calibri"/>
              </a:rPr>
              <a:t> </a:t>
            </a:r>
            <a:r>
              <a:rPr sz="1200" b="1" spc="-5" dirty="0">
                <a:solidFill>
                  <a:prstClr val="black"/>
                </a:solidFill>
                <a:cs typeface="Calibri"/>
              </a:rPr>
              <a:t>joven)</a:t>
            </a:r>
            <a:endParaRPr sz="1200">
              <a:solidFill>
                <a:prstClr val="black"/>
              </a:solidFill>
              <a:cs typeface="Calibri"/>
            </a:endParaRPr>
          </a:p>
        </p:txBody>
      </p:sp>
      <p:grpSp>
        <p:nvGrpSpPr>
          <p:cNvPr id="26" name="object 26"/>
          <p:cNvGrpSpPr/>
          <p:nvPr/>
        </p:nvGrpSpPr>
        <p:grpSpPr>
          <a:xfrm>
            <a:off x="3618923" y="902335"/>
            <a:ext cx="3235960" cy="2161540"/>
            <a:chOff x="3340544" y="902335"/>
            <a:chExt cx="2987040" cy="2161540"/>
          </a:xfrm>
        </p:grpSpPr>
        <p:pic>
          <p:nvPicPr>
            <p:cNvPr id="27" name="object 27"/>
            <p:cNvPicPr/>
            <p:nvPr/>
          </p:nvPicPr>
          <p:blipFill>
            <a:blip r:embed="rId9" cstate="print"/>
            <a:stretch>
              <a:fillRect/>
            </a:stretch>
          </p:blipFill>
          <p:spPr>
            <a:xfrm>
              <a:off x="4421886" y="1928622"/>
              <a:ext cx="240791" cy="240791"/>
            </a:xfrm>
            <a:prstGeom prst="rect">
              <a:avLst/>
            </a:prstGeom>
          </p:spPr>
        </p:pic>
        <p:sp>
          <p:nvSpPr>
            <p:cNvPr id="28" name="object 28"/>
            <p:cNvSpPr/>
            <p:nvPr/>
          </p:nvSpPr>
          <p:spPr>
            <a:xfrm>
              <a:off x="4421886" y="1928622"/>
              <a:ext cx="241300" cy="241300"/>
            </a:xfrm>
            <a:custGeom>
              <a:avLst/>
              <a:gdLst/>
              <a:ahLst/>
              <a:cxnLst/>
              <a:rect l="l" t="t" r="r" b="b"/>
              <a:pathLst>
                <a:path w="241300" h="241300">
                  <a:moveTo>
                    <a:pt x="0" y="120395"/>
                  </a:moveTo>
                  <a:lnTo>
                    <a:pt x="9453" y="73509"/>
                  </a:lnTo>
                  <a:lnTo>
                    <a:pt x="35242" y="35242"/>
                  </a:lnTo>
                  <a:lnTo>
                    <a:pt x="73509" y="9453"/>
                  </a:lnTo>
                  <a:lnTo>
                    <a:pt x="120396" y="0"/>
                  </a:lnTo>
                  <a:lnTo>
                    <a:pt x="167282" y="9453"/>
                  </a:lnTo>
                  <a:lnTo>
                    <a:pt x="205549" y="35242"/>
                  </a:lnTo>
                  <a:lnTo>
                    <a:pt x="231338" y="73509"/>
                  </a:lnTo>
                  <a:lnTo>
                    <a:pt x="240791" y="120395"/>
                  </a:lnTo>
                  <a:lnTo>
                    <a:pt x="231338" y="167282"/>
                  </a:lnTo>
                  <a:lnTo>
                    <a:pt x="205549" y="205549"/>
                  </a:lnTo>
                  <a:lnTo>
                    <a:pt x="167282" y="231338"/>
                  </a:lnTo>
                  <a:lnTo>
                    <a:pt x="120396" y="240791"/>
                  </a:lnTo>
                  <a:lnTo>
                    <a:pt x="73509" y="231338"/>
                  </a:lnTo>
                  <a:lnTo>
                    <a:pt x="35242" y="205549"/>
                  </a:lnTo>
                  <a:lnTo>
                    <a:pt x="9453" y="167282"/>
                  </a:lnTo>
                  <a:lnTo>
                    <a:pt x="0" y="120395"/>
                  </a:lnTo>
                  <a:close/>
                </a:path>
              </a:pathLst>
            </a:custGeom>
            <a:ln w="25908">
              <a:solidFill>
                <a:srgbClr val="FFFFFF"/>
              </a:solidFill>
            </a:ln>
          </p:spPr>
          <p:txBody>
            <a:bodyPr wrap="square" lIns="0" tIns="0" rIns="0" bIns="0" rtlCol="0"/>
            <a:lstStyle/>
            <a:p>
              <a:endParaRPr>
                <a:solidFill>
                  <a:prstClr val="black"/>
                </a:solidFill>
              </a:endParaRPr>
            </a:p>
          </p:txBody>
        </p:sp>
        <p:pic>
          <p:nvPicPr>
            <p:cNvPr id="29" name="object 29"/>
            <p:cNvPicPr/>
            <p:nvPr/>
          </p:nvPicPr>
          <p:blipFill>
            <a:blip r:embed="rId10" cstate="print"/>
            <a:stretch>
              <a:fillRect/>
            </a:stretch>
          </p:blipFill>
          <p:spPr>
            <a:xfrm>
              <a:off x="3713226" y="2809494"/>
              <a:ext cx="240791" cy="240791"/>
            </a:xfrm>
            <a:prstGeom prst="rect">
              <a:avLst/>
            </a:prstGeom>
          </p:spPr>
        </p:pic>
        <p:sp>
          <p:nvSpPr>
            <p:cNvPr id="30" name="object 30"/>
            <p:cNvSpPr/>
            <p:nvPr/>
          </p:nvSpPr>
          <p:spPr>
            <a:xfrm>
              <a:off x="3713226" y="2809494"/>
              <a:ext cx="241300" cy="241300"/>
            </a:xfrm>
            <a:custGeom>
              <a:avLst/>
              <a:gdLst/>
              <a:ahLst/>
              <a:cxnLst/>
              <a:rect l="l" t="t" r="r" b="b"/>
              <a:pathLst>
                <a:path w="241300" h="241300">
                  <a:moveTo>
                    <a:pt x="0" y="120395"/>
                  </a:moveTo>
                  <a:lnTo>
                    <a:pt x="9453" y="73509"/>
                  </a:lnTo>
                  <a:lnTo>
                    <a:pt x="35242" y="35242"/>
                  </a:lnTo>
                  <a:lnTo>
                    <a:pt x="73509" y="9453"/>
                  </a:lnTo>
                  <a:lnTo>
                    <a:pt x="120396" y="0"/>
                  </a:lnTo>
                  <a:lnTo>
                    <a:pt x="167282" y="9453"/>
                  </a:lnTo>
                  <a:lnTo>
                    <a:pt x="205549" y="35242"/>
                  </a:lnTo>
                  <a:lnTo>
                    <a:pt x="231338" y="73509"/>
                  </a:lnTo>
                  <a:lnTo>
                    <a:pt x="240791" y="120395"/>
                  </a:lnTo>
                  <a:lnTo>
                    <a:pt x="231338" y="167282"/>
                  </a:lnTo>
                  <a:lnTo>
                    <a:pt x="205549" y="205549"/>
                  </a:lnTo>
                  <a:lnTo>
                    <a:pt x="167282" y="231338"/>
                  </a:lnTo>
                  <a:lnTo>
                    <a:pt x="120396" y="240791"/>
                  </a:lnTo>
                  <a:lnTo>
                    <a:pt x="73509" y="231338"/>
                  </a:lnTo>
                  <a:lnTo>
                    <a:pt x="35242" y="205549"/>
                  </a:lnTo>
                  <a:lnTo>
                    <a:pt x="9453" y="167282"/>
                  </a:lnTo>
                  <a:lnTo>
                    <a:pt x="0" y="120395"/>
                  </a:lnTo>
                  <a:close/>
                </a:path>
              </a:pathLst>
            </a:custGeom>
            <a:ln w="25908">
              <a:solidFill>
                <a:srgbClr val="FFFFFF"/>
              </a:solidFill>
            </a:ln>
          </p:spPr>
          <p:txBody>
            <a:bodyPr wrap="square" lIns="0" tIns="0" rIns="0" bIns="0" rtlCol="0"/>
            <a:lstStyle/>
            <a:p>
              <a:endParaRPr>
                <a:solidFill>
                  <a:prstClr val="black"/>
                </a:solidFill>
              </a:endParaRPr>
            </a:p>
          </p:txBody>
        </p:sp>
        <p:pic>
          <p:nvPicPr>
            <p:cNvPr id="31" name="object 31"/>
            <p:cNvPicPr/>
            <p:nvPr/>
          </p:nvPicPr>
          <p:blipFill>
            <a:blip r:embed="rId11" cstate="print"/>
            <a:stretch>
              <a:fillRect/>
            </a:stretch>
          </p:blipFill>
          <p:spPr>
            <a:xfrm>
              <a:off x="5013833" y="902335"/>
              <a:ext cx="1313561" cy="927988"/>
            </a:xfrm>
            <a:prstGeom prst="rect">
              <a:avLst/>
            </a:prstGeom>
          </p:spPr>
        </p:pic>
        <p:pic>
          <p:nvPicPr>
            <p:cNvPr id="32" name="object 32"/>
            <p:cNvPicPr/>
            <p:nvPr/>
          </p:nvPicPr>
          <p:blipFill>
            <a:blip r:embed="rId12" cstate="print"/>
            <a:stretch>
              <a:fillRect/>
            </a:stretch>
          </p:blipFill>
          <p:spPr>
            <a:xfrm>
              <a:off x="3353562" y="2326386"/>
              <a:ext cx="242315" cy="240791"/>
            </a:xfrm>
            <a:prstGeom prst="rect">
              <a:avLst/>
            </a:prstGeom>
          </p:spPr>
        </p:pic>
        <p:sp>
          <p:nvSpPr>
            <p:cNvPr id="33" name="object 33"/>
            <p:cNvSpPr/>
            <p:nvPr/>
          </p:nvSpPr>
          <p:spPr>
            <a:xfrm>
              <a:off x="3353562" y="2326386"/>
              <a:ext cx="242570" cy="241300"/>
            </a:xfrm>
            <a:custGeom>
              <a:avLst/>
              <a:gdLst/>
              <a:ahLst/>
              <a:cxnLst/>
              <a:rect l="l" t="t" r="r" b="b"/>
              <a:pathLst>
                <a:path w="242570" h="241300">
                  <a:moveTo>
                    <a:pt x="0" y="120396"/>
                  </a:moveTo>
                  <a:lnTo>
                    <a:pt x="9519" y="73509"/>
                  </a:lnTo>
                  <a:lnTo>
                    <a:pt x="35480" y="35242"/>
                  </a:lnTo>
                  <a:lnTo>
                    <a:pt x="73991" y="9453"/>
                  </a:lnTo>
                  <a:lnTo>
                    <a:pt x="121158" y="0"/>
                  </a:lnTo>
                  <a:lnTo>
                    <a:pt x="168324" y="9453"/>
                  </a:lnTo>
                  <a:lnTo>
                    <a:pt x="206835" y="35242"/>
                  </a:lnTo>
                  <a:lnTo>
                    <a:pt x="232796" y="73509"/>
                  </a:lnTo>
                  <a:lnTo>
                    <a:pt x="242315" y="120396"/>
                  </a:lnTo>
                  <a:lnTo>
                    <a:pt x="232796" y="167282"/>
                  </a:lnTo>
                  <a:lnTo>
                    <a:pt x="206835" y="205549"/>
                  </a:lnTo>
                  <a:lnTo>
                    <a:pt x="168324" y="231338"/>
                  </a:lnTo>
                  <a:lnTo>
                    <a:pt x="121158" y="240791"/>
                  </a:lnTo>
                  <a:lnTo>
                    <a:pt x="73991" y="231338"/>
                  </a:lnTo>
                  <a:lnTo>
                    <a:pt x="35480" y="205549"/>
                  </a:lnTo>
                  <a:lnTo>
                    <a:pt x="9519" y="167282"/>
                  </a:lnTo>
                  <a:lnTo>
                    <a:pt x="0" y="120396"/>
                  </a:lnTo>
                  <a:close/>
                </a:path>
              </a:pathLst>
            </a:custGeom>
            <a:ln w="25907">
              <a:solidFill>
                <a:srgbClr val="FFFFFF"/>
              </a:solidFill>
            </a:ln>
          </p:spPr>
          <p:txBody>
            <a:bodyPr wrap="square" lIns="0" tIns="0" rIns="0" bIns="0" rtlCol="0"/>
            <a:lstStyle/>
            <a:p>
              <a:endParaRPr>
                <a:solidFill>
                  <a:prstClr val="black"/>
                </a:solidFill>
              </a:endParaRPr>
            </a:p>
          </p:txBody>
        </p:sp>
      </p:grpSp>
      <p:sp>
        <p:nvSpPr>
          <p:cNvPr id="34" name="object 34"/>
          <p:cNvSpPr txBox="1"/>
          <p:nvPr/>
        </p:nvSpPr>
        <p:spPr>
          <a:xfrm>
            <a:off x="3300075" y="1521968"/>
            <a:ext cx="1812660" cy="721995"/>
          </a:xfrm>
          <a:prstGeom prst="rect">
            <a:avLst/>
          </a:prstGeom>
        </p:spPr>
        <p:txBody>
          <a:bodyPr vert="horz" wrap="square" lIns="0" tIns="33020" rIns="0" bIns="0" rtlCol="0">
            <a:spAutoFit/>
          </a:bodyPr>
          <a:lstStyle/>
          <a:p>
            <a:pPr marL="549275" marR="5080" indent="-47625">
              <a:lnSpc>
                <a:spcPts val="1300"/>
              </a:lnSpc>
              <a:spcBef>
                <a:spcPts val="260"/>
              </a:spcBef>
            </a:pPr>
            <a:r>
              <a:rPr sz="1200" b="1" spc="-5" dirty="0">
                <a:solidFill>
                  <a:prstClr val="black"/>
                </a:solidFill>
                <a:cs typeface="Calibri"/>
              </a:rPr>
              <a:t>Amenaza</a:t>
            </a:r>
            <a:r>
              <a:rPr sz="1200" b="1" spc="-40" dirty="0">
                <a:solidFill>
                  <a:prstClr val="black"/>
                </a:solidFill>
                <a:cs typeface="Calibri"/>
              </a:rPr>
              <a:t> </a:t>
            </a:r>
            <a:r>
              <a:rPr sz="1200" b="1" dirty="0">
                <a:solidFill>
                  <a:prstClr val="black"/>
                </a:solidFill>
                <a:cs typeface="Calibri"/>
              </a:rPr>
              <a:t>de</a:t>
            </a:r>
            <a:r>
              <a:rPr sz="1200" b="1" spc="-35" dirty="0">
                <a:solidFill>
                  <a:prstClr val="black"/>
                </a:solidFill>
                <a:cs typeface="Calibri"/>
              </a:rPr>
              <a:t> </a:t>
            </a:r>
            <a:r>
              <a:rPr sz="1200" b="1" spc="-5" dirty="0">
                <a:solidFill>
                  <a:prstClr val="black"/>
                </a:solidFill>
                <a:cs typeface="Calibri"/>
              </a:rPr>
              <a:t>parto </a:t>
            </a:r>
            <a:r>
              <a:rPr sz="1200" b="1" spc="-260" dirty="0">
                <a:solidFill>
                  <a:prstClr val="black"/>
                </a:solidFill>
                <a:cs typeface="Calibri"/>
              </a:rPr>
              <a:t> </a:t>
            </a:r>
            <a:r>
              <a:rPr sz="1200" b="1" spc="-5" dirty="0">
                <a:solidFill>
                  <a:prstClr val="black"/>
                </a:solidFill>
                <a:cs typeface="Calibri"/>
              </a:rPr>
              <a:t>prematuro</a:t>
            </a:r>
            <a:r>
              <a:rPr sz="1200" b="1" spc="-35" dirty="0">
                <a:solidFill>
                  <a:prstClr val="black"/>
                </a:solidFill>
                <a:cs typeface="Calibri"/>
              </a:rPr>
              <a:t> </a:t>
            </a:r>
            <a:r>
              <a:rPr sz="1200" b="1" dirty="0">
                <a:solidFill>
                  <a:prstClr val="black"/>
                </a:solidFill>
                <a:cs typeface="Calibri"/>
              </a:rPr>
              <a:t>(APP)</a:t>
            </a:r>
            <a:endParaRPr sz="1200">
              <a:solidFill>
                <a:prstClr val="black"/>
              </a:solidFill>
              <a:cs typeface="Calibri"/>
            </a:endParaRPr>
          </a:p>
          <a:p>
            <a:pPr marL="12700" marR="967105">
              <a:lnSpc>
                <a:spcPts val="1300"/>
              </a:lnSpc>
              <a:spcBef>
                <a:spcPts val="145"/>
              </a:spcBef>
            </a:pPr>
            <a:r>
              <a:rPr sz="1200" b="1" spc="-5" dirty="0">
                <a:solidFill>
                  <a:prstClr val="black"/>
                </a:solidFill>
                <a:cs typeface="Calibri"/>
              </a:rPr>
              <a:t>Anomalías </a:t>
            </a:r>
            <a:r>
              <a:rPr sz="1200" b="1" spc="-260" dirty="0">
                <a:solidFill>
                  <a:prstClr val="black"/>
                </a:solidFill>
                <a:cs typeface="Calibri"/>
              </a:rPr>
              <a:t> </a:t>
            </a:r>
            <a:r>
              <a:rPr sz="1200" b="1" spc="-5" dirty="0">
                <a:solidFill>
                  <a:prstClr val="black"/>
                </a:solidFill>
                <a:cs typeface="Calibri"/>
              </a:rPr>
              <a:t>c</a:t>
            </a:r>
            <a:r>
              <a:rPr sz="1200" b="1" dirty="0">
                <a:solidFill>
                  <a:prstClr val="black"/>
                </a:solidFill>
                <a:cs typeface="Calibri"/>
              </a:rPr>
              <a:t>on</a:t>
            </a:r>
            <a:r>
              <a:rPr sz="1200" b="1" spc="-5" dirty="0">
                <a:solidFill>
                  <a:prstClr val="black"/>
                </a:solidFill>
                <a:cs typeface="Calibri"/>
              </a:rPr>
              <a:t>gé</a:t>
            </a:r>
            <a:r>
              <a:rPr sz="1200" b="1" dirty="0">
                <a:solidFill>
                  <a:prstClr val="black"/>
                </a:solidFill>
                <a:cs typeface="Calibri"/>
              </a:rPr>
              <a:t>nitas</a:t>
            </a:r>
            <a:endParaRPr sz="1200">
              <a:solidFill>
                <a:prstClr val="black"/>
              </a:solidFill>
              <a:cs typeface="Calibri"/>
            </a:endParaRPr>
          </a:p>
        </p:txBody>
      </p:sp>
      <p:grpSp>
        <p:nvGrpSpPr>
          <p:cNvPr id="35" name="object 35"/>
          <p:cNvGrpSpPr/>
          <p:nvPr/>
        </p:nvGrpSpPr>
        <p:grpSpPr>
          <a:xfrm>
            <a:off x="241211" y="4443221"/>
            <a:ext cx="282046" cy="218440"/>
            <a:chOff x="222656" y="4443221"/>
            <a:chExt cx="260350" cy="218440"/>
          </a:xfrm>
        </p:grpSpPr>
        <p:pic>
          <p:nvPicPr>
            <p:cNvPr id="36" name="object 36"/>
            <p:cNvPicPr/>
            <p:nvPr/>
          </p:nvPicPr>
          <p:blipFill>
            <a:blip r:embed="rId13" cstate="print"/>
            <a:stretch>
              <a:fillRect/>
            </a:stretch>
          </p:blipFill>
          <p:spPr>
            <a:xfrm>
              <a:off x="235356" y="4455921"/>
              <a:ext cx="234886" cy="193039"/>
            </a:xfrm>
            <a:prstGeom prst="rect">
              <a:avLst/>
            </a:prstGeom>
          </p:spPr>
        </p:pic>
        <p:sp>
          <p:nvSpPr>
            <p:cNvPr id="37" name="object 37"/>
            <p:cNvSpPr/>
            <p:nvPr/>
          </p:nvSpPr>
          <p:spPr>
            <a:xfrm>
              <a:off x="235356" y="4455921"/>
              <a:ext cx="234950" cy="193040"/>
            </a:xfrm>
            <a:custGeom>
              <a:avLst/>
              <a:gdLst/>
              <a:ahLst/>
              <a:cxnLst/>
              <a:rect l="l" t="t" r="r" b="b"/>
              <a:pathLst>
                <a:path w="234950" h="193039">
                  <a:moveTo>
                    <a:pt x="0" y="79882"/>
                  </a:moveTo>
                  <a:lnTo>
                    <a:pt x="14555" y="43612"/>
                  </a:lnTo>
                  <a:lnTo>
                    <a:pt x="44075" y="16509"/>
                  </a:lnTo>
                  <a:lnTo>
                    <a:pt x="84339" y="1123"/>
                  </a:lnTo>
                  <a:lnTo>
                    <a:pt x="131127" y="0"/>
                  </a:lnTo>
                  <a:lnTo>
                    <a:pt x="175764" y="14108"/>
                  </a:lnTo>
                  <a:lnTo>
                    <a:pt x="210162" y="40100"/>
                  </a:lnTo>
                  <a:lnTo>
                    <a:pt x="230982" y="74330"/>
                  </a:lnTo>
                  <a:lnTo>
                    <a:pt x="234886" y="113156"/>
                  </a:lnTo>
                  <a:lnTo>
                    <a:pt x="220330" y="149427"/>
                  </a:lnTo>
                  <a:lnTo>
                    <a:pt x="190811" y="176529"/>
                  </a:lnTo>
                  <a:lnTo>
                    <a:pt x="150547" y="191916"/>
                  </a:lnTo>
                  <a:lnTo>
                    <a:pt x="103758" y="193039"/>
                  </a:lnTo>
                  <a:lnTo>
                    <a:pt x="59121" y="178931"/>
                  </a:lnTo>
                  <a:lnTo>
                    <a:pt x="24723" y="152939"/>
                  </a:lnTo>
                  <a:lnTo>
                    <a:pt x="3903" y="118709"/>
                  </a:lnTo>
                  <a:lnTo>
                    <a:pt x="0" y="79882"/>
                  </a:lnTo>
                  <a:close/>
                </a:path>
              </a:pathLst>
            </a:custGeom>
            <a:ln w="25400">
              <a:solidFill>
                <a:srgbClr val="FFFFFF"/>
              </a:solidFill>
            </a:ln>
          </p:spPr>
          <p:txBody>
            <a:bodyPr wrap="square" lIns="0" tIns="0" rIns="0" bIns="0" rtlCol="0"/>
            <a:lstStyle/>
            <a:p>
              <a:endParaRPr>
                <a:solidFill>
                  <a:prstClr val="black"/>
                </a:solidFill>
              </a:endParaRPr>
            </a:p>
          </p:txBody>
        </p:sp>
      </p:grpSp>
      <p:sp>
        <p:nvSpPr>
          <p:cNvPr id="38" name="object 38"/>
          <p:cNvSpPr txBox="1"/>
          <p:nvPr/>
        </p:nvSpPr>
        <p:spPr>
          <a:xfrm>
            <a:off x="600084" y="4361434"/>
            <a:ext cx="1193535" cy="757555"/>
          </a:xfrm>
          <a:prstGeom prst="rect">
            <a:avLst/>
          </a:prstGeom>
        </p:spPr>
        <p:txBody>
          <a:bodyPr vert="horz" wrap="square" lIns="0" tIns="12700" rIns="0" bIns="0" rtlCol="0">
            <a:spAutoFit/>
          </a:bodyPr>
          <a:lstStyle/>
          <a:p>
            <a:pPr marL="12700" marR="5080">
              <a:spcBef>
                <a:spcPts val="100"/>
              </a:spcBef>
            </a:pPr>
            <a:r>
              <a:rPr sz="1200" b="1" dirty="0">
                <a:solidFill>
                  <a:prstClr val="black"/>
                </a:solidFill>
                <a:latin typeface="Arial"/>
                <a:cs typeface="Arial"/>
              </a:rPr>
              <a:t>Salud</a:t>
            </a:r>
            <a:r>
              <a:rPr sz="1200" b="1" spc="-35" dirty="0">
                <a:solidFill>
                  <a:prstClr val="black"/>
                </a:solidFill>
                <a:latin typeface="Arial"/>
                <a:cs typeface="Arial"/>
              </a:rPr>
              <a:t> </a:t>
            </a:r>
            <a:r>
              <a:rPr sz="1200" b="1" spc="-5" dirty="0">
                <a:solidFill>
                  <a:prstClr val="black"/>
                </a:solidFill>
                <a:latin typeface="Arial"/>
                <a:cs typeface="Arial"/>
              </a:rPr>
              <a:t>Sexual</a:t>
            </a:r>
            <a:r>
              <a:rPr sz="1200" b="1" spc="-50" dirty="0">
                <a:solidFill>
                  <a:prstClr val="black"/>
                </a:solidFill>
                <a:latin typeface="Arial"/>
                <a:cs typeface="Arial"/>
              </a:rPr>
              <a:t> </a:t>
            </a:r>
            <a:r>
              <a:rPr sz="1200" b="1" spc="-5" dirty="0">
                <a:solidFill>
                  <a:prstClr val="black"/>
                </a:solidFill>
                <a:latin typeface="Arial"/>
                <a:cs typeface="Arial"/>
              </a:rPr>
              <a:t>y </a:t>
            </a:r>
            <a:r>
              <a:rPr sz="1200" b="1" spc="-320" dirty="0">
                <a:solidFill>
                  <a:prstClr val="black"/>
                </a:solidFill>
                <a:latin typeface="Arial"/>
                <a:cs typeface="Arial"/>
              </a:rPr>
              <a:t> </a:t>
            </a:r>
            <a:r>
              <a:rPr sz="1200" b="1" spc="-5" dirty="0">
                <a:solidFill>
                  <a:prstClr val="black"/>
                </a:solidFill>
                <a:latin typeface="Arial"/>
                <a:cs typeface="Arial"/>
              </a:rPr>
              <a:t>Reproductiva: </a:t>
            </a:r>
            <a:r>
              <a:rPr sz="1200" b="1" dirty="0">
                <a:solidFill>
                  <a:prstClr val="black"/>
                </a:solidFill>
                <a:latin typeface="Arial"/>
                <a:cs typeface="Arial"/>
              </a:rPr>
              <a:t> </a:t>
            </a:r>
            <a:r>
              <a:rPr sz="1200" b="1" spc="-5" dirty="0">
                <a:solidFill>
                  <a:prstClr val="black"/>
                </a:solidFill>
                <a:latin typeface="Arial"/>
                <a:cs typeface="Arial"/>
              </a:rPr>
              <a:t>Consejerías y </a:t>
            </a:r>
            <a:r>
              <a:rPr sz="1200" b="1" dirty="0">
                <a:solidFill>
                  <a:prstClr val="black"/>
                </a:solidFill>
                <a:latin typeface="Arial"/>
                <a:cs typeface="Arial"/>
              </a:rPr>
              <a:t> </a:t>
            </a:r>
            <a:r>
              <a:rPr sz="1200" b="1" spc="-5" dirty="0">
                <a:solidFill>
                  <a:prstClr val="black"/>
                </a:solidFill>
                <a:latin typeface="Arial"/>
                <a:cs typeface="Arial"/>
              </a:rPr>
              <a:t>talleres</a:t>
            </a:r>
            <a:endParaRPr sz="1200">
              <a:solidFill>
                <a:prstClr val="black"/>
              </a:solidFill>
              <a:latin typeface="Arial"/>
              <a:cs typeface="Arial"/>
            </a:endParaRPr>
          </a:p>
        </p:txBody>
      </p:sp>
      <p:sp>
        <p:nvSpPr>
          <p:cNvPr id="39" name="object 39"/>
          <p:cNvSpPr txBox="1"/>
          <p:nvPr/>
        </p:nvSpPr>
        <p:spPr>
          <a:xfrm>
            <a:off x="750324" y="3234308"/>
            <a:ext cx="1733550" cy="797560"/>
          </a:xfrm>
          <a:prstGeom prst="rect">
            <a:avLst/>
          </a:prstGeom>
        </p:spPr>
        <p:txBody>
          <a:bodyPr vert="horz" wrap="square" lIns="0" tIns="12700" rIns="0" bIns="0" rtlCol="0">
            <a:spAutoFit/>
          </a:bodyPr>
          <a:lstStyle/>
          <a:p>
            <a:pPr marL="236854" marR="5080">
              <a:lnSpc>
                <a:spcPct val="107500"/>
              </a:lnSpc>
              <a:spcBef>
                <a:spcPts val="100"/>
              </a:spcBef>
            </a:pPr>
            <a:r>
              <a:rPr sz="1200" b="1" dirty="0">
                <a:solidFill>
                  <a:prstClr val="black"/>
                </a:solidFill>
                <a:cs typeface="Calibri"/>
              </a:rPr>
              <a:t>Búsquedas</a:t>
            </a:r>
            <a:r>
              <a:rPr sz="1200" b="1" spc="-45" dirty="0">
                <a:solidFill>
                  <a:prstClr val="black"/>
                </a:solidFill>
                <a:cs typeface="Calibri"/>
              </a:rPr>
              <a:t> </a:t>
            </a:r>
            <a:r>
              <a:rPr sz="1200" b="1" spc="-5" dirty="0">
                <a:solidFill>
                  <a:prstClr val="black"/>
                </a:solidFill>
                <a:cs typeface="Calibri"/>
              </a:rPr>
              <a:t>activas</a:t>
            </a:r>
            <a:r>
              <a:rPr sz="1200" b="1" spc="-50" dirty="0">
                <a:solidFill>
                  <a:prstClr val="black"/>
                </a:solidFill>
                <a:cs typeface="Calibri"/>
              </a:rPr>
              <a:t> </a:t>
            </a:r>
            <a:r>
              <a:rPr sz="1200" b="1" spc="-5" dirty="0">
                <a:solidFill>
                  <a:prstClr val="black"/>
                </a:solidFill>
                <a:cs typeface="Calibri"/>
              </a:rPr>
              <a:t>en </a:t>
            </a:r>
            <a:r>
              <a:rPr sz="1200" b="1" spc="-254" dirty="0">
                <a:solidFill>
                  <a:prstClr val="black"/>
                </a:solidFill>
                <a:cs typeface="Calibri"/>
              </a:rPr>
              <a:t> </a:t>
            </a:r>
            <a:r>
              <a:rPr sz="1200" b="1" dirty="0">
                <a:solidFill>
                  <a:prstClr val="black"/>
                </a:solidFill>
                <a:cs typeface="Calibri"/>
              </a:rPr>
              <a:t>terreno</a:t>
            </a:r>
            <a:endParaRPr sz="1200">
              <a:solidFill>
                <a:prstClr val="black"/>
              </a:solidFill>
              <a:cs typeface="Calibri"/>
            </a:endParaRPr>
          </a:p>
          <a:p>
            <a:pPr marL="12700" marR="768350" indent="42545">
              <a:lnSpc>
                <a:spcPts val="1300"/>
              </a:lnSpc>
              <a:spcBef>
                <a:spcPts val="405"/>
              </a:spcBef>
            </a:pPr>
            <a:r>
              <a:rPr sz="1200" b="1" spc="-5" dirty="0">
                <a:solidFill>
                  <a:prstClr val="black"/>
                </a:solidFill>
                <a:cs typeface="Calibri"/>
              </a:rPr>
              <a:t>Consejerías </a:t>
            </a:r>
            <a:r>
              <a:rPr sz="1200" b="1" dirty="0">
                <a:solidFill>
                  <a:prstClr val="black"/>
                </a:solidFill>
                <a:cs typeface="Calibri"/>
              </a:rPr>
              <a:t> </a:t>
            </a:r>
            <a:r>
              <a:rPr sz="1200" b="1" spc="-5" dirty="0">
                <a:solidFill>
                  <a:prstClr val="black"/>
                </a:solidFill>
                <a:cs typeface="Calibri"/>
              </a:rPr>
              <a:t>integral</a:t>
            </a:r>
            <a:r>
              <a:rPr sz="1200" b="1" spc="-45" dirty="0">
                <a:solidFill>
                  <a:prstClr val="black"/>
                </a:solidFill>
                <a:cs typeface="Calibri"/>
              </a:rPr>
              <a:t> </a:t>
            </a:r>
            <a:r>
              <a:rPr sz="1200" b="1" spc="-5" dirty="0">
                <a:solidFill>
                  <a:prstClr val="black"/>
                </a:solidFill>
                <a:cs typeface="Calibri"/>
              </a:rPr>
              <a:t>para</a:t>
            </a:r>
            <a:endParaRPr sz="1200">
              <a:solidFill>
                <a:prstClr val="black"/>
              </a:solidFill>
              <a:cs typeface="Calibri"/>
            </a:endParaRPr>
          </a:p>
        </p:txBody>
      </p:sp>
      <p:sp>
        <p:nvSpPr>
          <p:cNvPr id="40" name="object 40"/>
          <p:cNvSpPr txBox="1"/>
          <p:nvPr/>
        </p:nvSpPr>
        <p:spPr>
          <a:xfrm>
            <a:off x="961652" y="3987801"/>
            <a:ext cx="482229" cy="382156"/>
          </a:xfrm>
          <a:prstGeom prst="rect">
            <a:avLst/>
          </a:prstGeom>
        </p:spPr>
        <p:txBody>
          <a:bodyPr vert="horz" wrap="square" lIns="0" tIns="12700" rIns="0" bIns="0" rtlCol="0">
            <a:spAutoFit/>
          </a:bodyPr>
          <a:lstStyle/>
          <a:p>
            <a:pPr marL="12700">
              <a:spcBef>
                <a:spcPts val="100"/>
              </a:spcBef>
            </a:pPr>
            <a:r>
              <a:rPr sz="1200" b="1" spc="-5" dirty="0">
                <a:solidFill>
                  <a:prstClr val="black"/>
                </a:solidFill>
                <a:cs typeface="Calibri"/>
              </a:rPr>
              <a:t>IVE</a:t>
            </a:r>
            <a:r>
              <a:rPr sz="1200" b="1" spc="-60" dirty="0">
                <a:solidFill>
                  <a:prstClr val="black"/>
                </a:solidFill>
                <a:cs typeface="Calibri"/>
              </a:rPr>
              <a:t> </a:t>
            </a:r>
            <a:r>
              <a:rPr sz="1200" b="1" spc="-5" dirty="0">
                <a:solidFill>
                  <a:prstClr val="black"/>
                </a:solidFill>
                <a:cs typeface="Calibri"/>
              </a:rPr>
              <a:t>ILE</a:t>
            </a:r>
            <a:endParaRPr sz="1200">
              <a:solidFill>
                <a:prstClr val="black"/>
              </a:solidFill>
              <a:cs typeface="Calibri"/>
            </a:endParaRPr>
          </a:p>
        </p:txBody>
      </p:sp>
      <p:sp>
        <p:nvSpPr>
          <p:cNvPr id="41" name="object 41"/>
          <p:cNvSpPr/>
          <p:nvPr/>
        </p:nvSpPr>
        <p:spPr>
          <a:xfrm>
            <a:off x="4211700" y="3983735"/>
            <a:ext cx="477414" cy="967740"/>
          </a:xfrm>
          <a:custGeom>
            <a:avLst/>
            <a:gdLst/>
            <a:ahLst/>
            <a:cxnLst/>
            <a:rect l="l" t="t" r="r" b="b"/>
            <a:pathLst>
              <a:path w="440689" h="967739">
                <a:moveTo>
                  <a:pt x="330326" y="0"/>
                </a:moveTo>
                <a:lnTo>
                  <a:pt x="110109" y="0"/>
                </a:lnTo>
                <a:lnTo>
                  <a:pt x="110109" y="747521"/>
                </a:lnTo>
                <a:lnTo>
                  <a:pt x="0" y="747521"/>
                </a:lnTo>
                <a:lnTo>
                  <a:pt x="220217" y="967739"/>
                </a:lnTo>
                <a:lnTo>
                  <a:pt x="440436" y="747521"/>
                </a:lnTo>
                <a:lnTo>
                  <a:pt x="330326" y="747521"/>
                </a:lnTo>
                <a:lnTo>
                  <a:pt x="330326" y="0"/>
                </a:lnTo>
                <a:close/>
              </a:path>
            </a:pathLst>
          </a:custGeom>
          <a:solidFill>
            <a:srgbClr val="FF388B"/>
          </a:solidFill>
        </p:spPr>
        <p:txBody>
          <a:bodyPr wrap="square" lIns="0" tIns="0" rIns="0" bIns="0" rtlCol="0"/>
          <a:lstStyle/>
          <a:p>
            <a:endParaRPr>
              <a:solidFill>
                <a:prstClr val="black"/>
              </a:solidFill>
            </a:endParaRPr>
          </a:p>
        </p:txBody>
      </p:sp>
      <p:sp>
        <p:nvSpPr>
          <p:cNvPr id="42" name="object 42"/>
          <p:cNvSpPr txBox="1"/>
          <p:nvPr/>
        </p:nvSpPr>
        <p:spPr>
          <a:xfrm>
            <a:off x="3193171" y="5446573"/>
            <a:ext cx="918369" cy="452755"/>
          </a:xfrm>
          <a:prstGeom prst="rect">
            <a:avLst/>
          </a:prstGeom>
        </p:spPr>
        <p:txBody>
          <a:bodyPr vert="horz" wrap="square" lIns="0" tIns="12700" rIns="0" bIns="0" rtlCol="0">
            <a:spAutoFit/>
          </a:bodyPr>
          <a:lstStyle/>
          <a:p>
            <a:pPr marL="12700" marR="5080">
              <a:spcBef>
                <a:spcPts val="100"/>
              </a:spcBef>
            </a:pPr>
            <a:r>
              <a:rPr sz="1400" b="1" spc="-5" dirty="0">
                <a:solidFill>
                  <a:prstClr val="black"/>
                </a:solidFill>
                <a:latin typeface="Arial"/>
                <a:cs typeface="Arial"/>
              </a:rPr>
              <a:t>Control </a:t>
            </a:r>
            <a:r>
              <a:rPr sz="1400" b="1" dirty="0">
                <a:solidFill>
                  <a:prstClr val="black"/>
                </a:solidFill>
                <a:latin typeface="Arial"/>
                <a:cs typeface="Arial"/>
              </a:rPr>
              <a:t> P</a:t>
            </a:r>
            <a:r>
              <a:rPr sz="1400" b="1" spc="-10" dirty="0">
                <a:solidFill>
                  <a:prstClr val="black"/>
                </a:solidFill>
                <a:latin typeface="Arial"/>
                <a:cs typeface="Arial"/>
              </a:rPr>
              <a:t>u</a:t>
            </a:r>
            <a:r>
              <a:rPr sz="1400" b="1" dirty="0">
                <a:solidFill>
                  <a:prstClr val="black"/>
                </a:solidFill>
                <a:latin typeface="Arial"/>
                <a:cs typeface="Arial"/>
              </a:rPr>
              <a:t>er</a:t>
            </a:r>
            <a:r>
              <a:rPr sz="1400" b="1" spc="-10" dirty="0">
                <a:solidFill>
                  <a:prstClr val="black"/>
                </a:solidFill>
                <a:latin typeface="Arial"/>
                <a:cs typeface="Arial"/>
              </a:rPr>
              <a:t>p</a:t>
            </a:r>
            <a:r>
              <a:rPr sz="1400" b="1" dirty="0">
                <a:solidFill>
                  <a:prstClr val="black"/>
                </a:solidFill>
                <a:latin typeface="Arial"/>
                <a:cs typeface="Arial"/>
              </a:rPr>
              <a:t>eral</a:t>
            </a:r>
            <a:endParaRPr sz="1400">
              <a:solidFill>
                <a:prstClr val="black"/>
              </a:solidFill>
              <a:latin typeface="Arial"/>
              <a:cs typeface="Arial"/>
            </a:endParaRPr>
          </a:p>
        </p:txBody>
      </p:sp>
      <p:grpSp>
        <p:nvGrpSpPr>
          <p:cNvPr id="43" name="object 43"/>
          <p:cNvGrpSpPr/>
          <p:nvPr/>
        </p:nvGrpSpPr>
        <p:grpSpPr>
          <a:xfrm>
            <a:off x="1759691" y="1070611"/>
            <a:ext cx="7498292" cy="3123565"/>
            <a:chOff x="1624330" y="1070610"/>
            <a:chExt cx="6921500" cy="3123565"/>
          </a:xfrm>
        </p:grpSpPr>
        <p:pic>
          <p:nvPicPr>
            <p:cNvPr id="44" name="object 44"/>
            <p:cNvPicPr/>
            <p:nvPr/>
          </p:nvPicPr>
          <p:blipFill>
            <a:blip r:embed="rId14" cstate="print"/>
            <a:stretch>
              <a:fillRect/>
            </a:stretch>
          </p:blipFill>
          <p:spPr>
            <a:xfrm>
              <a:off x="2875788" y="2619756"/>
              <a:ext cx="243839" cy="243839"/>
            </a:xfrm>
            <a:prstGeom prst="rect">
              <a:avLst/>
            </a:prstGeom>
          </p:spPr>
        </p:pic>
        <p:pic>
          <p:nvPicPr>
            <p:cNvPr id="45" name="object 45"/>
            <p:cNvPicPr/>
            <p:nvPr/>
          </p:nvPicPr>
          <p:blipFill>
            <a:blip r:embed="rId15" cstate="print"/>
            <a:stretch>
              <a:fillRect/>
            </a:stretch>
          </p:blipFill>
          <p:spPr>
            <a:xfrm>
              <a:off x="6010656" y="1741932"/>
              <a:ext cx="181355" cy="185927"/>
            </a:xfrm>
            <a:prstGeom prst="rect">
              <a:avLst/>
            </a:prstGeom>
          </p:spPr>
        </p:pic>
        <p:pic>
          <p:nvPicPr>
            <p:cNvPr id="46" name="object 46"/>
            <p:cNvPicPr/>
            <p:nvPr/>
          </p:nvPicPr>
          <p:blipFill>
            <a:blip r:embed="rId16" cstate="print"/>
            <a:stretch>
              <a:fillRect/>
            </a:stretch>
          </p:blipFill>
          <p:spPr>
            <a:xfrm>
              <a:off x="1624330" y="4018026"/>
              <a:ext cx="227456" cy="175894"/>
            </a:xfrm>
            <a:prstGeom prst="rect">
              <a:avLst/>
            </a:prstGeom>
          </p:spPr>
        </p:pic>
        <p:pic>
          <p:nvPicPr>
            <p:cNvPr id="47" name="object 47"/>
            <p:cNvPicPr/>
            <p:nvPr/>
          </p:nvPicPr>
          <p:blipFill>
            <a:blip r:embed="rId17" cstate="print"/>
            <a:stretch>
              <a:fillRect/>
            </a:stretch>
          </p:blipFill>
          <p:spPr>
            <a:xfrm>
              <a:off x="4655058" y="2298954"/>
              <a:ext cx="238887" cy="234950"/>
            </a:xfrm>
            <a:prstGeom prst="rect">
              <a:avLst/>
            </a:prstGeom>
          </p:spPr>
        </p:pic>
        <p:sp>
          <p:nvSpPr>
            <p:cNvPr id="48" name="object 48"/>
            <p:cNvSpPr/>
            <p:nvPr/>
          </p:nvSpPr>
          <p:spPr>
            <a:xfrm>
              <a:off x="4655058" y="2298954"/>
              <a:ext cx="239395" cy="234950"/>
            </a:xfrm>
            <a:custGeom>
              <a:avLst/>
              <a:gdLst/>
              <a:ahLst/>
              <a:cxnLst/>
              <a:rect l="l" t="t" r="r" b="b"/>
              <a:pathLst>
                <a:path w="239395" h="234950">
                  <a:moveTo>
                    <a:pt x="0" y="100457"/>
                  </a:moveTo>
                  <a:lnTo>
                    <a:pt x="15896" y="56060"/>
                  </a:lnTo>
                  <a:lnTo>
                    <a:pt x="46783" y="22367"/>
                  </a:lnTo>
                  <a:lnTo>
                    <a:pt x="88314" y="2605"/>
                  </a:lnTo>
                  <a:lnTo>
                    <a:pt x="136143" y="0"/>
                  </a:lnTo>
                  <a:lnTo>
                    <a:pt x="181308" y="15779"/>
                  </a:lnTo>
                  <a:lnTo>
                    <a:pt x="215709" y="46323"/>
                  </a:lnTo>
                  <a:lnTo>
                    <a:pt x="236013" y="87296"/>
                  </a:lnTo>
                  <a:lnTo>
                    <a:pt x="238887" y="134366"/>
                  </a:lnTo>
                  <a:lnTo>
                    <a:pt x="223043" y="178764"/>
                  </a:lnTo>
                  <a:lnTo>
                    <a:pt x="192150" y="212471"/>
                  </a:lnTo>
                  <a:lnTo>
                    <a:pt x="150590" y="232271"/>
                  </a:lnTo>
                  <a:lnTo>
                    <a:pt x="102742" y="234950"/>
                  </a:lnTo>
                  <a:lnTo>
                    <a:pt x="57596" y="219096"/>
                  </a:lnTo>
                  <a:lnTo>
                    <a:pt x="23225" y="188515"/>
                  </a:lnTo>
                  <a:lnTo>
                    <a:pt x="2926" y="147528"/>
                  </a:lnTo>
                  <a:lnTo>
                    <a:pt x="0" y="100457"/>
                  </a:lnTo>
                  <a:close/>
                </a:path>
              </a:pathLst>
            </a:custGeom>
            <a:ln w="25400">
              <a:solidFill>
                <a:srgbClr val="FFFFFF"/>
              </a:solidFill>
            </a:ln>
          </p:spPr>
          <p:txBody>
            <a:bodyPr wrap="square" lIns="0" tIns="0" rIns="0" bIns="0" rtlCol="0"/>
            <a:lstStyle/>
            <a:p>
              <a:endParaRPr>
                <a:solidFill>
                  <a:prstClr val="black"/>
                </a:solidFill>
              </a:endParaRPr>
            </a:p>
          </p:txBody>
        </p:sp>
        <p:pic>
          <p:nvPicPr>
            <p:cNvPr id="49" name="object 49"/>
            <p:cNvPicPr/>
            <p:nvPr/>
          </p:nvPicPr>
          <p:blipFill>
            <a:blip r:embed="rId18" cstate="print"/>
            <a:stretch>
              <a:fillRect/>
            </a:stretch>
          </p:blipFill>
          <p:spPr>
            <a:xfrm>
              <a:off x="5463539" y="1070610"/>
              <a:ext cx="3081963" cy="1447545"/>
            </a:xfrm>
            <a:prstGeom prst="rect">
              <a:avLst/>
            </a:prstGeom>
          </p:spPr>
        </p:pic>
      </p:grpSp>
      <p:sp>
        <p:nvSpPr>
          <p:cNvPr id="50" name="object 50"/>
          <p:cNvSpPr txBox="1"/>
          <p:nvPr/>
        </p:nvSpPr>
        <p:spPr>
          <a:xfrm>
            <a:off x="4041784" y="2763920"/>
            <a:ext cx="1520296" cy="675005"/>
          </a:xfrm>
          <a:prstGeom prst="rect">
            <a:avLst/>
          </a:prstGeom>
        </p:spPr>
        <p:txBody>
          <a:bodyPr vert="horz" wrap="square" lIns="0" tIns="72390" rIns="0" bIns="0" rtlCol="0">
            <a:spAutoFit/>
          </a:bodyPr>
          <a:lstStyle/>
          <a:p>
            <a:pPr marL="912494">
              <a:spcBef>
                <a:spcPts val="570"/>
              </a:spcBef>
            </a:pPr>
            <a:r>
              <a:rPr sz="1200" b="1" dirty="0">
                <a:solidFill>
                  <a:prstClr val="black"/>
                </a:solidFill>
                <a:cs typeface="Calibri"/>
              </a:rPr>
              <a:t>E</a:t>
            </a:r>
            <a:r>
              <a:rPr sz="1200" b="1" spc="5" dirty="0">
                <a:solidFill>
                  <a:prstClr val="black"/>
                </a:solidFill>
                <a:cs typeface="Calibri"/>
              </a:rPr>
              <a:t>T</a:t>
            </a:r>
            <a:r>
              <a:rPr sz="1200" b="1" spc="-5" dirty="0">
                <a:solidFill>
                  <a:prstClr val="black"/>
                </a:solidFill>
                <a:cs typeface="Calibri"/>
              </a:rPr>
              <a:t>S</a:t>
            </a:r>
            <a:r>
              <a:rPr sz="1200" b="1" dirty="0">
                <a:solidFill>
                  <a:prstClr val="black"/>
                </a:solidFill>
                <a:cs typeface="Calibri"/>
              </a:rPr>
              <a:t>/I</a:t>
            </a:r>
            <a:r>
              <a:rPr sz="1200" b="1" spc="5" dirty="0">
                <a:solidFill>
                  <a:prstClr val="black"/>
                </a:solidFill>
                <a:cs typeface="Calibri"/>
              </a:rPr>
              <a:t>T</a:t>
            </a:r>
            <a:r>
              <a:rPr sz="1200" b="1" dirty="0">
                <a:solidFill>
                  <a:prstClr val="black"/>
                </a:solidFill>
                <a:cs typeface="Calibri"/>
              </a:rPr>
              <a:t>S</a:t>
            </a:r>
            <a:endParaRPr sz="1200">
              <a:solidFill>
                <a:prstClr val="black"/>
              </a:solidFill>
              <a:cs typeface="Calibri"/>
            </a:endParaRPr>
          </a:p>
          <a:p>
            <a:pPr marL="300355" marR="470534" indent="-288290">
              <a:lnSpc>
                <a:spcPts val="1300"/>
              </a:lnSpc>
              <a:spcBef>
                <a:spcPts val="625"/>
              </a:spcBef>
            </a:pPr>
            <a:r>
              <a:rPr sz="1200" b="1" spc="-5" dirty="0">
                <a:solidFill>
                  <a:prstClr val="black"/>
                </a:solidFill>
                <a:cs typeface="Calibri"/>
              </a:rPr>
              <a:t>Dispensa</a:t>
            </a:r>
            <a:r>
              <a:rPr sz="1200" b="1" spc="-35" dirty="0">
                <a:solidFill>
                  <a:prstClr val="black"/>
                </a:solidFill>
                <a:cs typeface="Calibri"/>
              </a:rPr>
              <a:t> </a:t>
            </a:r>
            <a:r>
              <a:rPr sz="1200" b="1" dirty="0">
                <a:solidFill>
                  <a:prstClr val="black"/>
                </a:solidFill>
                <a:cs typeface="Calibri"/>
              </a:rPr>
              <a:t>de</a:t>
            </a:r>
            <a:r>
              <a:rPr sz="1200" b="1" spc="-35" dirty="0">
                <a:solidFill>
                  <a:prstClr val="black"/>
                </a:solidFill>
                <a:cs typeface="Calibri"/>
              </a:rPr>
              <a:t> </a:t>
            </a:r>
            <a:r>
              <a:rPr sz="1200" b="1" dirty="0">
                <a:solidFill>
                  <a:prstClr val="black"/>
                </a:solidFill>
                <a:cs typeface="Calibri"/>
              </a:rPr>
              <a:t>la </a:t>
            </a:r>
            <a:r>
              <a:rPr sz="1200" b="1" spc="-260" dirty="0">
                <a:solidFill>
                  <a:prstClr val="black"/>
                </a:solidFill>
                <a:cs typeface="Calibri"/>
              </a:rPr>
              <a:t> </a:t>
            </a:r>
            <a:r>
              <a:rPr sz="1200" b="1" spc="-5" dirty="0">
                <a:solidFill>
                  <a:prstClr val="black"/>
                </a:solidFill>
                <a:cs typeface="Calibri"/>
              </a:rPr>
              <a:t>leche</a:t>
            </a:r>
            <a:endParaRPr sz="1200">
              <a:solidFill>
                <a:prstClr val="black"/>
              </a:solidFill>
              <a:cs typeface="Calibri"/>
            </a:endParaRPr>
          </a:p>
        </p:txBody>
      </p:sp>
      <p:sp>
        <p:nvSpPr>
          <p:cNvPr id="51" name="object 51"/>
          <p:cNvSpPr txBox="1"/>
          <p:nvPr/>
        </p:nvSpPr>
        <p:spPr>
          <a:xfrm>
            <a:off x="5456004" y="2025143"/>
            <a:ext cx="1064206" cy="614045"/>
          </a:xfrm>
          <a:prstGeom prst="rect">
            <a:avLst/>
          </a:prstGeom>
        </p:spPr>
        <p:txBody>
          <a:bodyPr vert="horz" wrap="square" lIns="0" tIns="13335" rIns="0" bIns="0" rtlCol="0">
            <a:spAutoFit/>
          </a:bodyPr>
          <a:lstStyle/>
          <a:p>
            <a:pPr marL="12700" marR="5080">
              <a:lnSpc>
                <a:spcPct val="107100"/>
              </a:lnSpc>
              <a:spcBef>
                <a:spcPts val="105"/>
              </a:spcBef>
            </a:pPr>
            <a:r>
              <a:rPr sz="1200" b="1" spc="-5" dirty="0">
                <a:solidFill>
                  <a:prstClr val="black"/>
                </a:solidFill>
                <a:cs typeface="Calibri"/>
              </a:rPr>
              <a:t>Preparación </a:t>
            </a:r>
            <a:r>
              <a:rPr sz="1200" b="1" dirty="0">
                <a:solidFill>
                  <a:prstClr val="black"/>
                </a:solidFill>
                <a:cs typeface="Calibri"/>
              </a:rPr>
              <a:t> </a:t>
            </a:r>
            <a:r>
              <a:rPr sz="1200" b="1" spc="-5" dirty="0">
                <a:solidFill>
                  <a:prstClr val="black"/>
                </a:solidFill>
                <a:cs typeface="Calibri"/>
              </a:rPr>
              <a:t>integral</a:t>
            </a:r>
            <a:r>
              <a:rPr sz="1200" b="1" spc="-25" dirty="0">
                <a:solidFill>
                  <a:prstClr val="black"/>
                </a:solidFill>
                <a:cs typeface="Calibri"/>
              </a:rPr>
              <a:t> </a:t>
            </a:r>
            <a:r>
              <a:rPr sz="1200" b="1" spc="-5" dirty="0">
                <a:solidFill>
                  <a:prstClr val="black"/>
                </a:solidFill>
                <a:cs typeface="Calibri"/>
              </a:rPr>
              <a:t>para</a:t>
            </a:r>
            <a:r>
              <a:rPr sz="1200" b="1" spc="-40" dirty="0">
                <a:solidFill>
                  <a:prstClr val="black"/>
                </a:solidFill>
                <a:cs typeface="Calibri"/>
              </a:rPr>
              <a:t> </a:t>
            </a:r>
            <a:r>
              <a:rPr sz="1200" b="1" dirty="0">
                <a:solidFill>
                  <a:prstClr val="black"/>
                </a:solidFill>
                <a:cs typeface="Calibri"/>
              </a:rPr>
              <a:t>la </a:t>
            </a:r>
            <a:r>
              <a:rPr sz="1200" b="1" spc="-254" dirty="0">
                <a:solidFill>
                  <a:prstClr val="black"/>
                </a:solidFill>
                <a:cs typeface="Calibri"/>
              </a:rPr>
              <a:t> </a:t>
            </a:r>
            <a:r>
              <a:rPr sz="1200" b="1" spc="-5" dirty="0">
                <a:solidFill>
                  <a:prstClr val="black"/>
                </a:solidFill>
                <a:cs typeface="Calibri"/>
              </a:rPr>
              <a:t>maternidad</a:t>
            </a:r>
            <a:endParaRPr sz="1200">
              <a:solidFill>
                <a:prstClr val="black"/>
              </a:solidFill>
              <a:cs typeface="Calibri"/>
            </a:endParaRPr>
          </a:p>
        </p:txBody>
      </p:sp>
      <p:sp>
        <p:nvSpPr>
          <p:cNvPr id="52" name="object 52"/>
          <p:cNvSpPr txBox="1"/>
          <p:nvPr/>
        </p:nvSpPr>
        <p:spPr>
          <a:xfrm>
            <a:off x="6518974" y="5232537"/>
            <a:ext cx="1230683" cy="1254760"/>
          </a:xfrm>
          <a:prstGeom prst="rect">
            <a:avLst/>
          </a:prstGeom>
        </p:spPr>
        <p:txBody>
          <a:bodyPr vert="horz" wrap="square" lIns="0" tIns="12065" rIns="0" bIns="0" rtlCol="0">
            <a:spAutoFit/>
          </a:bodyPr>
          <a:lstStyle/>
          <a:p>
            <a:pPr marL="12700" marR="5080">
              <a:lnSpc>
                <a:spcPct val="107200"/>
              </a:lnSpc>
              <a:spcBef>
                <a:spcPts val="95"/>
              </a:spcBef>
            </a:pPr>
            <a:r>
              <a:rPr sz="1200" b="1" spc="-5" dirty="0">
                <a:solidFill>
                  <a:prstClr val="black"/>
                </a:solidFill>
                <a:cs typeface="Calibri"/>
              </a:rPr>
              <a:t>Entrega </a:t>
            </a:r>
            <a:r>
              <a:rPr sz="1200" b="1" dirty="0">
                <a:solidFill>
                  <a:prstClr val="black"/>
                </a:solidFill>
                <a:cs typeface="Calibri"/>
              </a:rPr>
              <a:t>de </a:t>
            </a:r>
            <a:r>
              <a:rPr sz="1200" b="1" spc="5" dirty="0">
                <a:solidFill>
                  <a:prstClr val="black"/>
                </a:solidFill>
                <a:cs typeface="Calibri"/>
              </a:rPr>
              <a:t> </a:t>
            </a:r>
            <a:r>
              <a:rPr sz="1200" b="1" spc="-5" dirty="0">
                <a:solidFill>
                  <a:prstClr val="black"/>
                </a:solidFill>
                <a:cs typeface="Calibri"/>
              </a:rPr>
              <a:t>anticoncepción</a:t>
            </a:r>
            <a:r>
              <a:rPr sz="1200" b="1" spc="-45" dirty="0">
                <a:solidFill>
                  <a:prstClr val="black"/>
                </a:solidFill>
                <a:cs typeface="Calibri"/>
              </a:rPr>
              <a:t> </a:t>
            </a:r>
            <a:r>
              <a:rPr sz="1200" b="1" spc="-5" dirty="0">
                <a:solidFill>
                  <a:prstClr val="black"/>
                </a:solidFill>
                <a:cs typeface="Calibri"/>
              </a:rPr>
              <a:t>al </a:t>
            </a:r>
            <a:r>
              <a:rPr sz="1200" b="1" spc="-254" dirty="0">
                <a:solidFill>
                  <a:prstClr val="black"/>
                </a:solidFill>
                <a:cs typeface="Calibri"/>
              </a:rPr>
              <a:t> </a:t>
            </a:r>
            <a:r>
              <a:rPr sz="1200" b="1" spc="-5" dirty="0">
                <a:solidFill>
                  <a:prstClr val="black"/>
                </a:solidFill>
                <a:cs typeface="Calibri"/>
              </a:rPr>
              <a:t>alta</a:t>
            </a:r>
            <a:endParaRPr sz="1200">
              <a:solidFill>
                <a:prstClr val="black"/>
              </a:solidFill>
              <a:cs typeface="Calibri"/>
            </a:endParaRPr>
          </a:p>
          <a:p>
            <a:pPr marL="215265" algn="ctr">
              <a:spcBef>
                <a:spcPts val="735"/>
              </a:spcBef>
            </a:pPr>
            <a:r>
              <a:rPr sz="1200" b="1" spc="-15" dirty="0">
                <a:solidFill>
                  <a:prstClr val="black"/>
                </a:solidFill>
                <a:latin typeface="Arial"/>
                <a:cs typeface="Arial"/>
              </a:rPr>
              <a:t>MALAD</a:t>
            </a:r>
            <a:endParaRPr sz="1200">
              <a:solidFill>
                <a:prstClr val="black"/>
              </a:solidFill>
              <a:latin typeface="Arial"/>
              <a:cs typeface="Arial"/>
            </a:endParaRPr>
          </a:p>
          <a:p>
            <a:pPr marL="233679" marR="5715" algn="ctr"/>
            <a:r>
              <a:rPr sz="1200" b="1" spc="-5" dirty="0">
                <a:solidFill>
                  <a:prstClr val="black"/>
                </a:solidFill>
                <a:latin typeface="Arial"/>
                <a:cs typeface="Arial"/>
              </a:rPr>
              <a:t>(Implantes</a:t>
            </a:r>
            <a:r>
              <a:rPr sz="1200" b="1" spc="-60" dirty="0">
                <a:solidFill>
                  <a:prstClr val="black"/>
                </a:solidFill>
                <a:latin typeface="Arial"/>
                <a:cs typeface="Arial"/>
              </a:rPr>
              <a:t> </a:t>
            </a:r>
            <a:r>
              <a:rPr sz="1200" b="1" spc="-5" dirty="0">
                <a:solidFill>
                  <a:prstClr val="black"/>
                </a:solidFill>
                <a:latin typeface="Arial"/>
                <a:cs typeface="Arial"/>
              </a:rPr>
              <a:t>y </a:t>
            </a:r>
            <a:r>
              <a:rPr sz="1200" b="1" spc="-320" dirty="0">
                <a:solidFill>
                  <a:prstClr val="black"/>
                </a:solidFill>
                <a:latin typeface="Arial"/>
                <a:cs typeface="Arial"/>
              </a:rPr>
              <a:t> </a:t>
            </a:r>
            <a:r>
              <a:rPr sz="1200" b="1" spc="-5" dirty="0">
                <a:solidFill>
                  <a:prstClr val="black"/>
                </a:solidFill>
                <a:latin typeface="Arial"/>
                <a:cs typeface="Arial"/>
              </a:rPr>
              <a:t>DIU)</a:t>
            </a:r>
            <a:endParaRPr sz="1200">
              <a:solidFill>
                <a:prstClr val="black"/>
              </a:solidFill>
              <a:latin typeface="Arial"/>
              <a:cs typeface="Arial"/>
            </a:endParaRPr>
          </a:p>
        </p:txBody>
      </p:sp>
      <p:grpSp>
        <p:nvGrpSpPr>
          <p:cNvPr id="53" name="object 53"/>
          <p:cNvGrpSpPr/>
          <p:nvPr/>
        </p:nvGrpSpPr>
        <p:grpSpPr>
          <a:xfrm>
            <a:off x="3375056" y="3755136"/>
            <a:ext cx="3253846" cy="3024505"/>
            <a:chOff x="3115436" y="3755135"/>
            <a:chExt cx="3003550" cy="3024505"/>
          </a:xfrm>
        </p:grpSpPr>
        <p:pic>
          <p:nvPicPr>
            <p:cNvPr id="54" name="object 54"/>
            <p:cNvPicPr/>
            <p:nvPr/>
          </p:nvPicPr>
          <p:blipFill>
            <a:blip r:embed="rId19" cstate="print"/>
            <a:stretch>
              <a:fillRect/>
            </a:stretch>
          </p:blipFill>
          <p:spPr>
            <a:xfrm>
              <a:off x="5925311" y="3755135"/>
              <a:ext cx="193547" cy="201168"/>
            </a:xfrm>
            <a:prstGeom prst="rect">
              <a:avLst/>
            </a:prstGeom>
          </p:spPr>
        </p:pic>
        <p:pic>
          <p:nvPicPr>
            <p:cNvPr id="55" name="object 55"/>
            <p:cNvPicPr/>
            <p:nvPr/>
          </p:nvPicPr>
          <p:blipFill>
            <a:blip r:embed="rId20" cstate="print"/>
            <a:stretch>
              <a:fillRect/>
            </a:stretch>
          </p:blipFill>
          <p:spPr>
            <a:xfrm>
              <a:off x="3115436" y="5248909"/>
              <a:ext cx="1908302" cy="1530704"/>
            </a:xfrm>
            <a:prstGeom prst="rect">
              <a:avLst/>
            </a:prstGeom>
          </p:spPr>
        </p:pic>
      </p:grpSp>
      <p:pic>
        <p:nvPicPr>
          <p:cNvPr id="56" name="object 56"/>
          <p:cNvPicPr/>
          <p:nvPr/>
        </p:nvPicPr>
        <p:blipFill>
          <a:blip r:embed="rId21" cstate="print"/>
          <a:stretch>
            <a:fillRect/>
          </a:stretch>
        </p:blipFill>
        <p:spPr>
          <a:xfrm>
            <a:off x="6699757" y="5896355"/>
            <a:ext cx="209676" cy="201168"/>
          </a:xfrm>
          <a:prstGeom prst="rect">
            <a:avLst/>
          </a:prstGeom>
        </p:spPr>
      </p:pic>
      <p:sp>
        <p:nvSpPr>
          <p:cNvPr id="57" name="object 57"/>
          <p:cNvSpPr txBox="1"/>
          <p:nvPr/>
        </p:nvSpPr>
        <p:spPr>
          <a:xfrm>
            <a:off x="4862607" y="3621152"/>
            <a:ext cx="908738" cy="757555"/>
          </a:xfrm>
          <a:prstGeom prst="rect">
            <a:avLst/>
          </a:prstGeom>
        </p:spPr>
        <p:txBody>
          <a:bodyPr vert="horz" wrap="square" lIns="0" tIns="12700" rIns="0" bIns="0" rtlCol="0">
            <a:spAutoFit/>
          </a:bodyPr>
          <a:lstStyle/>
          <a:p>
            <a:pPr marL="12700" marR="5080" algn="ctr">
              <a:spcBef>
                <a:spcPts val="100"/>
              </a:spcBef>
            </a:pPr>
            <a:r>
              <a:rPr sz="1200" b="1" spc="-5" dirty="0">
                <a:solidFill>
                  <a:prstClr val="black"/>
                </a:solidFill>
                <a:latin typeface="Arial"/>
                <a:cs typeface="Arial"/>
              </a:rPr>
              <a:t>Referencia </a:t>
            </a:r>
            <a:r>
              <a:rPr sz="1200" b="1" spc="-320" dirty="0">
                <a:solidFill>
                  <a:prstClr val="black"/>
                </a:solidFill>
                <a:latin typeface="Arial"/>
                <a:cs typeface="Arial"/>
              </a:rPr>
              <a:t> </a:t>
            </a:r>
            <a:r>
              <a:rPr sz="1200" b="1" dirty="0">
                <a:solidFill>
                  <a:prstClr val="black"/>
                </a:solidFill>
                <a:latin typeface="Arial"/>
                <a:cs typeface="Arial"/>
              </a:rPr>
              <a:t>a </a:t>
            </a:r>
            <a:r>
              <a:rPr sz="1200" b="1" spc="5" dirty="0">
                <a:solidFill>
                  <a:prstClr val="black"/>
                </a:solidFill>
                <a:latin typeface="Arial"/>
                <a:cs typeface="Arial"/>
              </a:rPr>
              <a:t> </a:t>
            </a:r>
            <a:r>
              <a:rPr sz="1200" b="1" spc="-5" dirty="0">
                <a:solidFill>
                  <a:prstClr val="black"/>
                </a:solidFill>
                <a:latin typeface="Arial"/>
                <a:cs typeface="Arial"/>
              </a:rPr>
              <a:t>Maternida</a:t>
            </a:r>
            <a:r>
              <a:rPr sz="1200" b="1" dirty="0">
                <a:solidFill>
                  <a:prstClr val="black"/>
                </a:solidFill>
                <a:latin typeface="Arial"/>
                <a:cs typeface="Arial"/>
              </a:rPr>
              <a:t>d  </a:t>
            </a:r>
            <a:r>
              <a:rPr sz="1200" b="1" spc="-5" dirty="0">
                <a:solidFill>
                  <a:prstClr val="black"/>
                </a:solidFill>
                <a:latin typeface="Arial"/>
                <a:cs typeface="Arial"/>
              </a:rPr>
              <a:t>Segura</a:t>
            </a:r>
            <a:endParaRPr sz="1200">
              <a:solidFill>
                <a:prstClr val="black"/>
              </a:solidFill>
              <a:latin typeface="Arial"/>
              <a:cs typeface="Arial"/>
            </a:endParaRPr>
          </a:p>
        </p:txBody>
      </p:sp>
      <p:sp>
        <p:nvSpPr>
          <p:cNvPr id="58" name="object 58"/>
          <p:cNvSpPr txBox="1"/>
          <p:nvPr/>
        </p:nvSpPr>
        <p:spPr>
          <a:xfrm>
            <a:off x="5077237" y="4352926"/>
            <a:ext cx="480854" cy="197490"/>
          </a:xfrm>
          <a:prstGeom prst="rect">
            <a:avLst/>
          </a:prstGeom>
        </p:spPr>
        <p:txBody>
          <a:bodyPr vert="horz" wrap="square" lIns="0" tIns="12700" rIns="0" bIns="0" rtlCol="0">
            <a:spAutoFit/>
          </a:bodyPr>
          <a:lstStyle/>
          <a:p>
            <a:pPr marL="12700">
              <a:spcBef>
                <a:spcPts val="100"/>
              </a:spcBef>
            </a:pPr>
            <a:r>
              <a:rPr sz="1200" b="1" spc="-5" dirty="0">
                <a:solidFill>
                  <a:prstClr val="black"/>
                </a:solidFill>
                <a:latin typeface="Arial"/>
                <a:cs typeface="Arial"/>
              </a:rPr>
              <a:t>-R</a:t>
            </a:r>
            <a:r>
              <a:rPr sz="1200" b="1" spc="-50" dirty="0">
                <a:solidFill>
                  <a:prstClr val="black"/>
                </a:solidFill>
                <a:latin typeface="Arial"/>
                <a:cs typeface="Arial"/>
              </a:rPr>
              <a:t>A</a:t>
            </a:r>
            <a:r>
              <a:rPr sz="1200" b="1" dirty="0">
                <a:solidFill>
                  <a:prstClr val="black"/>
                </a:solidFill>
                <a:latin typeface="Arial"/>
                <a:cs typeface="Arial"/>
              </a:rPr>
              <a:t>P-</a:t>
            </a:r>
            <a:endParaRPr sz="1200">
              <a:solidFill>
                <a:prstClr val="black"/>
              </a:solidFill>
              <a:latin typeface="Arial"/>
              <a:cs typeface="Arial"/>
            </a:endParaRPr>
          </a:p>
        </p:txBody>
      </p:sp>
      <p:grpSp>
        <p:nvGrpSpPr>
          <p:cNvPr id="59" name="object 59"/>
          <p:cNvGrpSpPr/>
          <p:nvPr/>
        </p:nvGrpSpPr>
        <p:grpSpPr>
          <a:xfrm>
            <a:off x="2862971" y="2801621"/>
            <a:ext cx="3587485" cy="2853055"/>
            <a:chOff x="2642742" y="2801620"/>
            <a:chExt cx="3311525" cy="2853055"/>
          </a:xfrm>
        </p:grpSpPr>
        <p:pic>
          <p:nvPicPr>
            <p:cNvPr id="60" name="object 60"/>
            <p:cNvPicPr/>
            <p:nvPr/>
          </p:nvPicPr>
          <p:blipFill>
            <a:blip r:embed="rId22" cstate="print"/>
            <a:stretch>
              <a:fillRect/>
            </a:stretch>
          </p:blipFill>
          <p:spPr>
            <a:xfrm>
              <a:off x="5762244" y="4392168"/>
              <a:ext cx="192023" cy="201168"/>
            </a:xfrm>
            <a:prstGeom prst="rect">
              <a:avLst/>
            </a:prstGeom>
          </p:spPr>
        </p:pic>
        <p:pic>
          <p:nvPicPr>
            <p:cNvPr id="61" name="object 61"/>
            <p:cNvPicPr/>
            <p:nvPr/>
          </p:nvPicPr>
          <p:blipFill>
            <a:blip r:embed="rId23" cstate="print"/>
            <a:stretch>
              <a:fillRect/>
            </a:stretch>
          </p:blipFill>
          <p:spPr>
            <a:xfrm>
              <a:off x="4288535" y="3646932"/>
              <a:ext cx="192023" cy="201168"/>
            </a:xfrm>
            <a:prstGeom prst="rect">
              <a:avLst/>
            </a:prstGeom>
          </p:spPr>
        </p:pic>
        <p:sp>
          <p:nvSpPr>
            <p:cNvPr id="62" name="object 62"/>
            <p:cNvSpPr/>
            <p:nvPr/>
          </p:nvSpPr>
          <p:spPr>
            <a:xfrm>
              <a:off x="5351272" y="2801620"/>
              <a:ext cx="456565" cy="1366520"/>
            </a:xfrm>
            <a:custGeom>
              <a:avLst/>
              <a:gdLst/>
              <a:ahLst/>
              <a:cxnLst/>
              <a:rect l="l" t="t" r="r" b="b"/>
              <a:pathLst>
                <a:path w="456564" h="1366520">
                  <a:moveTo>
                    <a:pt x="305942" y="0"/>
                  </a:moveTo>
                  <a:lnTo>
                    <a:pt x="319351" y="43385"/>
                  </a:lnTo>
                  <a:lnTo>
                    <a:pt x="330811" y="87087"/>
                  </a:lnTo>
                  <a:lnTo>
                    <a:pt x="340322" y="131105"/>
                  </a:lnTo>
                  <a:lnTo>
                    <a:pt x="347885" y="175439"/>
                  </a:lnTo>
                  <a:lnTo>
                    <a:pt x="353500" y="220090"/>
                  </a:lnTo>
                  <a:lnTo>
                    <a:pt x="357167" y="265056"/>
                  </a:lnTo>
                  <a:lnTo>
                    <a:pt x="358886" y="310339"/>
                  </a:lnTo>
                  <a:lnTo>
                    <a:pt x="358657" y="355938"/>
                  </a:lnTo>
                  <a:lnTo>
                    <a:pt x="356480" y="401853"/>
                  </a:lnTo>
                  <a:lnTo>
                    <a:pt x="352356" y="448085"/>
                  </a:lnTo>
                  <a:lnTo>
                    <a:pt x="346284" y="494632"/>
                  </a:lnTo>
                  <a:lnTo>
                    <a:pt x="338264" y="541496"/>
                  </a:lnTo>
                  <a:lnTo>
                    <a:pt x="328297" y="588676"/>
                  </a:lnTo>
                  <a:lnTo>
                    <a:pt x="316383" y="636172"/>
                  </a:lnTo>
                  <a:lnTo>
                    <a:pt x="302522" y="683984"/>
                  </a:lnTo>
                  <a:lnTo>
                    <a:pt x="286714" y="732112"/>
                  </a:lnTo>
                  <a:lnTo>
                    <a:pt x="268959" y="780557"/>
                  </a:lnTo>
                  <a:lnTo>
                    <a:pt x="249257" y="829317"/>
                  </a:lnTo>
                  <a:lnTo>
                    <a:pt x="227608" y="878394"/>
                  </a:lnTo>
                  <a:lnTo>
                    <a:pt x="204013" y="927787"/>
                  </a:lnTo>
                  <a:lnTo>
                    <a:pt x="178472" y="977497"/>
                  </a:lnTo>
                  <a:lnTo>
                    <a:pt x="150984" y="1027522"/>
                  </a:lnTo>
                  <a:lnTo>
                    <a:pt x="121550" y="1077864"/>
                  </a:lnTo>
                  <a:lnTo>
                    <a:pt x="90169" y="1128521"/>
                  </a:lnTo>
                  <a:lnTo>
                    <a:pt x="0" y="1073022"/>
                  </a:lnTo>
                  <a:lnTo>
                    <a:pt x="91058" y="1366138"/>
                  </a:lnTo>
                  <a:lnTo>
                    <a:pt x="360425" y="1294891"/>
                  </a:lnTo>
                  <a:lnTo>
                    <a:pt x="270382" y="1239392"/>
                  </a:lnTo>
                  <a:lnTo>
                    <a:pt x="295611" y="1185254"/>
                  </a:lnTo>
                  <a:lnTo>
                    <a:pt x="318999" y="1131750"/>
                  </a:lnTo>
                  <a:lnTo>
                    <a:pt x="340548" y="1078879"/>
                  </a:lnTo>
                  <a:lnTo>
                    <a:pt x="360257" y="1026641"/>
                  </a:lnTo>
                  <a:lnTo>
                    <a:pt x="378127" y="975037"/>
                  </a:lnTo>
                  <a:lnTo>
                    <a:pt x="394157" y="924066"/>
                  </a:lnTo>
                  <a:lnTo>
                    <a:pt x="408348" y="873728"/>
                  </a:lnTo>
                  <a:lnTo>
                    <a:pt x="420699" y="824024"/>
                  </a:lnTo>
                  <a:lnTo>
                    <a:pt x="431212" y="774953"/>
                  </a:lnTo>
                  <a:lnTo>
                    <a:pt x="439884" y="726516"/>
                  </a:lnTo>
                  <a:lnTo>
                    <a:pt x="446718" y="678713"/>
                  </a:lnTo>
                  <a:lnTo>
                    <a:pt x="451712" y="631542"/>
                  </a:lnTo>
                  <a:lnTo>
                    <a:pt x="454867" y="585005"/>
                  </a:lnTo>
                  <a:lnTo>
                    <a:pt x="456183" y="539102"/>
                  </a:lnTo>
                  <a:lnTo>
                    <a:pt x="455660" y="493832"/>
                  </a:lnTo>
                  <a:lnTo>
                    <a:pt x="453297" y="449195"/>
                  </a:lnTo>
                  <a:lnTo>
                    <a:pt x="449096" y="405192"/>
                  </a:lnTo>
                  <a:lnTo>
                    <a:pt x="443055" y="361822"/>
                  </a:lnTo>
                  <a:lnTo>
                    <a:pt x="435176" y="319086"/>
                  </a:lnTo>
                  <a:lnTo>
                    <a:pt x="425458" y="276983"/>
                  </a:lnTo>
                  <a:lnTo>
                    <a:pt x="413901" y="235514"/>
                  </a:lnTo>
                  <a:lnTo>
                    <a:pt x="400504" y="194678"/>
                  </a:lnTo>
                  <a:lnTo>
                    <a:pt x="385270" y="154475"/>
                  </a:lnTo>
                  <a:lnTo>
                    <a:pt x="368196" y="114906"/>
                  </a:lnTo>
                  <a:lnTo>
                    <a:pt x="349283" y="75971"/>
                  </a:lnTo>
                  <a:lnTo>
                    <a:pt x="328532" y="37668"/>
                  </a:lnTo>
                  <a:lnTo>
                    <a:pt x="305942" y="0"/>
                  </a:lnTo>
                  <a:close/>
                </a:path>
              </a:pathLst>
            </a:custGeom>
            <a:solidFill>
              <a:srgbClr val="FFCEDB"/>
            </a:solidFill>
          </p:spPr>
          <p:txBody>
            <a:bodyPr wrap="square" lIns="0" tIns="0" rIns="0" bIns="0" rtlCol="0"/>
            <a:lstStyle/>
            <a:p>
              <a:endParaRPr>
                <a:solidFill>
                  <a:prstClr val="black"/>
                </a:solidFill>
              </a:endParaRPr>
            </a:p>
          </p:txBody>
        </p:sp>
        <p:pic>
          <p:nvPicPr>
            <p:cNvPr id="63" name="object 63"/>
            <p:cNvPicPr/>
            <p:nvPr/>
          </p:nvPicPr>
          <p:blipFill>
            <a:blip r:embed="rId24" cstate="print"/>
            <a:stretch>
              <a:fillRect/>
            </a:stretch>
          </p:blipFill>
          <p:spPr>
            <a:xfrm>
              <a:off x="2655442" y="5448808"/>
              <a:ext cx="234823" cy="192938"/>
            </a:xfrm>
            <a:prstGeom prst="rect">
              <a:avLst/>
            </a:prstGeom>
          </p:spPr>
        </p:pic>
        <p:sp>
          <p:nvSpPr>
            <p:cNvPr id="64" name="object 64"/>
            <p:cNvSpPr/>
            <p:nvPr/>
          </p:nvSpPr>
          <p:spPr>
            <a:xfrm>
              <a:off x="2655442" y="5448808"/>
              <a:ext cx="234950" cy="193040"/>
            </a:xfrm>
            <a:custGeom>
              <a:avLst/>
              <a:gdLst/>
              <a:ahLst/>
              <a:cxnLst/>
              <a:rect l="l" t="t" r="r" b="b"/>
              <a:pathLst>
                <a:path w="234950" h="193039">
                  <a:moveTo>
                    <a:pt x="0" y="79755"/>
                  </a:moveTo>
                  <a:lnTo>
                    <a:pt x="14531" y="43559"/>
                  </a:lnTo>
                  <a:lnTo>
                    <a:pt x="44053" y="16494"/>
                  </a:lnTo>
                  <a:lnTo>
                    <a:pt x="84314" y="1121"/>
                  </a:lnTo>
                  <a:lnTo>
                    <a:pt x="131063" y="0"/>
                  </a:lnTo>
                  <a:lnTo>
                    <a:pt x="175726" y="14091"/>
                  </a:lnTo>
                  <a:lnTo>
                    <a:pt x="210137" y="40052"/>
                  </a:lnTo>
                  <a:lnTo>
                    <a:pt x="230951" y="74277"/>
                  </a:lnTo>
                  <a:lnTo>
                    <a:pt x="234823" y="113156"/>
                  </a:lnTo>
                  <a:lnTo>
                    <a:pt x="220309" y="149381"/>
                  </a:lnTo>
                  <a:lnTo>
                    <a:pt x="190817" y="176464"/>
                  </a:lnTo>
                  <a:lnTo>
                    <a:pt x="150562" y="191840"/>
                  </a:lnTo>
                  <a:lnTo>
                    <a:pt x="103758" y="192938"/>
                  </a:lnTo>
                  <a:lnTo>
                    <a:pt x="59096" y="178870"/>
                  </a:lnTo>
                  <a:lnTo>
                    <a:pt x="24685" y="152896"/>
                  </a:lnTo>
                  <a:lnTo>
                    <a:pt x="3871" y="118648"/>
                  </a:lnTo>
                  <a:lnTo>
                    <a:pt x="0" y="79755"/>
                  </a:lnTo>
                  <a:close/>
                </a:path>
              </a:pathLst>
            </a:custGeom>
            <a:ln w="25400">
              <a:solidFill>
                <a:srgbClr val="FFFFFF"/>
              </a:solidFill>
            </a:ln>
          </p:spPr>
          <p:txBody>
            <a:bodyPr wrap="square" lIns="0" tIns="0" rIns="0" bIns="0" rtlCol="0"/>
            <a:lstStyle/>
            <a:p>
              <a:endParaRPr>
                <a:solidFill>
                  <a:prstClr val="black"/>
                </a:solidFill>
              </a:endParaRPr>
            </a:p>
          </p:txBody>
        </p:sp>
      </p:grpSp>
      <p:sp>
        <p:nvSpPr>
          <p:cNvPr id="65" name="object 65"/>
          <p:cNvSpPr txBox="1"/>
          <p:nvPr/>
        </p:nvSpPr>
        <p:spPr>
          <a:xfrm>
            <a:off x="6518973" y="2966720"/>
            <a:ext cx="1457008" cy="2214068"/>
          </a:xfrm>
          <a:prstGeom prst="rect">
            <a:avLst/>
          </a:prstGeom>
        </p:spPr>
        <p:txBody>
          <a:bodyPr vert="horz" wrap="square" lIns="0" tIns="9525" rIns="0" bIns="0" rtlCol="0">
            <a:spAutoFit/>
          </a:bodyPr>
          <a:lstStyle/>
          <a:p>
            <a:pPr marL="214629" marR="34290" indent="23495">
              <a:lnSpc>
                <a:spcPct val="101699"/>
              </a:lnSpc>
              <a:spcBef>
                <a:spcPts val="75"/>
              </a:spcBef>
            </a:pPr>
            <a:r>
              <a:rPr sz="1200" b="1" spc="-5" dirty="0">
                <a:solidFill>
                  <a:prstClr val="black"/>
                </a:solidFill>
                <a:latin typeface="Arial"/>
                <a:cs typeface="Arial"/>
              </a:rPr>
              <a:t>Referencia</a:t>
            </a:r>
            <a:r>
              <a:rPr sz="1200" b="1" spc="-40" dirty="0">
                <a:solidFill>
                  <a:prstClr val="black"/>
                </a:solidFill>
                <a:latin typeface="Arial"/>
                <a:cs typeface="Arial"/>
              </a:rPr>
              <a:t> </a:t>
            </a:r>
            <a:r>
              <a:rPr sz="1200" b="1" dirty="0">
                <a:solidFill>
                  <a:prstClr val="black"/>
                </a:solidFill>
                <a:latin typeface="Arial"/>
                <a:cs typeface="Arial"/>
              </a:rPr>
              <a:t>por  emb. de </a:t>
            </a:r>
            <a:r>
              <a:rPr sz="1200" b="1" spc="-15" dirty="0">
                <a:solidFill>
                  <a:prstClr val="black"/>
                </a:solidFill>
                <a:latin typeface="Arial"/>
                <a:cs typeface="Arial"/>
              </a:rPr>
              <a:t>ARO </a:t>
            </a:r>
            <a:r>
              <a:rPr sz="1200" b="1" spc="-10" dirty="0">
                <a:solidFill>
                  <a:prstClr val="black"/>
                </a:solidFill>
                <a:latin typeface="Arial"/>
                <a:cs typeface="Arial"/>
              </a:rPr>
              <a:t> </a:t>
            </a:r>
            <a:r>
              <a:rPr sz="1200" b="1" spc="-5" dirty="0">
                <a:solidFill>
                  <a:prstClr val="black"/>
                </a:solidFill>
                <a:latin typeface="Arial"/>
                <a:cs typeface="Arial"/>
              </a:rPr>
              <a:t>de Nivel </a:t>
            </a:r>
            <a:r>
              <a:rPr sz="1200" b="1" dirty="0">
                <a:solidFill>
                  <a:prstClr val="black"/>
                </a:solidFill>
                <a:latin typeface="Arial"/>
                <a:cs typeface="Arial"/>
              </a:rPr>
              <a:t>II </a:t>
            </a:r>
            <a:r>
              <a:rPr sz="1200" b="1" spc="-5" dirty="0">
                <a:solidFill>
                  <a:prstClr val="black"/>
                </a:solidFill>
                <a:latin typeface="Arial"/>
                <a:cs typeface="Arial"/>
              </a:rPr>
              <a:t>a </a:t>
            </a:r>
            <a:r>
              <a:rPr sz="1200" b="1" dirty="0">
                <a:solidFill>
                  <a:prstClr val="black"/>
                </a:solidFill>
                <a:latin typeface="Arial"/>
                <a:cs typeface="Arial"/>
              </a:rPr>
              <a:t> </a:t>
            </a:r>
            <a:r>
              <a:rPr sz="1200" b="1" spc="-5" dirty="0">
                <a:solidFill>
                  <a:prstClr val="black"/>
                </a:solidFill>
                <a:latin typeface="Arial"/>
                <a:cs typeface="Arial"/>
              </a:rPr>
              <a:t>Nivel</a:t>
            </a:r>
            <a:r>
              <a:rPr sz="1200" b="1" spc="320" dirty="0">
                <a:solidFill>
                  <a:prstClr val="black"/>
                </a:solidFill>
                <a:latin typeface="Arial"/>
                <a:cs typeface="Arial"/>
              </a:rPr>
              <a:t> </a:t>
            </a:r>
            <a:r>
              <a:rPr sz="1200" b="1" dirty="0">
                <a:solidFill>
                  <a:prstClr val="black"/>
                </a:solidFill>
                <a:latin typeface="Arial"/>
                <a:cs typeface="Arial"/>
              </a:rPr>
              <a:t>III </a:t>
            </a:r>
            <a:r>
              <a:rPr sz="1200" b="1" spc="5" dirty="0">
                <a:solidFill>
                  <a:prstClr val="black"/>
                </a:solidFill>
                <a:latin typeface="Arial"/>
                <a:cs typeface="Arial"/>
              </a:rPr>
              <a:t> </a:t>
            </a:r>
            <a:r>
              <a:rPr sz="1200" b="1" spc="-5" dirty="0">
                <a:solidFill>
                  <a:prstClr val="black"/>
                </a:solidFill>
                <a:latin typeface="Arial"/>
                <a:cs typeface="Arial"/>
              </a:rPr>
              <a:t>Control </a:t>
            </a:r>
            <a:r>
              <a:rPr sz="1200" b="1" dirty="0">
                <a:solidFill>
                  <a:prstClr val="black"/>
                </a:solidFill>
                <a:latin typeface="Arial"/>
                <a:cs typeface="Arial"/>
              </a:rPr>
              <a:t> prenata</a:t>
            </a:r>
            <a:endParaRPr sz="1200" dirty="0">
              <a:solidFill>
                <a:prstClr val="black"/>
              </a:solidFill>
              <a:latin typeface="Arial"/>
              <a:cs typeface="Arial"/>
            </a:endParaRPr>
          </a:p>
          <a:p>
            <a:pPr marL="214629"/>
            <a:r>
              <a:rPr sz="1200" b="1" dirty="0">
                <a:solidFill>
                  <a:prstClr val="black"/>
                </a:solidFill>
                <a:latin typeface="Arial"/>
                <a:cs typeface="Arial"/>
              </a:rPr>
              <a:t>l</a:t>
            </a:r>
            <a:endParaRPr sz="1200" dirty="0">
              <a:solidFill>
                <a:prstClr val="black"/>
              </a:solidFill>
              <a:latin typeface="Arial"/>
              <a:cs typeface="Arial"/>
            </a:endParaRPr>
          </a:p>
          <a:p>
            <a:pPr marL="12700" marR="5080">
              <a:lnSpc>
                <a:spcPct val="107200"/>
              </a:lnSpc>
              <a:spcBef>
                <a:spcPts val="660"/>
              </a:spcBef>
            </a:pPr>
            <a:r>
              <a:rPr sz="1200" b="1" dirty="0">
                <a:solidFill>
                  <a:prstClr val="black"/>
                </a:solidFill>
                <a:cs typeface="Calibri"/>
              </a:rPr>
              <a:t>Alta</a:t>
            </a:r>
            <a:r>
              <a:rPr sz="1200" b="1" spc="-35" dirty="0">
                <a:solidFill>
                  <a:prstClr val="black"/>
                </a:solidFill>
                <a:cs typeface="Calibri"/>
              </a:rPr>
              <a:t> </a:t>
            </a:r>
            <a:r>
              <a:rPr sz="1200" b="1" spc="-5" dirty="0">
                <a:solidFill>
                  <a:prstClr val="black"/>
                </a:solidFill>
                <a:cs typeface="Calibri"/>
              </a:rPr>
              <a:t>conjunta:</a:t>
            </a:r>
            <a:r>
              <a:rPr sz="1200" b="1" spc="-40" dirty="0">
                <a:solidFill>
                  <a:prstClr val="black"/>
                </a:solidFill>
                <a:cs typeface="Calibri"/>
              </a:rPr>
              <a:t> </a:t>
            </a:r>
            <a:r>
              <a:rPr sz="1200" b="1" spc="-5" dirty="0">
                <a:solidFill>
                  <a:prstClr val="black"/>
                </a:solidFill>
                <a:cs typeface="Calibri"/>
              </a:rPr>
              <a:t>AIPEO </a:t>
            </a:r>
            <a:r>
              <a:rPr sz="1200" b="1" spc="-260" dirty="0">
                <a:solidFill>
                  <a:prstClr val="black"/>
                </a:solidFill>
                <a:cs typeface="Calibri"/>
              </a:rPr>
              <a:t> </a:t>
            </a:r>
            <a:r>
              <a:rPr sz="1200" b="1" spc="-5" dirty="0">
                <a:solidFill>
                  <a:prstClr val="black"/>
                </a:solidFill>
                <a:cs typeface="Calibri"/>
              </a:rPr>
              <a:t>(Anticoncepción </a:t>
            </a:r>
            <a:r>
              <a:rPr sz="1200" b="1" dirty="0">
                <a:solidFill>
                  <a:prstClr val="black"/>
                </a:solidFill>
                <a:cs typeface="Calibri"/>
              </a:rPr>
              <a:t> </a:t>
            </a:r>
            <a:r>
              <a:rPr sz="1200" b="1" spc="-5" dirty="0">
                <a:solidFill>
                  <a:prstClr val="black"/>
                </a:solidFill>
                <a:cs typeface="Calibri"/>
              </a:rPr>
              <a:t>inmediata</a:t>
            </a:r>
            <a:r>
              <a:rPr sz="1200" b="1" dirty="0">
                <a:solidFill>
                  <a:prstClr val="black"/>
                </a:solidFill>
                <a:cs typeface="Calibri"/>
              </a:rPr>
              <a:t> pos </a:t>
            </a:r>
            <a:r>
              <a:rPr sz="1200" b="1" spc="5" dirty="0">
                <a:solidFill>
                  <a:prstClr val="black"/>
                </a:solidFill>
                <a:cs typeface="Calibri"/>
              </a:rPr>
              <a:t> </a:t>
            </a:r>
            <a:r>
              <a:rPr sz="1200" b="1" spc="-5" dirty="0">
                <a:solidFill>
                  <a:prstClr val="black"/>
                </a:solidFill>
                <a:cs typeface="Calibri"/>
              </a:rPr>
              <a:t>evento</a:t>
            </a:r>
            <a:r>
              <a:rPr sz="1200" b="1" spc="-25" dirty="0">
                <a:solidFill>
                  <a:prstClr val="black"/>
                </a:solidFill>
                <a:cs typeface="Calibri"/>
              </a:rPr>
              <a:t> </a:t>
            </a:r>
            <a:r>
              <a:rPr sz="1200" b="1" dirty="0">
                <a:solidFill>
                  <a:prstClr val="black"/>
                </a:solidFill>
                <a:cs typeface="Calibri"/>
              </a:rPr>
              <a:t>obstétrico)</a:t>
            </a:r>
            <a:endParaRPr sz="1200" dirty="0">
              <a:solidFill>
                <a:prstClr val="black"/>
              </a:solidFill>
              <a:cs typeface="Calibri"/>
            </a:endParaRPr>
          </a:p>
        </p:txBody>
      </p:sp>
    </p:spTree>
    <p:extLst>
      <p:ext uri="{BB962C8B-B14F-4D97-AF65-F5344CB8AC3E}">
        <p14:creationId xmlns:p14="http://schemas.microsoft.com/office/powerpoint/2010/main" val="3951244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tética 2023 (1).png"/>
          <p:cNvPicPr>
            <a:picLocks noChangeAspect="1"/>
          </p:cNvPicPr>
          <p:nvPr/>
        </p:nvPicPr>
        <p:blipFill>
          <a:blip r:embed="rId2" cstate="print"/>
          <a:stretch>
            <a:fillRect/>
          </a:stretch>
        </p:blipFill>
        <p:spPr>
          <a:xfrm>
            <a:off x="3208" y="0"/>
            <a:ext cx="9899587" cy="6858000"/>
          </a:xfrm>
          <a:prstGeom prst="rect">
            <a:avLst/>
          </a:prstGeom>
        </p:spPr>
      </p:pic>
      <p:sp>
        <p:nvSpPr>
          <p:cNvPr id="2" name="1 Título"/>
          <p:cNvSpPr>
            <a:spLocks noGrp="1"/>
          </p:cNvSpPr>
          <p:nvPr>
            <p:ph type="title"/>
          </p:nvPr>
        </p:nvSpPr>
        <p:spPr>
          <a:xfrm>
            <a:off x="666317" y="764704"/>
            <a:ext cx="8573368" cy="984885"/>
          </a:xfrm>
        </p:spPr>
        <p:txBody>
          <a:bodyPr/>
          <a:lstStyle/>
          <a:p>
            <a:r>
              <a:rPr lang="es-ES" b="1" dirty="0" smtClean="0"/>
              <a:t>Acompañamiento Integral </a:t>
            </a:r>
            <a:br>
              <a:rPr lang="es-ES" b="1" dirty="0" smtClean="0"/>
            </a:br>
            <a:r>
              <a:rPr lang="es-ES" b="1" dirty="0" smtClean="0"/>
              <a:t>Primer Nivel de Atención </a:t>
            </a:r>
            <a:endParaRPr lang="es-ES" b="1" dirty="0"/>
          </a:p>
        </p:txBody>
      </p:sp>
      <p:sp>
        <p:nvSpPr>
          <p:cNvPr id="3" name="2 Marcador de texto"/>
          <p:cNvSpPr>
            <a:spLocks noGrp="1"/>
          </p:cNvSpPr>
          <p:nvPr>
            <p:ph type="body" idx="1"/>
          </p:nvPr>
        </p:nvSpPr>
        <p:spPr>
          <a:xfrm>
            <a:off x="753628" y="1772816"/>
            <a:ext cx="8398746" cy="4431983"/>
          </a:xfrm>
        </p:spPr>
        <p:txBody>
          <a:bodyPr/>
          <a:lstStyle/>
          <a:p>
            <a:r>
              <a:rPr lang="es-ES" dirty="0" smtClean="0"/>
              <a:t>Contra referencia: el Primer Nivel de atención en salud continua su acompañamiento.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Después de la IVE/ILE: garantizando AIPEO y la accesibilidad continua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Después de un parto: control puerperal y espacios de crianza (Ley 27611)</a:t>
            </a:r>
          </a:p>
          <a:p>
            <a:endParaRPr lang="es-ES" dirty="0"/>
          </a:p>
          <a:p>
            <a:r>
              <a:rPr lang="es-ES" dirty="0" smtClean="0"/>
              <a:t>La referencialidad para la niña o adolescente con el equipo de salud constituye una gran herramienta de protección. </a:t>
            </a:r>
          </a:p>
          <a:p>
            <a:endParaRPr lang="es-ES" dirty="0"/>
          </a:p>
          <a:p>
            <a:r>
              <a:rPr lang="es-ES" dirty="0" smtClean="0"/>
              <a:t>El trabajo en red de todo el sistema de protección garantiza derechos </a:t>
            </a:r>
          </a:p>
          <a:p>
            <a:endParaRPr lang="es-ES" dirty="0"/>
          </a:p>
          <a:p>
            <a:endParaRPr lang="es-ES" dirty="0"/>
          </a:p>
        </p:txBody>
      </p:sp>
    </p:spTree>
    <p:extLst>
      <p:ext uri="{BB962C8B-B14F-4D97-AF65-F5344CB8AC3E}">
        <p14:creationId xmlns:p14="http://schemas.microsoft.com/office/powerpoint/2010/main" val="233400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sp>
        <p:nvSpPr>
          <p:cNvPr id="2" name="1 CuadroTexto"/>
          <p:cNvSpPr txBox="1"/>
          <p:nvPr/>
        </p:nvSpPr>
        <p:spPr>
          <a:xfrm>
            <a:off x="272480" y="1052736"/>
            <a:ext cx="8640960" cy="3785652"/>
          </a:xfrm>
          <a:prstGeom prst="rect">
            <a:avLst/>
          </a:prstGeom>
          <a:noFill/>
        </p:spPr>
        <p:txBody>
          <a:bodyPr wrap="square" rtlCol="0">
            <a:spAutoFit/>
          </a:bodyPr>
          <a:lstStyle/>
          <a:p>
            <a:r>
              <a:rPr lang="es-ES" sz="2400" b="1" dirty="0">
                <a:solidFill>
                  <a:srgbClr val="0070C0"/>
                </a:solidFill>
              </a:rPr>
              <a:t>IVE / ILE</a:t>
            </a:r>
            <a:endParaRPr lang="es-ES" sz="2400" dirty="0">
              <a:solidFill>
                <a:srgbClr val="0070C0"/>
              </a:solidFill>
            </a:endParaRPr>
          </a:p>
          <a:p>
            <a:r>
              <a:rPr lang="es-ES" sz="1800" dirty="0"/>
              <a:t/>
            </a:r>
            <a:br>
              <a:rPr lang="es-ES" sz="1800" dirty="0"/>
            </a:br>
            <a:r>
              <a:rPr lang="es-ES" sz="1800" b="1" dirty="0"/>
              <a:t>La Ley 27.610 regula el acceso a la interrupción voluntaria y legal del embarazo y a la atención postaborto de todas las personas con capacidad de gestar. Es de aplicación obligatoria en todo el país.</a:t>
            </a:r>
            <a:endParaRPr lang="es-ES" sz="1800" dirty="0"/>
          </a:p>
          <a:p>
            <a:r>
              <a:rPr lang="es-ES" sz="1800" dirty="0"/>
              <a:t/>
            </a:r>
            <a:br>
              <a:rPr lang="es-ES" sz="1800" dirty="0"/>
            </a:br>
            <a:r>
              <a:rPr lang="es-ES" sz="1800" b="1" dirty="0"/>
              <a:t>La interrupción voluntaria del embarazo (IVE) hace referencia al derecho al aborto con la solicitud como único requisito hasta la semana catorce (14), inclusive, de gestación.</a:t>
            </a:r>
          </a:p>
          <a:p>
            <a:r>
              <a:rPr lang="es-ES" sz="1800" b="1" dirty="0"/>
              <a:t>La interrupción legal del embarazo (ILE) hace referencia al derecho al aborto en las siguientes situaciones:</a:t>
            </a:r>
          </a:p>
          <a:p>
            <a:r>
              <a:rPr lang="es-ES" sz="1800" b="1" dirty="0"/>
              <a:t>a) Si el embarazo es producto de una violación.</a:t>
            </a:r>
            <a:br>
              <a:rPr lang="es-ES" sz="1800" b="1" dirty="0"/>
            </a:br>
            <a:r>
              <a:rPr lang="es-ES" sz="1800" b="1" dirty="0"/>
              <a:t>b) Si está en peligro la vida o la salud de la persona gestante.</a:t>
            </a:r>
            <a:endParaRPr lang="es-ES" sz="1800" dirty="0"/>
          </a:p>
        </p:txBody>
      </p:sp>
    </p:spTree>
    <p:extLst>
      <p:ext uri="{BB962C8B-B14F-4D97-AF65-F5344CB8AC3E}">
        <p14:creationId xmlns:p14="http://schemas.microsoft.com/office/powerpoint/2010/main" val="2448170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sp>
        <p:nvSpPr>
          <p:cNvPr id="3" name="2 CuadroTexto"/>
          <p:cNvSpPr txBox="1"/>
          <p:nvPr/>
        </p:nvSpPr>
        <p:spPr>
          <a:xfrm>
            <a:off x="2047497" y="602610"/>
            <a:ext cx="576064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2800" b="1" dirty="0">
                <a:solidFill>
                  <a:srgbClr val="0070C0"/>
                </a:solidFill>
              </a:rPr>
              <a:t>Qué se debe hacer </a:t>
            </a:r>
            <a:endParaRPr lang="es-ES" sz="2800" dirty="0">
              <a:solidFill>
                <a:srgbClr val="0070C0"/>
              </a:solidFill>
            </a:endParaRPr>
          </a:p>
          <a:p>
            <a:pPr algn="ctr"/>
            <a:r>
              <a:rPr lang="es-ES" sz="2800" b="1" dirty="0">
                <a:solidFill>
                  <a:srgbClr val="0070C0"/>
                </a:solidFill>
              </a:rPr>
              <a:t>en caso de sospechar </a:t>
            </a:r>
            <a:endParaRPr lang="es-ES" sz="2800" dirty="0">
              <a:solidFill>
                <a:srgbClr val="0070C0"/>
              </a:solidFill>
            </a:endParaRPr>
          </a:p>
          <a:p>
            <a:pPr algn="ctr"/>
            <a:r>
              <a:rPr lang="es-ES" sz="2800" b="1" dirty="0">
                <a:solidFill>
                  <a:srgbClr val="0070C0"/>
                </a:solidFill>
              </a:rPr>
              <a:t>abuso sexual </a:t>
            </a:r>
            <a:endParaRPr lang="es-ES" sz="2800" dirty="0">
              <a:solidFill>
                <a:srgbClr val="0070C0"/>
              </a:solidFill>
            </a:endParaRPr>
          </a:p>
          <a:p>
            <a:pPr algn="ctr"/>
            <a:r>
              <a:rPr lang="es-ES" sz="2800" b="1" dirty="0">
                <a:solidFill>
                  <a:srgbClr val="0070C0"/>
                </a:solidFill>
              </a:rPr>
              <a:t>infantojuvenil</a:t>
            </a:r>
            <a:r>
              <a:rPr lang="es-ES" sz="2800" b="1" dirty="0" smtClean="0">
                <a:solidFill>
                  <a:srgbClr val="0070C0"/>
                </a:solidFill>
              </a:rPr>
              <a:t>?</a:t>
            </a:r>
            <a:endParaRPr lang="es-ES" sz="2800" dirty="0"/>
          </a:p>
        </p:txBody>
      </p:sp>
      <p:sp>
        <p:nvSpPr>
          <p:cNvPr id="8" name="7 Rectángulo"/>
          <p:cNvSpPr/>
          <p:nvPr/>
        </p:nvSpPr>
        <p:spPr>
          <a:xfrm>
            <a:off x="2476500" y="-8389620"/>
            <a:ext cx="4953000" cy="3539430"/>
          </a:xfrm>
          <a:prstGeom prst="rect">
            <a:avLst/>
          </a:prstGeom>
        </p:spPr>
        <p:txBody>
          <a:bodyPr>
            <a:spAutoFit/>
          </a:bodyPr>
          <a:lstStyle/>
          <a:p>
            <a:r>
              <a:rPr lang="es-ES" sz="1800" b="1" dirty="0"/>
              <a:t>Realizar informe de sospecha. Es fundamental que se informe de manera escrita y telefónica al defensor de turno</a:t>
            </a:r>
            <a:endParaRPr lang="es-ES" sz="1800" dirty="0"/>
          </a:p>
          <a:p>
            <a:r>
              <a:rPr lang="es-ES" dirty="0"/>
              <a:t/>
            </a:r>
            <a:br>
              <a:rPr lang="es-ES" dirty="0"/>
            </a:br>
            <a:endParaRPr lang="es-ES" dirty="0"/>
          </a:p>
        </p:txBody>
      </p:sp>
      <p:sp>
        <p:nvSpPr>
          <p:cNvPr id="10" name="9 CuadroTexto"/>
          <p:cNvSpPr txBox="1"/>
          <p:nvPr/>
        </p:nvSpPr>
        <p:spPr>
          <a:xfrm>
            <a:off x="1501877" y="3140968"/>
            <a:ext cx="6912768" cy="2462213"/>
          </a:xfrm>
          <a:prstGeom prst="rect">
            <a:avLst/>
          </a:prstGeom>
          <a:noFill/>
        </p:spPr>
        <p:txBody>
          <a:bodyPr wrap="square" rtlCol="0">
            <a:spAutoFit/>
          </a:bodyPr>
          <a:lstStyle/>
          <a:p>
            <a:pPr algn="ctr"/>
            <a:r>
              <a:rPr lang="es-ES" sz="2000" b="1" dirty="0" smtClean="0"/>
              <a:t>- Realizar </a:t>
            </a:r>
            <a:r>
              <a:rPr lang="es-ES" sz="2000" b="1" dirty="0"/>
              <a:t>informe de </a:t>
            </a:r>
            <a:r>
              <a:rPr lang="es-ES" sz="2000" b="1" dirty="0" smtClean="0"/>
              <a:t>sospecha</a:t>
            </a:r>
            <a:r>
              <a:rPr lang="es-ES" sz="2000" b="1" dirty="0"/>
              <a:t>. Es fundamental que se informe de manera escrita y telefónica al defensor de </a:t>
            </a:r>
            <a:r>
              <a:rPr lang="es-ES" sz="2000" b="1" dirty="0" smtClean="0"/>
              <a:t>turno.</a:t>
            </a:r>
          </a:p>
          <a:p>
            <a:pPr algn="ctr"/>
            <a:endParaRPr lang="es-ES" sz="2000" b="1" dirty="0"/>
          </a:p>
          <a:p>
            <a:pPr algn="ctr"/>
            <a:r>
              <a:rPr lang="es-ES" sz="2000" b="1" dirty="0" smtClean="0"/>
              <a:t>- Protocolo </a:t>
            </a:r>
            <a:r>
              <a:rPr lang="es-ES" sz="2000" b="1" dirty="0"/>
              <a:t>Interinstitucional de actuación en casos de Abuso Sexual en la niñez y adolescencia en la provincia de Entre Ríos </a:t>
            </a:r>
          </a:p>
          <a:p>
            <a:endParaRPr lang="es-ES" sz="1400" dirty="0"/>
          </a:p>
        </p:txBody>
      </p:sp>
      <p:sp>
        <p:nvSpPr>
          <p:cNvPr id="2" name="1 Rectángulo redondeado"/>
          <p:cNvSpPr/>
          <p:nvPr/>
        </p:nvSpPr>
        <p:spPr bwMode="auto">
          <a:xfrm>
            <a:off x="3080792" y="764704"/>
            <a:ext cx="2952328" cy="432048"/>
          </a:xfrm>
          <a:prstGeom prst="roundRect">
            <a:avLst/>
          </a:prstGeom>
          <a:noFill/>
          <a:ln w="9525" cap="flat" cmpd="sng" algn="ctr">
            <a:noFill/>
            <a:prstDash val="solid"/>
            <a:round/>
            <a:headEnd type="none" w="med" len="med"/>
            <a:tailEnd type="none" w="med" len="med"/>
          </a:ln>
          <a:effectLst/>
        </p:spPr>
        <p:txBody>
          <a:bodyPr vert="horz" wrap="square" lIns="457114" tIns="228558" rIns="457114" bIns="228558" numCol="1" rtlCol="0" anchor="t" anchorCtr="0" compatLnSpc="1">
            <a:prstTxWarp prst="textNoShape">
              <a:avLst/>
            </a:prstTxWarp>
            <a:spAutoFit/>
          </a:bodyPr>
          <a:lstStyle/>
          <a:p>
            <a:pPr marL="0" marR="0" indent="0" algn="l" defTabSz="4319588" rtl="0" eaLnBrk="1" fontAlgn="base" latinLnBrk="0" hangingPunct="1">
              <a:lnSpc>
                <a:spcPct val="100000"/>
              </a:lnSpc>
              <a:spcBef>
                <a:spcPct val="0"/>
              </a:spcBef>
              <a:spcAft>
                <a:spcPct val="0"/>
              </a:spcAft>
              <a:buClrTx/>
              <a:buSzTx/>
              <a:buFontTx/>
              <a:buNone/>
              <a:tabLst/>
            </a:pPr>
            <a:endParaRPr kumimoji="0" lang="es-ES" sz="3900" b="1" i="1" u="none" strike="noStrike" cap="none" normalizeH="0" baseline="0" smtClean="0">
              <a:ln>
                <a:noFill/>
              </a:ln>
              <a:solidFill>
                <a:srgbClr val="6600FF"/>
              </a:solidFill>
              <a:effectLst/>
              <a:latin typeface="Helvetica 55 Roman" pitchFamily="34" charset="0"/>
            </a:endParaRPr>
          </a:p>
        </p:txBody>
      </p:sp>
    </p:spTree>
    <p:extLst>
      <p:ext uri="{BB962C8B-B14F-4D97-AF65-F5344CB8AC3E}">
        <p14:creationId xmlns:p14="http://schemas.microsoft.com/office/powerpoint/2010/main" val="2823207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xmlns="" id="{BCD8EBE3-FDEF-F832-1A4E-ADB7B9458319}"/>
              </a:ext>
            </a:extLst>
          </p:cNvPr>
          <p:cNvSpPr txBox="1">
            <a:spLocks/>
          </p:cNvSpPr>
          <p:nvPr/>
        </p:nvSpPr>
        <p:spPr>
          <a:xfrm>
            <a:off x="95217" y="116631"/>
            <a:ext cx="9394287" cy="61743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fontAlgn="auto">
              <a:spcAft>
                <a:spcPts val="0"/>
              </a:spcAft>
              <a:buClr>
                <a:srgbClr val="4F81BD"/>
              </a:buClr>
              <a:buNone/>
              <a:defRPr/>
            </a:pPr>
            <a:endParaRPr lang="es-AR" sz="2200" b="1" dirty="0" smtClean="0">
              <a:solidFill>
                <a:srgbClr val="0070C0"/>
              </a:solidFill>
              <a:latin typeface="Calibri"/>
            </a:endParaRPr>
          </a:p>
          <a:p>
            <a:pPr marL="0" lvl="0" indent="0" algn="just" fontAlgn="auto">
              <a:spcAft>
                <a:spcPts val="0"/>
              </a:spcAft>
              <a:buClr>
                <a:srgbClr val="4F81BD"/>
              </a:buClr>
              <a:buNone/>
              <a:defRPr/>
            </a:pPr>
            <a:r>
              <a:rPr lang="es-AR" sz="2400" b="1" dirty="0" smtClean="0">
                <a:solidFill>
                  <a:srgbClr val="0070C0"/>
                </a:solidFill>
                <a:latin typeface="Calibri"/>
              </a:rPr>
              <a:t>CONSIDERACIONES PARA LOS ESPACIOS DE CONSEJERÍA: </a:t>
            </a:r>
          </a:p>
          <a:p>
            <a:pPr lvl="0" algn="just" fontAlgn="auto">
              <a:spcAft>
                <a:spcPts val="0"/>
              </a:spcAft>
              <a:buClr>
                <a:srgbClr val="4F81BD"/>
              </a:buClr>
              <a:buNone/>
              <a:defRPr/>
            </a:pPr>
            <a:endParaRPr lang="es-ES" sz="2200" b="1" dirty="0" smtClean="0">
              <a:solidFill>
                <a:sysClr val="windowText" lastClr="000000"/>
              </a:solidFill>
              <a:latin typeface="Calibri"/>
            </a:endParaRPr>
          </a:p>
          <a:p>
            <a:pPr lvl="0" algn="just" fontAlgn="auto">
              <a:spcAft>
                <a:spcPts val="0"/>
              </a:spcAft>
              <a:buClr>
                <a:srgbClr val="4F81BD"/>
              </a:buClr>
              <a:buNone/>
              <a:defRPr/>
            </a:pPr>
            <a:endParaRPr lang="es-ES" sz="2200" b="1" dirty="0" smtClean="0">
              <a:solidFill>
                <a:sysClr val="windowText" lastClr="000000"/>
              </a:solidFill>
              <a:latin typeface="Calibri"/>
            </a:endParaRPr>
          </a:p>
          <a:p>
            <a:pPr lvl="0" algn="just" fontAlgn="auto">
              <a:spcAft>
                <a:spcPts val="0"/>
              </a:spcAft>
              <a:buClr>
                <a:srgbClr val="4F81BD"/>
              </a:buClr>
              <a:defRPr/>
            </a:pPr>
            <a:r>
              <a:rPr lang="es-ES" sz="2000" dirty="0" smtClean="0">
                <a:solidFill>
                  <a:sysClr val="windowText" lastClr="000000"/>
                </a:solidFill>
                <a:latin typeface="Calibri"/>
              </a:rPr>
              <a:t>El método anticonceptivo ideal será aquel que mejor se adapte a las necesidades de cada adolescente. La elección del método debe ser libre, respetando la decisión de la persona, sin criticar ni prejuzgar. Las decisiones en el marco de su autonomía deben contemplar principalmente su propia decisión.</a:t>
            </a:r>
          </a:p>
          <a:p>
            <a:pPr lvl="0" algn="just" fontAlgn="auto">
              <a:spcAft>
                <a:spcPts val="0"/>
              </a:spcAft>
              <a:buClr>
                <a:srgbClr val="4F81BD"/>
              </a:buClr>
              <a:defRPr/>
            </a:pPr>
            <a:endParaRPr lang="es-ES" sz="2000" dirty="0" smtClean="0">
              <a:solidFill>
                <a:sysClr val="windowText" lastClr="000000"/>
              </a:solidFill>
              <a:latin typeface="Calibri"/>
            </a:endParaRPr>
          </a:p>
          <a:p>
            <a:pPr lvl="0" algn="just" fontAlgn="auto">
              <a:spcAft>
                <a:spcPts val="0"/>
              </a:spcAft>
              <a:buClr>
                <a:srgbClr val="4F81BD"/>
              </a:buClr>
              <a:defRPr/>
            </a:pPr>
            <a:r>
              <a:rPr lang="es-ES" sz="2000" dirty="0" smtClean="0">
                <a:solidFill>
                  <a:sysClr val="windowText" lastClr="000000"/>
                </a:solidFill>
                <a:latin typeface="Calibri"/>
              </a:rPr>
              <a:t>Siempre promover en la consejería integral el uso del preservativo/campo de látex en todo tipo de contacto sexual con otras personas, asociado a otro método e informar sobre la anticoncepción hormonal de emergencias.</a:t>
            </a:r>
            <a:endParaRPr lang="es-AR" sz="2000" dirty="0" smtClean="0">
              <a:solidFill>
                <a:sysClr val="windowText" lastClr="000000"/>
              </a:solidFill>
              <a:latin typeface="Calibri"/>
            </a:endParaRPr>
          </a:p>
          <a:p>
            <a:pPr lvl="0" algn="just" fontAlgn="auto">
              <a:spcAft>
                <a:spcPts val="0"/>
              </a:spcAft>
              <a:buClr>
                <a:srgbClr val="4F81BD"/>
              </a:buClr>
              <a:defRPr/>
            </a:pPr>
            <a:endParaRPr lang="es-AR" sz="2000" dirty="0" smtClean="0">
              <a:solidFill>
                <a:sysClr val="windowText" lastClr="000000"/>
              </a:solidFill>
              <a:latin typeface="Calibri"/>
            </a:endParaRPr>
          </a:p>
          <a:p>
            <a:pPr lvl="0" algn="just" fontAlgn="auto">
              <a:spcAft>
                <a:spcPts val="0"/>
              </a:spcAft>
              <a:buClr>
                <a:srgbClr val="4F81BD"/>
              </a:buClr>
              <a:defRPr/>
            </a:pPr>
            <a:r>
              <a:rPr lang="es-AR" sz="2000" dirty="0" smtClean="0">
                <a:solidFill>
                  <a:sysClr val="windowText" lastClr="000000"/>
                </a:solidFill>
                <a:latin typeface="Calibri"/>
              </a:rPr>
              <a:t>Si se sospecha que la persona adolescente es victima de algún tipo de violencia </a:t>
            </a:r>
            <a:r>
              <a:rPr lang="es-AR" sz="2000" b="1" dirty="0" smtClean="0">
                <a:solidFill>
                  <a:srgbClr val="7030A0"/>
                </a:solidFill>
                <a:uFill>
                  <a:solidFill>
                    <a:srgbClr val="00FF00"/>
                  </a:solidFill>
                </a:uFill>
                <a:latin typeface="Calibri"/>
              </a:rPr>
              <a:t>ACTIVAR PROTOCOLO </a:t>
            </a:r>
            <a:r>
              <a:rPr lang="es-AR" sz="2000" dirty="0" smtClean="0">
                <a:solidFill>
                  <a:sysClr val="windowText" lastClr="000000"/>
                </a:solidFill>
                <a:latin typeface="Calibri"/>
              </a:rPr>
              <a:t>según corresponda, teniendo presente las normativas y marco legal vigentes en cada </a:t>
            </a:r>
            <a:r>
              <a:rPr lang="es-AR" sz="2000" dirty="0" err="1" smtClean="0">
                <a:solidFill>
                  <a:sysClr val="windowText" lastClr="000000"/>
                </a:solidFill>
                <a:latin typeface="Calibri"/>
              </a:rPr>
              <a:t>juridicción</a:t>
            </a:r>
            <a:r>
              <a:rPr lang="es-AR" sz="2000" dirty="0" smtClean="0">
                <a:solidFill>
                  <a:sysClr val="windowText" lastClr="000000"/>
                </a:solidFill>
                <a:latin typeface="Calibri"/>
              </a:rPr>
              <a:t>.</a:t>
            </a:r>
          </a:p>
          <a:p>
            <a:pPr lvl="0" algn="just" fontAlgn="auto">
              <a:spcAft>
                <a:spcPts val="0"/>
              </a:spcAft>
              <a:buClr>
                <a:srgbClr val="4F81BD"/>
              </a:buClr>
              <a:buNone/>
              <a:defRPr/>
            </a:pPr>
            <a:endParaRPr lang="es-ES" sz="2000" dirty="0" smtClean="0">
              <a:solidFill>
                <a:sysClr val="windowText" lastClr="000000"/>
              </a:solidFill>
              <a:latin typeface="Calibri"/>
            </a:endParaRPr>
          </a:p>
          <a:p>
            <a:pPr lvl="0" algn="just" fontAlgn="auto">
              <a:spcAft>
                <a:spcPts val="0"/>
              </a:spcAft>
              <a:buClr>
                <a:srgbClr val="4F81BD"/>
              </a:buClr>
              <a:buNone/>
              <a:defRPr/>
            </a:pPr>
            <a:endParaRPr lang="es-AR" sz="2000" dirty="0" smtClean="0">
              <a:solidFill>
                <a:sysClr val="windowText" lastClr="000000"/>
              </a:solidFill>
              <a:latin typeface="Calibri"/>
            </a:endParaRP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7741" y="84017"/>
            <a:ext cx="1668259" cy="168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94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stética 2023 (1).png"/>
          <p:cNvPicPr>
            <a:picLocks noChangeAspect="1"/>
          </p:cNvPicPr>
          <p:nvPr/>
        </p:nvPicPr>
        <p:blipFill>
          <a:blip r:embed="rId2" cstate="print"/>
          <a:stretch>
            <a:fillRect/>
          </a:stretch>
        </p:blipFill>
        <p:spPr>
          <a:xfrm>
            <a:off x="3208" y="0"/>
            <a:ext cx="9899587" cy="6858000"/>
          </a:xfrm>
          <a:prstGeom prst="rect">
            <a:avLst/>
          </a:prstGeom>
        </p:spPr>
      </p:pic>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1116124" y="598596"/>
            <a:ext cx="7168880" cy="523777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60000"/>
              </a:lnSpc>
              <a:spcBef>
                <a:spcPct val="0"/>
              </a:spcBef>
              <a:spcAft>
                <a:spcPts val="0"/>
              </a:spcAft>
              <a:buClrTx/>
              <a:buSzTx/>
              <a:buFontTx/>
              <a:buNone/>
              <a:tabLst/>
              <a:defRPr/>
            </a:pPr>
            <a:r>
              <a:rPr kumimoji="0" lang="es-MX" sz="3600" b="1" i="0" u="none" strike="noStrike" kern="1200" cap="none" spc="0" normalizeH="0" baseline="0" noProof="0" dirty="0" smtClean="0">
                <a:ln>
                  <a:noFill/>
                </a:ln>
                <a:solidFill>
                  <a:srgbClr val="4F81BD"/>
                </a:solidFill>
                <a:effectLst/>
                <a:uLnTx/>
                <a:uFillTx/>
                <a:latin typeface="Calibri"/>
                <a:ea typeface="+mj-ea"/>
                <a:cs typeface="+mj-cs"/>
              </a:rPr>
              <a:t>Que pensamos y sentimos </a:t>
            </a:r>
          </a:p>
          <a:p>
            <a:pPr marL="0" marR="0" lvl="0" indent="0" algn="ctr" defTabSz="914400" rtl="0" eaLnBrk="1" fontAlgn="auto" latinLnBrk="0" hangingPunct="1">
              <a:lnSpc>
                <a:spcPct val="160000"/>
              </a:lnSpc>
              <a:spcBef>
                <a:spcPct val="0"/>
              </a:spcBef>
              <a:spcAft>
                <a:spcPts val="0"/>
              </a:spcAft>
              <a:buClrTx/>
              <a:buSzTx/>
              <a:buFontTx/>
              <a:buNone/>
              <a:tabLst/>
              <a:defRPr/>
            </a:pPr>
            <a:r>
              <a:rPr kumimoji="0" lang="es-MX" sz="3600" b="1" i="0" u="none" strike="noStrike" kern="1200" cap="none" spc="0" normalizeH="0" baseline="0" noProof="0" dirty="0" smtClean="0">
                <a:ln>
                  <a:noFill/>
                </a:ln>
                <a:solidFill>
                  <a:srgbClr val="4F81BD"/>
                </a:solidFill>
                <a:effectLst/>
                <a:uLnTx/>
                <a:uFillTx/>
                <a:latin typeface="Calibri"/>
                <a:ea typeface="+mj-ea"/>
                <a:cs typeface="+mj-cs"/>
              </a:rPr>
              <a:t> cuando vemos,</a:t>
            </a:r>
            <a:r>
              <a:rPr kumimoji="0" lang="es-MX" sz="3600" b="1" i="0" u="none" strike="noStrike" kern="1200" cap="none" spc="0" normalizeH="0" noProof="0" dirty="0" smtClean="0">
                <a:ln>
                  <a:noFill/>
                </a:ln>
                <a:solidFill>
                  <a:srgbClr val="4F81BD"/>
                </a:solidFill>
                <a:effectLst/>
                <a:uLnTx/>
                <a:uFillTx/>
                <a:latin typeface="Calibri"/>
                <a:ea typeface="+mj-ea"/>
                <a:cs typeface="+mj-cs"/>
              </a:rPr>
              <a:t> </a:t>
            </a:r>
          </a:p>
          <a:p>
            <a:pPr marL="0" marR="0" lvl="0" indent="0" algn="ctr" defTabSz="914400" rtl="0" eaLnBrk="1" fontAlgn="auto" latinLnBrk="0" hangingPunct="1">
              <a:lnSpc>
                <a:spcPct val="160000"/>
              </a:lnSpc>
              <a:spcBef>
                <a:spcPct val="0"/>
              </a:spcBef>
              <a:spcAft>
                <a:spcPts val="0"/>
              </a:spcAft>
              <a:buClrTx/>
              <a:buSzTx/>
              <a:buFontTx/>
              <a:buNone/>
              <a:tabLst/>
              <a:defRPr/>
            </a:pPr>
            <a:r>
              <a:rPr kumimoji="0" lang="es-MX" sz="3600" b="1" i="0" u="none" strike="noStrike" kern="1200" cap="none" spc="0" normalizeH="0" noProof="0" dirty="0" smtClean="0">
                <a:ln>
                  <a:noFill/>
                </a:ln>
                <a:solidFill>
                  <a:srgbClr val="4F81BD"/>
                </a:solidFill>
                <a:effectLst/>
                <a:uLnTx/>
                <a:uFillTx/>
                <a:latin typeface="Calibri"/>
                <a:ea typeface="+mj-ea"/>
                <a:cs typeface="+mj-cs"/>
              </a:rPr>
              <a:t>escuchamos, atendemos </a:t>
            </a:r>
          </a:p>
          <a:p>
            <a:pPr marL="0" marR="0" lvl="0" indent="0" algn="ctr" defTabSz="914400" rtl="0" eaLnBrk="1" fontAlgn="auto" latinLnBrk="0" hangingPunct="1">
              <a:lnSpc>
                <a:spcPct val="160000"/>
              </a:lnSpc>
              <a:spcBef>
                <a:spcPct val="0"/>
              </a:spcBef>
              <a:spcAft>
                <a:spcPts val="0"/>
              </a:spcAft>
              <a:buClrTx/>
              <a:buSzTx/>
              <a:buFontTx/>
              <a:buNone/>
              <a:tabLst/>
              <a:defRPr/>
            </a:pPr>
            <a:r>
              <a:rPr kumimoji="0" lang="es-MX" sz="3600" b="1" i="0" u="none" strike="noStrike" kern="1200" cap="none" spc="0" normalizeH="0" noProof="0" dirty="0" smtClean="0">
                <a:ln>
                  <a:noFill/>
                </a:ln>
                <a:solidFill>
                  <a:srgbClr val="4F81BD"/>
                </a:solidFill>
                <a:effectLst/>
                <a:uLnTx/>
                <a:uFillTx/>
                <a:latin typeface="Calibri"/>
                <a:ea typeface="+mj-ea"/>
                <a:cs typeface="+mj-cs"/>
              </a:rPr>
              <a:t>y acompañamos como profesionales de la salud a una </a:t>
            </a:r>
            <a:r>
              <a:rPr kumimoji="0" lang="es-MX" sz="3600" b="1" i="0" u="none" strike="noStrike" kern="1200" cap="none" spc="0" normalizeH="0" noProof="0" dirty="0" smtClean="0">
                <a:ln>
                  <a:noFill/>
                </a:ln>
                <a:solidFill>
                  <a:srgbClr val="7030A0"/>
                </a:solidFill>
                <a:effectLst/>
                <a:uLnTx/>
                <a:uFillTx/>
                <a:latin typeface="Calibri"/>
                <a:ea typeface="+mj-ea"/>
                <a:cs typeface="+mj-cs"/>
              </a:rPr>
              <a:t>PERSONA ADOLESCENTE</a:t>
            </a:r>
            <a:r>
              <a:rPr kumimoji="0" lang="es-MX" sz="3600" b="1" i="0" u="none" strike="noStrike" kern="1200" cap="none" spc="0" normalizeH="0" noProof="0" dirty="0" smtClean="0">
                <a:ln>
                  <a:noFill/>
                </a:ln>
                <a:solidFill>
                  <a:srgbClr val="4F81BD"/>
                </a:solidFill>
                <a:effectLst/>
                <a:uLnTx/>
                <a:uFillTx/>
                <a:latin typeface="Calibri"/>
                <a:ea typeface="+mj-ea"/>
                <a:cs typeface="+mj-cs"/>
              </a:rPr>
              <a:t>? </a:t>
            </a:r>
            <a:endParaRPr kumimoji="0" lang="es-MX" sz="3600" b="1" i="0" u="none" strike="noStrike" kern="1200" cap="none" spc="0" normalizeH="0" baseline="0" noProof="0" dirty="0">
              <a:ln>
                <a:noFill/>
              </a:ln>
              <a:solidFill>
                <a:srgbClr val="4F81BD"/>
              </a:solidFill>
              <a:effectLst/>
              <a:uLnTx/>
              <a:uFillTx/>
              <a:latin typeface="Calibri"/>
              <a:ea typeface="+mj-ea"/>
              <a:cs typeface="+mj-cs"/>
            </a:endParaRPr>
          </a:p>
        </p:txBody>
      </p:sp>
      <p:pic>
        <p:nvPicPr>
          <p:cNvPr id="2050" name="Picture 2" descr="C:\Users\ajhad\Downloads\fwdlaconsultaadolescenteparaelcolegio\images.jpg"/>
          <p:cNvPicPr>
            <a:picLocks noChangeAspect="1" noChangeArrowheads="1"/>
          </p:cNvPicPr>
          <p:nvPr/>
        </p:nvPicPr>
        <p:blipFill>
          <a:blip r:embed="rId3"/>
          <a:srcRect t="15395"/>
          <a:stretch>
            <a:fillRect/>
          </a:stretch>
        </p:blipFill>
        <p:spPr bwMode="auto">
          <a:xfrm rot="552101">
            <a:off x="7347492" y="169760"/>
            <a:ext cx="2349131" cy="2807719"/>
          </a:xfrm>
          <a:prstGeom prst="rect">
            <a:avLst/>
          </a:prstGeom>
          <a:noFill/>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5288" y="4509120"/>
            <a:ext cx="2232248" cy="216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030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0" y="141146"/>
            <a:ext cx="9361040" cy="1575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defRPr/>
            </a:pPr>
            <a:r>
              <a:rPr lang="es-ES" sz="3600" b="1" dirty="0" smtClean="0">
                <a:solidFill>
                  <a:srgbClr val="4F81BD"/>
                </a:solidFill>
                <a:latin typeface="Calibri"/>
              </a:rPr>
              <a:t>QUE PODEMOS HACER </a:t>
            </a:r>
          </a:p>
          <a:p>
            <a:pPr lvl="0" fontAlgn="auto">
              <a:spcAft>
                <a:spcPts val="0"/>
              </a:spcAft>
              <a:defRPr/>
            </a:pPr>
            <a:r>
              <a:rPr lang="es-ES" sz="3600" b="1" dirty="0" smtClean="0">
                <a:solidFill>
                  <a:srgbClr val="4F81BD"/>
                </a:solidFill>
                <a:latin typeface="Calibri"/>
              </a:rPr>
              <a:t>COMO PROFESIONALES DE LA SALUD?</a:t>
            </a:r>
            <a:endParaRPr kumimoji="0" lang="es-MX" sz="3600" b="1" i="0" u="none" strike="noStrike" kern="1200" cap="none" spc="0" normalizeH="0" baseline="0" noProof="0" dirty="0">
              <a:ln>
                <a:noFill/>
              </a:ln>
              <a:solidFill>
                <a:srgbClr val="4F81BD"/>
              </a:solidFill>
              <a:effectLst/>
              <a:uLnTx/>
              <a:uFillTx/>
              <a:latin typeface="Calibri"/>
            </a:endParaRPr>
          </a:p>
        </p:txBody>
      </p:sp>
      <p:sp>
        <p:nvSpPr>
          <p:cNvPr id="6" name="Marcador de contenido 2">
            <a:extLst>
              <a:ext uri="{FF2B5EF4-FFF2-40B4-BE49-F238E27FC236}">
                <a16:creationId xmlns:a16="http://schemas.microsoft.com/office/drawing/2014/main" xmlns="" id="{BCD8EBE3-FDEF-F832-1A4E-ADB7B9458319}"/>
              </a:ext>
            </a:extLst>
          </p:cNvPr>
          <p:cNvSpPr txBox="1">
            <a:spLocks/>
          </p:cNvSpPr>
          <p:nvPr/>
        </p:nvSpPr>
        <p:spPr>
          <a:xfrm>
            <a:off x="0" y="2060848"/>
            <a:ext cx="6238884" cy="43261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fontAlgn="auto">
              <a:lnSpc>
                <a:spcPct val="150000"/>
              </a:lnSpc>
              <a:spcAft>
                <a:spcPts val="0"/>
              </a:spcAft>
              <a:buClr>
                <a:srgbClr val="4F81BD"/>
              </a:buClr>
              <a:buFont typeface="Wingdings" panose="05000000000000000000" pitchFamily="2" charset="2"/>
              <a:buChar char="ü"/>
              <a:defRPr/>
            </a:pPr>
            <a:r>
              <a:rPr lang="es-ES" sz="2200" b="1" dirty="0">
                <a:solidFill>
                  <a:sysClr val="windowText" lastClr="000000"/>
                </a:solidFill>
                <a:latin typeface="Calibri"/>
              </a:rPr>
              <a:t>Conocer y promover éstos derechos </a:t>
            </a:r>
            <a:endParaRPr lang="es-ES" sz="2200" b="1" dirty="0" smtClean="0">
              <a:solidFill>
                <a:sysClr val="windowText" lastClr="000000"/>
              </a:solidFill>
              <a:latin typeface="Calibri"/>
            </a:endParaRPr>
          </a:p>
          <a:p>
            <a:pPr lvl="0" fontAlgn="auto">
              <a:lnSpc>
                <a:spcPct val="150000"/>
              </a:lnSpc>
              <a:spcAft>
                <a:spcPts val="0"/>
              </a:spcAft>
              <a:buClr>
                <a:srgbClr val="4F81BD"/>
              </a:buClr>
              <a:buFont typeface="Wingdings" panose="05000000000000000000" pitchFamily="2" charset="2"/>
              <a:buChar char="ü"/>
              <a:defRPr/>
            </a:pPr>
            <a:r>
              <a:rPr lang="es-ES" sz="2200" b="1" dirty="0" smtClean="0">
                <a:solidFill>
                  <a:sysClr val="windowText" lastClr="000000"/>
                </a:solidFill>
                <a:latin typeface="Calibri"/>
              </a:rPr>
              <a:t>Brindar </a:t>
            </a:r>
            <a:r>
              <a:rPr lang="es-ES" sz="2200" b="1" dirty="0">
                <a:solidFill>
                  <a:sysClr val="windowText" lastClr="000000"/>
                </a:solidFill>
                <a:latin typeface="Calibri"/>
              </a:rPr>
              <a:t>información clara y oportuna </a:t>
            </a:r>
          </a:p>
          <a:p>
            <a:pPr lvl="0" fontAlgn="auto">
              <a:lnSpc>
                <a:spcPct val="150000"/>
              </a:lnSpc>
              <a:spcAft>
                <a:spcPts val="0"/>
              </a:spcAft>
              <a:buClr>
                <a:srgbClr val="4F81BD"/>
              </a:buClr>
              <a:buFont typeface="Wingdings" panose="05000000000000000000" pitchFamily="2" charset="2"/>
              <a:buChar char="ü"/>
              <a:defRPr/>
            </a:pPr>
            <a:r>
              <a:rPr lang="es-ES" sz="2200" b="1" dirty="0">
                <a:solidFill>
                  <a:sysClr val="windowText" lastClr="000000"/>
                </a:solidFill>
                <a:latin typeface="Calibri"/>
              </a:rPr>
              <a:t>Facilitar y agilizar la llegada de adolescentes a la atención de su Salud en el marco de derecho </a:t>
            </a:r>
          </a:p>
          <a:p>
            <a:pPr lvl="0" fontAlgn="auto">
              <a:lnSpc>
                <a:spcPct val="150000"/>
              </a:lnSpc>
              <a:spcAft>
                <a:spcPts val="0"/>
              </a:spcAft>
              <a:buClr>
                <a:srgbClr val="4F81BD"/>
              </a:buClr>
              <a:buFont typeface="Wingdings" panose="05000000000000000000" pitchFamily="2" charset="2"/>
              <a:buChar char="ü"/>
              <a:defRPr/>
            </a:pPr>
            <a:r>
              <a:rPr lang="es-ES" sz="2200" b="1" dirty="0">
                <a:solidFill>
                  <a:sysClr val="windowText" lastClr="000000"/>
                </a:solidFill>
                <a:latin typeface="Calibri"/>
              </a:rPr>
              <a:t>Conocer y activar protocolo cuando </a:t>
            </a:r>
            <a:r>
              <a:rPr lang="es-ES" sz="2200" b="1" dirty="0" smtClean="0">
                <a:solidFill>
                  <a:sysClr val="windowText" lastClr="000000"/>
                </a:solidFill>
                <a:latin typeface="Calibri"/>
              </a:rPr>
              <a:t>corresponda</a:t>
            </a:r>
          </a:p>
          <a:p>
            <a:pPr marL="0" lvl="0" indent="0" fontAlgn="auto">
              <a:lnSpc>
                <a:spcPct val="150000"/>
              </a:lnSpc>
              <a:spcAft>
                <a:spcPts val="0"/>
              </a:spcAft>
              <a:buClr>
                <a:srgbClr val="4F81BD"/>
              </a:buClr>
              <a:buNone/>
              <a:defRPr/>
            </a:pPr>
            <a:endParaRPr kumimoji="0" lang="es-MX"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4F81BD"/>
              </a:buClr>
              <a:buSzTx/>
              <a:buNone/>
              <a:tabLst/>
              <a:defRPr/>
            </a:pPr>
            <a:endParaRPr kumimoji="0" lang="es-MX"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pic>
        <p:nvPicPr>
          <p:cNvPr id="8" name="7 Imagen" descr="1265_enia.jpg"/>
          <p:cNvPicPr>
            <a:picLocks noChangeAspect="1"/>
          </p:cNvPicPr>
          <p:nvPr/>
        </p:nvPicPr>
        <p:blipFill>
          <a:blip r:embed="rId2"/>
          <a:stretch>
            <a:fillRect/>
          </a:stretch>
        </p:blipFill>
        <p:spPr>
          <a:xfrm>
            <a:off x="6359255" y="2636912"/>
            <a:ext cx="3538392" cy="2357454"/>
          </a:xfrm>
          <a:prstGeom prst="rect">
            <a:avLst/>
          </a:prstGeom>
        </p:spPr>
      </p:pic>
    </p:spTree>
    <p:extLst>
      <p:ext uri="{BB962C8B-B14F-4D97-AF65-F5344CB8AC3E}">
        <p14:creationId xmlns:p14="http://schemas.microsoft.com/office/powerpoint/2010/main" val="3861030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tética 2023 (1).png"/>
          <p:cNvPicPr>
            <a:picLocks noChangeAspect="1"/>
          </p:cNvPicPr>
          <p:nvPr/>
        </p:nvPicPr>
        <p:blipFill>
          <a:blip r:embed="rId2" cstate="print"/>
          <a:stretch>
            <a:fillRect/>
          </a:stretch>
        </p:blipFill>
        <p:spPr>
          <a:xfrm>
            <a:off x="3207" y="0"/>
            <a:ext cx="9899587" cy="6858000"/>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656" y="836712"/>
            <a:ext cx="4143621" cy="5855117"/>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9051">
            <a:off x="6824385" y="336221"/>
            <a:ext cx="2619375" cy="1743075"/>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36956">
            <a:off x="6578694" y="3399634"/>
            <a:ext cx="2619375" cy="1743075"/>
          </a:xfrm>
          <a:prstGeom prst="rect">
            <a:avLst/>
          </a:prstGeom>
        </p:spPr>
      </p:pic>
    </p:spTree>
    <p:extLst>
      <p:ext uri="{BB962C8B-B14F-4D97-AF65-F5344CB8AC3E}">
        <p14:creationId xmlns:p14="http://schemas.microsoft.com/office/powerpoint/2010/main" val="383025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tética 2023 (1).png"/>
          <p:cNvPicPr>
            <a:picLocks noChangeAspect="1"/>
          </p:cNvPicPr>
          <p:nvPr/>
        </p:nvPicPr>
        <p:blipFill>
          <a:blip r:embed="rId2" cstate="print"/>
          <a:stretch>
            <a:fillRect/>
          </a:stretch>
        </p:blipFill>
        <p:spPr>
          <a:xfrm>
            <a:off x="3207" y="0"/>
            <a:ext cx="9899587" cy="6858000"/>
          </a:xfrm>
          <a:prstGeom prst="rect">
            <a:avLst/>
          </a:prstGeom>
        </p:spPr>
      </p:pic>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4857" y="1105839"/>
            <a:ext cx="8604956" cy="5736637"/>
          </a:xfrm>
          <a:prstGeom prst="rect">
            <a:avLst/>
          </a:prstGeom>
        </p:spPr>
      </p:pic>
    </p:spTree>
    <p:extLst>
      <p:ext uri="{BB962C8B-B14F-4D97-AF65-F5344CB8AC3E}">
        <p14:creationId xmlns:p14="http://schemas.microsoft.com/office/powerpoint/2010/main" val="2843423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Estética 2023 (1).png"/>
          <p:cNvPicPr>
            <a:picLocks noChangeAspect="1"/>
          </p:cNvPicPr>
          <p:nvPr/>
        </p:nvPicPr>
        <p:blipFill>
          <a:blip r:embed="rId2" cstate="print"/>
          <a:stretch>
            <a:fillRect/>
          </a:stretch>
        </p:blipFill>
        <p:spPr>
          <a:xfrm>
            <a:off x="3208" y="0"/>
            <a:ext cx="9899587" cy="6858000"/>
          </a:xfrm>
          <a:prstGeom prst="rect">
            <a:avLst/>
          </a:prstGeom>
        </p:spPr>
      </p:pic>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309530" y="2204864"/>
            <a:ext cx="9361040" cy="40102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defRPr/>
            </a:pPr>
            <a:r>
              <a:rPr lang="es-ES" sz="2800" b="1" dirty="0" smtClean="0">
                <a:latin typeface="Calibri"/>
              </a:rPr>
              <a:t>CONTACTO: </a:t>
            </a:r>
          </a:p>
          <a:p>
            <a:pPr lvl="0" fontAlgn="auto">
              <a:spcAft>
                <a:spcPts val="0"/>
              </a:spcAft>
              <a:defRPr/>
            </a:pPr>
            <a:r>
              <a:rPr lang="es-AR" sz="2800" b="1" dirty="0" smtClean="0">
                <a:solidFill>
                  <a:srgbClr val="4F81BD"/>
                </a:solidFill>
                <a:latin typeface="Calibri"/>
              </a:rPr>
              <a:t>adolescenciaentrerios@gmail.com</a:t>
            </a:r>
            <a:endParaRPr lang="es-MX" sz="2800" b="1" dirty="0" smtClean="0">
              <a:solidFill>
                <a:srgbClr val="4F81BD"/>
              </a:solidFill>
              <a:latin typeface="Calibri"/>
            </a:endParaRPr>
          </a:p>
          <a:p>
            <a:pPr lvl="0" fontAlgn="auto">
              <a:spcAft>
                <a:spcPts val="0"/>
              </a:spcAft>
              <a:defRPr/>
            </a:pPr>
            <a:endParaRPr lang="es-MX" sz="2800" b="1" dirty="0" smtClean="0">
              <a:solidFill>
                <a:srgbClr val="4F81BD"/>
              </a:solidFill>
              <a:latin typeface="Calibri"/>
            </a:endParaRPr>
          </a:p>
          <a:p>
            <a:pPr lvl="0" fontAlgn="auto">
              <a:spcAft>
                <a:spcPts val="0"/>
              </a:spcAft>
              <a:defRPr/>
            </a:pPr>
            <a:r>
              <a:rPr lang="es-MX" sz="2800" b="1" dirty="0" smtClean="0">
                <a:latin typeface="Calibri"/>
              </a:rPr>
              <a:t>Banco de recursos: </a:t>
            </a:r>
          </a:p>
          <a:p>
            <a:pPr lvl="0" fontAlgn="auto">
              <a:spcAft>
                <a:spcPts val="0"/>
              </a:spcAft>
              <a:defRPr/>
            </a:pPr>
            <a:r>
              <a:rPr lang="es-MX" sz="2800" b="1" dirty="0" smtClean="0">
                <a:solidFill>
                  <a:srgbClr val="4F81BD"/>
                </a:solidFill>
                <a:latin typeface="Calibri"/>
              </a:rPr>
              <a:t>https://www.argentina.gob.ar/salud/adolescencias-y-juventudes</a:t>
            </a:r>
          </a:p>
          <a:p>
            <a:pPr lvl="0" fontAlgn="auto">
              <a:spcAft>
                <a:spcPts val="0"/>
              </a:spcAft>
              <a:defRPr/>
            </a:pPr>
            <a:endParaRPr lang="es-MX" sz="2800" b="1" dirty="0" smtClean="0">
              <a:latin typeface="Calibri"/>
            </a:endParaRPr>
          </a:p>
          <a:p>
            <a:pPr lvl="0" fontAlgn="auto">
              <a:spcAft>
                <a:spcPts val="0"/>
              </a:spcAft>
              <a:defRPr/>
            </a:pPr>
            <a:r>
              <a:rPr lang="es-MX" sz="2800" b="1" dirty="0" smtClean="0">
                <a:latin typeface="Calibri"/>
              </a:rPr>
              <a:t>INFO para adolescentes: </a:t>
            </a:r>
          </a:p>
          <a:p>
            <a:pPr lvl="0" fontAlgn="auto">
              <a:spcAft>
                <a:spcPts val="0"/>
              </a:spcAft>
              <a:defRPr/>
            </a:pPr>
            <a:r>
              <a:rPr lang="es-MX" sz="2800" b="1" dirty="0" smtClean="0">
                <a:solidFill>
                  <a:srgbClr val="4F81BD"/>
                </a:solidFill>
                <a:latin typeface="Calibri"/>
              </a:rPr>
              <a:t>www.hablemosdetodo.gob.ar</a:t>
            </a:r>
          </a:p>
          <a:p>
            <a:pPr lvl="0" fontAlgn="auto">
              <a:spcAft>
                <a:spcPts val="0"/>
              </a:spcAft>
              <a:defRPr/>
            </a:pPr>
            <a:endParaRPr lang="es-MX" sz="3600" b="1" dirty="0" smtClean="0">
              <a:solidFill>
                <a:srgbClr val="4F81BD"/>
              </a:solidFill>
              <a:latin typeface="Calibri"/>
            </a:endParaRPr>
          </a:p>
          <a:p>
            <a:pPr lvl="0" fontAlgn="auto">
              <a:spcAft>
                <a:spcPts val="0"/>
              </a:spcAft>
              <a:defRPr/>
            </a:pPr>
            <a:r>
              <a:rPr lang="es-MX" sz="3600" b="1" dirty="0" smtClean="0">
                <a:latin typeface="Calibri"/>
              </a:rPr>
              <a:t>Muchas Gracias!</a:t>
            </a:r>
            <a:endParaRPr lang="es-MX" sz="3600" b="1" dirty="0" smtClean="0">
              <a:solidFill>
                <a:srgbClr val="4F81BD"/>
              </a:solidFill>
              <a:latin typeface="Calibri"/>
            </a:endParaRPr>
          </a:p>
          <a:p>
            <a:pPr lvl="0" fontAlgn="auto">
              <a:spcAft>
                <a:spcPts val="0"/>
              </a:spcAft>
              <a:defRPr/>
            </a:pPr>
            <a:endParaRPr lang="es-MX" sz="3600" b="1" dirty="0" smtClean="0">
              <a:solidFill>
                <a:srgbClr val="4F81BD"/>
              </a:solidFill>
              <a:latin typeface="Calibri"/>
            </a:endParaRPr>
          </a:p>
          <a:p>
            <a:pPr lvl="0" fontAlgn="auto">
              <a:spcAft>
                <a:spcPts val="0"/>
              </a:spcAft>
              <a:defRPr/>
            </a:pPr>
            <a:endParaRPr lang="es-MX" sz="3600" b="1" dirty="0" smtClean="0">
              <a:solidFill>
                <a:srgbClr val="4F81BD"/>
              </a:solidFill>
              <a:latin typeface="Calibri"/>
            </a:endParaRPr>
          </a:p>
          <a:p>
            <a:pPr lvl="0" fontAlgn="auto">
              <a:spcAft>
                <a:spcPts val="0"/>
              </a:spcAft>
              <a:defRPr/>
            </a:pPr>
            <a:endParaRPr lang="es-MX" sz="3600" b="1" dirty="0" smtClean="0">
              <a:solidFill>
                <a:srgbClr val="4F81BD"/>
              </a:solidFill>
              <a:latin typeface="Calibri"/>
            </a:endParaRPr>
          </a:p>
          <a:p>
            <a:pPr lvl="0" fontAlgn="auto">
              <a:spcAft>
                <a:spcPts val="0"/>
              </a:spcAft>
              <a:defRPr/>
            </a:pPr>
            <a:endParaRPr lang="es-AR" sz="3600" b="1" dirty="0" smtClean="0">
              <a:solidFill>
                <a:srgbClr val="4F81BD"/>
              </a:solidFill>
              <a:latin typeface="Calibri"/>
            </a:endParaRPr>
          </a:p>
        </p:txBody>
      </p:sp>
      <p:pic>
        <p:nvPicPr>
          <p:cNvPr id="6" name="5 Imagen"/>
          <p:cNvPicPr>
            <a:picLocks noChangeAspect="1"/>
          </p:cNvPicPr>
          <p:nvPr/>
        </p:nvPicPr>
        <p:blipFill rotWithShape="1">
          <a:blip r:embed="rId3" cstate="print">
            <a:extLst>
              <a:ext uri="{28A0092B-C50C-407E-A947-70E740481C1C}">
                <a14:useLocalDpi xmlns:a14="http://schemas.microsoft.com/office/drawing/2010/main" val="0"/>
              </a:ext>
            </a:extLst>
          </a:blip>
          <a:srcRect t="20303" b="25954"/>
          <a:stretch/>
        </p:blipFill>
        <p:spPr>
          <a:xfrm>
            <a:off x="7124576" y="5373216"/>
            <a:ext cx="2814044" cy="1344514"/>
          </a:xfrm>
          <a:prstGeom prst="rect">
            <a:avLst/>
          </a:prstGeom>
          <a:ln>
            <a:noFill/>
          </a:ln>
          <a:effectLst>
            <a:softEdge rad="112500"/>
          </a:effec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7336" y="116632"/>
            <a:ext cx="1786704" cy="173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030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119046" y="548680"/>
            <a:ext cx="9667908" cy="14492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1" i="0" u="none" strike="noStrike" kern="1200" cap="none" spc="0" normalizeH="0" baseline="0" noProof="0" dirty="0" smtClean="0">
                <a:ln>
                  <a:noFill/>
                </a:ln>
                <a:solidFill>
                  <a:srgbClr val="4F81BD"/>
                </a:solidFill>
                <a:effectLst/>
                <a:uLnTx/>
                <a:uFillTx/>
                <a:latin typeface="Calibri"/>
              </a:rPr>
              <a:t>Algunas consideraciones a tener en cuenta cuando trabajamos con población</a:t>
            </a:r>
            <a:r>
              <a:rPr lang="es-MX" sz="3600" b="1" dirty="0" smtClean="0">
                <a:solidFill>
                  <a:srgbClr val="4F81BD"/>
                </a:solidFill>
                <a:latin typeface="Calibri"/>
              </a:rPr>
              <a:t> ADOLESCENTE</a:t>
            </a:r>
            <a:endParaRPr kumimoji="0" lang="es-MX" sz="3600" b="1" i="0" u="none" strike="noStrike" kern="1200" cap="none" spc="0" normalizeH="0" baseline="0" noProof="0" dirty="0">
              <a:ln>
                <a:noFill/>
              </a:ln>
              <a:solidFill>
                <a:srgbClr val="4F81BD"/>
              </a:solidFill>
              <a:effectLst/>
              <a:uLnTx/>
              <a:uFillTx/>
              <a:latin typeface="Calibri"/>
            </a:endParaRPr>
          </a:p>
        </p:txBody>
      </p:sp>
      <p:sp>
        <p:nvSpPr>
          <p:cNvPr id="6" name="Marcador de contenido 2">
            <a:extLst>
              <a:ext uri="{FF2B5EF4-FFF2-40B4-BE49-F238E27FC236}">
                <a16:creationId xmlns:a16="http://schemas.microsoft.com/office/drawing/2014/main" xmlns="" id="{BCD8EBE3-FDEF-F832-1A4E-ADB7B9458319}"/>
              </a:ext>
            </a:extLst>
          </p:cNvPr>
          <p:cNvSpPr txBox="1">
            <a:spLocks/>
          </p:cNvSpPr>
          <p:nvPr/>
        </p:nvSpPr>
        <p:spPr>
          <a:xfrm>
            <a:off x="503634" y="2276872"/>
            <a:ext cx="8915400" cy="419708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fontAlgn="auto">
              <a:lnSpc>
                <a:spcPct val="150000"/>
              </a:lnSpc>
              <a:spcAft>
                <a:spcPts val="0"/>
              </a:spcAft>
              <a:buClr>
                <a:srgbClr val="4F81BD"/>
              </a:buClr>
              <a:defRPr/>
            </a:pPr>
            <a:r>
              <a:rPr lang="es-ES" sz="2400" b="1" dirty="0" smtClean="0">
                <a:solidFill>
                  <a:sysClr val="windowText" lastClr="000000"/>
                </a:solidFill>
                <a:latin typeface="Calibri"/>
              </a:rPr>
              <a:t>ADOLESCENCIA </a:t>
            </a:r>
          </a:p>
          <a:p>
            <a:pPr lvl="0" fontAlgn="auto">
              <a:lnSpc>
                <a:spcPct val="150000"/>
              </a:lnSpc>
              <a:spcAft>
                <a:spcPts val="0"/>
              </a:spcAft>
              <a:buClr>
                <a:srgbClr val="4F81BD"/>
              </a:buClr>
              <a:defRPr/>
            </a:pPr>
            <a:r>
              <a:rPr lang="es-ES" sz="2400" b="1" dirty="0" smtClean="0">
                <a:solidFill>
                  <a:sysClr val="windowText" lastClr="000000"/>
                </a:solidFill>
                <a:latin typeface="Calibri"/>
              </a:rPr>
              <a:t>PERSPECTIVA DE DERECHOS</a:t>
            </a:r>
          </a:p>
          <a:p>
            <a:pPr lvl="0" fontAlgn="auto">
              <a:lnSpc>
                <a:spcPct val="150000"/>
              </a:lnSpc>
              <a:spcAft>
                <a:spcPts val="0"/>
              </a:spcAft>
              <a:buClr>
                <a:srgbClr val="4F81BD"/>
              </a:buClr>
              <a:defRPr/>
            </a:pPr>
            <a:r>
              <a:rPr lang="es-ES" sz="2400" b="1" dirty="0" smtClean="0">
                <a:solidFill>
                  <a:sysClr val="windowText" lastClr="000000"/>
                </a:solidFill>
                <a:latin typeface="Calibri"/>
              </a:rPr>
              <a:t>PERSPECTIVA DE GÉNERO Y DIVERSIDAD</a:t>
            </a:r>
          </a:p>
          <a:p>
            <a:pPr lvl="0" fontAlgn="auto">
              <a:lnSpc>
                <a:spcPct val="150000"/>
              </a:lnSpc>
              <a:spcAft>
                <a:spcPts val="0"/>
              </a:spcAft>
              <a:buClr>
                <a:srgbClr val="4F81BD"/>
              </a:buClr>
              <a:defRPr/>
            </a:pPr>
            <a:r>
              <a:rPr lang="es-ES" sz="2400" b="1" dirty="0" smtClean="0">
                <a:solidFill>
                  <a:sysClr val="windowText" lastClr="000000"/>
                </a:solidFill>
                <a:latin typeface="Calibri"/>
              </a:rPr>
              <a:t>SALUD INTEGRAL</a:t>
            </a:r>
          </a:p>
          <a:p>
            <a:pPr fontAlgn="auto">
              <a:lnSpc>
                <a:spcPct val="150000"/>
              </a:lnSpc>
              <a:spcAft>
                <a:spcPts val="0"/>
              </a:spcAft>
              <a:buClr>
                <a:srgbClr val="4F81BD"/>
              </a:buClr>
              <a:defRPr/>
            </a:pPr>
            <a:r>
              <a:rPr lang="es-AR" sz="2400" b="1" dirty="0" smtClean="0">
                <a:solidFill>
                  <a:sysClr val="windowText" lastClr="000000"/>
                </a:solidFill>
                <a:latin typeface="Calibri"/>
              </a:rPr>
              <a:t>SEXUALIDADES</a:t>
            </a:r>
            <a:endParaRPr lang="es-MX" sz="2400" dirty="0" smtClean="0">
              <a:solidFill>
                <a:sysClr val="windowText" lastClr="000000"/>
              </a:solidFill>
              <a:latin typeface="Calibri"/>
            </a:endParaRPr>
          </a:p>
          <a:p>
            <a:pPr lvl="0" fontAlgn="auto">
              <a:lnSpc>
                <a:spcPct val="150000"/>
              </a:lnSpc>
              <a:spcAft>
                <a:spcPts val="0"/>
              </a:spcAft>
              <a:buClr>
                <a:srgbClr val="4F81BD"/>
              </a:buClr>
              <a:defRPr/>
            </a:pPr>
            <a:r>
              <a:rPr lang="es-ES" sz="2400" b="1" dirty="0" smtClean="0">
                <a:solidFill>
                  <a:sysClr val="windowText" lastClr="000000"/>
                </a:solidFill>
                <a:latin typeface="Calibri"/>
              </a:rPr>
              <a:t>ACCESO A LA SALUD</a:t>
            </a:r>
          </a:p>
          <a:p>
            <a:pPr lvl="0" fontAlgn="auto">
              <a:lnSpc>
                <a:spcPct val="150000"/>
              </a:lnSpc>
              <a:spcAft>
                <a:spcPts val="0"/>
              </a:spcAft>
              <a:buClr>
                <a:srgbClr val="4F81BD"/>
              </a:buClr>
              <a:defRPr/>
            </a:pPr>
            <a:r>
              <a:rPr lang="es-ES" sz="2400" b="1" dirty="0" smtClean="0">
                <a:solidFill>
                  <a:sysClr val="windowText" lastClr="000000"/>
                </a:solidFill>
                <a:latin typeface="Calibri"/>
              </a:rPr>
              <a:t>INTERSECTORIALIDAD E INTERDISCIPLINA</a:t>
            </a: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pic>
        <p:nvPicPr>
          <p:cNvPr id="8" name="7 Imagen" descr="images (1).jpg"/>
          <p:cNvPicPr>
            <a:picLocks noChangeAspect="1"/>
          </p:cNvPicPr>
          <p:nvPr/>
        </p:nvPicPr>
        <p:blipFill>
          <a:blip r:embed="rId2"/>
          <a:stretch>
            <a:fillRect/>
          </a:stretch>
        </p:blipFill>
        <p:spPr>
          <a:xfrm rot="263566">
            <a:off x="6114329" y="3255995"/>
            <a:ext cx="3614879" cy="2176432"/>
          </a:xfrm>
          <a:prstGeom prst="rect">
            <a:avLst/>
          </a:prstGeom>
        </p:spPr>
      </p:pic>
    </p:spTree>
    <p:extLst>
      <p:ext uri="{BB962C8B-B14F-4D97-AF65-F5344CB8AC3E}">
        <p14:creationId xmlns:p14="http://schemas.microsoft.com/office/powerpoint/2010/main" val="3861030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xmlns="" id="{BCD8EBE3-FDEF-F832-1A4E-ADB7B9458319}"/>
              </a:ext>
            </a:extLst>
          </p:cNvPr>
          <p:cNvSpPr txBox="1">
            <a:spLocks/>
          </p:cNvSpPr>
          <p:nvPr/>
        </p:nvSpPr>
        <p:spPr>
          <a:xfrm>
            <a:off x="469176" y="980728"/>
            <a:ext cx="8915400" cy="419708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fontAlgn="auto">
              <a:lnSpc>
                <a:spcPct val="150000"/>
              </a:lnSpc>
              <a:spcAft>
                <a:spcPts val="0"/>
              </a:spcAft>
              <a:buClr>
                <a:srgbClr val="4F81BD"/>
              </a:buClr>
              <a:buNone/>
              <a:defRPr/>
            </a:pPr>
            <a:r>
              <a:rPr lang="es-ES" sz="2400" b="1" u="sng" dirty="0" smtClean="0">
                <a:solidFill>
                  <a:sysClr val="windowText" lastClr="000000"/>
                </a:solidFill>
                <a:latin typeface="Calibri"/>
              </a:rPr>
              <a:t>La </a:t>
            </a:r>
            <a:r>
              <a:rPr lang="es-ES" sz="2400" b="1" u="sng" dirty="0">
                <a:solidFill>
                  <a:sysClr val="windowText" lastClr="000000"/>
                </a:solidFill>
                <a:latin typeface="Calibri"/>
              </a:rPr>
              <a:t>adolescencia </a:t>
            </a:r>
            <a:r>
              <a:rPr lang="es-ES" sz="2400" b="1" dirty="0">
                <a:solidFill>
                  <a:sysClr val="windowText" lastClr="000000"/>
                </a:solidFill>
                <a:latin typeface="Calibri"/>
              </a:rPr>
              <a:t>(10-19 años) es “un período caracterizado por rápidos cambios físicos, cognoscitivos y sociales, incluida la madurez sexual y reproductiva”; y es una etapa con </a:t>
            </a:r>
            <a:r>
              <a:rPr lang="es-ES" sz="2400" b="1" dirty="0" smtClean="0">
                <a:solidFill>
                  <a:sysClr val="windowText" lastClr="000000"/>
                </a:solidFill>
                <a:latin typeface="Calibri"/>
              </a:rPr>
              <a:t>enorme potencialidad</a:t>
            </a:r>
            <a:r>
              <a:rPr lang="es-ES" sz="2400" b="1" dirty="0">
                <a:solidFill>
                  <a:sysClr val="windowText" lastClr="000000"/>
                </a:solidFill>
                <a:latin typeface="Calibri"/>
              </a:rPr>
              <a:t>, “de cambios positivos inspirados por la importante capacidad de las/os adolescentes para aprender </a:t>
            </a:r>
            <a:r>
              <a:rPr lang="es-ES" sz="2400" b="1" dirty="0" smtClean="0">
                <a:solidFill>
                  <a:sysClr val="windowText" lastClr="000000"/>
                </a:solidFill>
                <a:latin typeface="Calibri"/>
              </a:rPr>
              <a:t>rápidamente, experimentar </a:t>
            </a:r>
            <a:r>
              <a:rPr lang="es-ES" sz="2400" b="1" dirty="0">
                <a:solidFill>
                  <a:sysClr val="windowText" lastClr="000000"/>
                </a:solidFill>
                <a:latin typeface="Calibri"/>
              </a:rPr>
              <a:t>nuevas y diversas situaciones, desarrollar y </a:t>
            </a:r>
            <a:r>
              <a:rPr lang="es-ES" sz="2400" b="1" dirty="0" smtClean="0">
                <a:solidFill>
                  <a:sysClr val="windowText" lastClr="000000"/>
                </a:solidFill>
                <a:latin typeface="Calibri"/>
              </a:rPr>
              <a:t>utilizar el </a:t>
            </a:r>
            <a:r>
              <a:rPr lang="es-ES" sz="2400" b="1" dirty="0">
                <a:solidFill>
                  <a:sysClr val="windowText" lastClr="000000"/>
                </a:solidFill>
                <a:latin typeface="Calibri"/>
              </a:rPr>
              <a:t>pensamiento crítico y familiarizarse con la libertad, </a:t>
            </a:r>
            <a:r>
              <a:rPr lang="es-ES" sz="2400" b="1" dirty="0" smtClean="0">
                <a:solidFill>
                  <a:sysClr val="windowText" lastClr="000000"/>
                </a:solidFill>
                <a:latin typeface="Calibri"/>
              </a:rPr>
              <a:t>ser creativos </a:t>
            </a:r>
            <a:r>
              <a:rPr lang="es-ES" sz="2400" b="1" dirty="0">
                <a:solidFill>
                  <a:sysClr val="windowText" lastClr="000000"/>
                </a:solidFill>
                <a:latin typeface="Calibri"/>
              </a:rPr>
              <a:t>y socializar”.</a:t>
            </a:r>
          </a:p>
          <a:p>
            <a:pPr marL="0" lvl="0" indent="0" fontAlgn="auto">
              <a:lnSpc>
                <a:spcPct val="150000"/>
              </a:lnSpc>
              <a:spcAft>
                <a:spcPts val="0"/>
              </a:spcAft>
              <a:buClr>
                <a:srgbClr val="4F81BD"/>
              </a:buClr>
              <a:buNone/>
              <a:defRPr/>
            </a:pPr>
            <a:r>
              <a:rPr lang="es-ES" sz="2400" b="1" dirty="0" smtClean="0">
                <a:solidFill>
                  <a:sysClr val="windowText" lastClr="000000"/>
                </a:solidFill>
                <a:latin typeface="Calibri"/>
              </a:rPr>
              <a:t> </a:t>
            </a: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4148">
            <a:off x="6585823" y="4417197"/>
            <a:ext cx="3053444" cy="2034357"/>
          </a:xfrm>
          <a:prstGeom prst="rect">
            <a:avLst/>
          </a:prstGeom>
        </p:spPr>
      </p:pic>
    </p:spTree>
    <p:extLst>
      <p:ext uri="{BB962C8B-B14F-4D97-AF65-F5344CB8AC3E}">
        <p14:creationId xmlns:p14="http://schemas.microsoft.com/office/powerpoint/2010/main" val="341501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807640" y="454965"/>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defRPr/>
            </a:pPr>
            <a:r>
              <a:rPr lang="es-MX" sz="3600" b="1" dirty="0" smtClean="0">
                <a:solidFill>
                  <a:srgbClr val="4F81BD"/>
                </a:solidFill>
                <a:latin typeface="Calibri"/>
              </a:rPr>
              <a:t>PERSPECTIVA DE DERECHOS</a:t>
            </a:r>
            <a:endParaRPr lang="es-MX" sz="3600" b="1" dirty="0">
              <a:solidFill>
                <a:srgbClr val="4F81BD"/>
              </a:solidFill>
              <a:latin typeface="Calibri"/>
            </a:endParaRP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pic>
        <p:nvPicPr>
          <p:cNvPr id="8" name="7 Imagen" descr="adol.png"/>
          <p:cNvPicPr>
            <a:picLocks noChangeAspect="1"/>
          </p:cNvPicPr>
          <p:nvPr/>
        </p:nvPicPr>
        <p:blipFill>
          <a:blip r:embed="rId2"/>
          <a:srcRect t="22424"/>
          <a:stretch>
            <a:fillRect/>
          </a:stretch>
        </p:blipFill>
        <p:spPr>
          <a:xfrm rot="576224">
            <a:off x="6696271" y="704578"/>
            <a:ext cx="2963041" cy="2845641"/>
          </a:xfrm>
          <a:prstGeom prst="rect">
            <a:avLst/>
          </a:prstGeom>
        </p:spPr>
      </p:pic>
      <p:sp>
        <p:nvSpPr>
          <p:cNvPr id="3" name="2 CuadroTexto"/>
          <p:cNvSpPr txBox="1"/>
          <p:nvPr/>
        </p:nvSpPr>
        <p:spPr>
          <a:xfrm>
            <a:off x="872519" y="2060847"/>
            <a:ext cx="5472608" cy="276999"/>
          </a:xfrm>
          <a:prstGeom prst="rect">
            <a:avLst/>
          </a:prstGeom>
          <a:noFill/>
        </p:spPr>
        <p:txBody>
          <a:bodyPr wrap="square" rtlCol="0">
            <a:spAutoFit/>
          </a:bodyPr>
          <a:lstStyle/>
          <a:p>
            <a:endParaRPr lang="es-ES" sz="1200" dirty="0"/>
          </a:p>
        </p:txBody>
      </p:sp>
      <p:sp>
        <p:nvSpPr>
          <p:cNvPr id="10" name="9 Rectángulo"/>
          <p:cNvSpPr/>
          <p:nvPr/>
        </p:nvSpPr>
        <p:spPr>
          <a:xfrm>
            <a:off x="2476500" y="-31934527"/>
            <a:ext cx="4953000" cy="4647426"/>
          </a:xfrm>
          <a:prstGeom prst="rect">
            <a:avLst/>
          </a:prstGeom>
        </p:spPr>
        <p:txBody>
          <a:bodyPr>
            <a:spAutoFit/>
          </a:bodyPr>
          <a:lstStyle/>
          <a:p>
            <a:r>
              <a:rPr lang="es-ES" sz="1400" b="1" dirty="0"/>
              <a:t>Los niños niñas y adolescentes son sujeto de derechos, es decir, tienen los mismos derechos que todas las personas, sin importar su edad.</a:t>
            </a:r>
            <a:endParaRPr lang="es-ES" sz="1400" dirty="0"/>
          </a:p>
          <a:p>
            <a:r>
              <a:rPr lang="es-ES" sz="1400" dirty="0"/>
              <a:t/>
            </a:r>
            <a:br>
              <a:rPr lang="es-ES" sz="1400" dirty="0"/>
            </a:br>
            <a:r>
              <a:rPr lang="es-ES" sz="1400" b="1" dirty="0"/>
              <a:t>Estos derechos deben ser ejercidos por  la misma persona, es decir, por cada niño, niña y adolescente. Son ellos/as quienes deciden, y se presume que todas las personas, tengan la edad que tengan, son capaces de decidir por sí mismas.</a:t>
            </a:r>
            <a:endParaRPr lang="es-ES" sz="1400" dirty="0"/>
          </a:p>
          <a:p>
            <a:r>
              <a:rPr lang="es-ES" dirty="0"/>
              <a:t/>
            </a:r>
            <a:br>
              <a:rPr lang="es-ES" dirty="0"/>
            </a:br>
            <a:endParaRPr lang="es-ES" dirty="0"/>
          </a:p>
        </p:txBody>
      </p:sp>
      <p:sp>
        <p:nvSpPr>
          <p:cNvPr id="6" name="5 CuadroTexto"/>
          <p:cNvSpPr txBox="1"/>
          <p:nvPr/>
        </p:nvSpPr>
        <p:spPr>
          <a:xfrm>
            <a:off x="560512" y="1644269"/>
            <a:ext cx="5890406" cy="4016484"/>
          </a:xfrm>
          <a:prstGeom prst="rect">
            <a:avLst/>
          </a:prstGeom>
          <a:noFill/>
        </p:spPr>
        <p:txBody>
          <a:bodyPr wrap="square" rtlCol="0">
            <a:spAutoFit/>
          </a:bodyPr>
          <a:lstStyle/>
          <a:p>
            <a:pPr algn="just">
              <a:lnSpc>
                <a:spcPct val="150000"/>
              </a:lnSpc>
            </a:pPr>
            <a:r>
              <a:rPr lang="es-ES" sz="1800" b="1" dirty="0"/>
              <a:t>Los niños niñas y adolescentes son sujeto de derechos, es decir, tienen los mismos derechos que todas las personas, sin importar su edad.</a:t>
            </a:r>
            <a:endParaRPr lang="es-ES" sz="1800" dirty="0"/>
          </a:p>
          <a:p>
            <a:pPr algn="just">
              <a:lnSpc>
                <a:spcPct val="150000"/>
              </a:lnSpc>
            </a:pPr>
            <a:r>
              <a:rPr lang="es-ES" sz="1800" dirty="0"/>
              <a:t/>
            </a:r>
            <a:br>
              <a:rPr lang="es-ES" sz="1800" dirty="0"/>
            </a:br>
            <a:r>
              <a:rPr lang="es-ES" sz="1800" b="1" dirty="0"/>
              <a:t>Estos derechos deben ser ejercidos por  la misma persona, es decir, por cada niño, niña y adolescente. Son ellos/as quienes deciden, y se presume que todas las personas, tengan la edad que tengan, son capaces de decidir por sí mismas.</a:t>
            </a:r>
            <a:endParaRPr lang="es-ES" sz="1800" dirty="0"/>
          </a:p>
          <a:p>
            <a:endParaRPr lang="es-ES" sz="1200" dirty="0"/>
          </a:p>
        </p:txBody>
      </p:sp>
    </p:spTree>
    <p:extLst>
      <p:ext uri="{BB962C8B-B14F-4D97-AF65-F5344CB8AC3E}">
        <p14:creationId xmlns:p14="http://schemas.microsoft.com/office/powerpoint/2010/main" val="235581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495300" y="0"/>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defRPr/>
            </a:pPr>
            <a:r>
              <a:rPr lang="es-MX" sz="3600" b="1" dirty="0" smtClean="0">
                <a:solidFill>
                  <a:srgbClr val="7030A0"/>
                </a:solidFill>
                <a:latin typeface="Calibri"/>
              </a:rPr>
              <a:t>PERSPECTIVA DE DERECHOS</a:t>
            </a:r>
            <a:endParaRPr lang="es-MX" sz="3600" b="1" dirty="0">
              <a:solidFill>
                <a:srgbClr val="7030A0"/>
              </a:solidFill>
              <a:latin typeface="Calibri"/>
            </a:endParaRP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pic>
        <p:nvPicPr>
          <p:cNvPr id="9" name="Google Shape;112;p3" descr="https://lh5.googleusercontent.com/UYEjwy8vRHqkSaI0yJQvl0raldXXW7IsDLuYMlEWcomLy0L7fh2SCoYFYs-XPcZoxoKy5sQnS2RUlZQWr07ldNEM5eO2i5sgRnSK-CQ8lvrfLnybq34REOcnOxcBcV12m-deDaqbFklswzk"/>
          <p:cNvPicPr preferRelativeResize="0"/>
          <p:nvPr/>
        </p:nvPicPr>
        <p:blipFill rotWithShape="1">
          <a:blip r:embed="rId2">
            <a:alphaModFix/>
          </a:blip>
          <a:srcRect/>
          <a:stretch/>
        </p:blipFill>
        <p:spPr>
          <a:xfrm>
            <a:off x="1020109" y="980728"/>
            <a:ext cx="7660303" cy="3166664"/>
          </a:xfrm>
          <a:prstGeom prst="rect">
            <a:avLst/>
          </a:prstGeom>
          <a:noFill/>
          <a:ln>
            <a:noFill/>
          </a:ln>
        </p:spPr>
      </p:pic>
      <p:pic>
        <p:nvPicPr>
          <p:cNvPr id="8" name="7 Imagen" descr="adol.png"/>
          <p:cNvPicPr>
            <a:picLocks noChangeAspect="1"/>
          </p:cNvPicPr>
          <p:nvPr/>
        </p:nvPicPr>
        <p:blipFill rotWithShape="1">
          <a:blip r:embed="rId3"/>
          <a:srcRect t="9137" b="38788"/>
          <a:stretch/>
        </p:blipFill>
        <p:spPr>
          <a:xfrm rot="21316572">
            <a:off x="3224808" y="4293096"/>
            <a:ext cx="2963041" cy="1910219"/>
          </a:xfrm>
          <a:prstGeom prst="rect">
            <a:avLst/>
          </a:prstGeom>
        </p:spPr>
      </p:pic>
    </p:spTree>
    <p:extLst>
      <p:ext uri="{BB962C8B-B14F-4D97-AF65-F5344CB8AC3E}">
        <p14:creationId xmlns:p14="http://schemas.microsoft.com/office/powerpoint/2010/main" val="3913043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452406" y="1071546"/>
            <a:ext cx="9179404" cy="130640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defRPr/>
            </a:pPr>
            <a:r>
              <a:rPr lang="es-MX" sz="3600" b="1" dirty="0" smtClean="0">
                <a:solidFill>
                  <a:srgbClr val="4F81BD"/>
                </a:solidFill>
                <a:latin typeface="Calibri"/>
              </a:rPr>
              <a:t>CONDICIONES PARA GARANTIZAR LA CONSULTA DE ADOLESCENTES EN EL MARCO DE DERECHO</a:t>
            </a:r>
            <a:endParaRPr kumimoji="0" lang="es-MX" sz="3600" b="1" i="0" u="none" strike="noStrike" kern="1200" cap="none" spc="0" normalizeH="0" baseline="0" noProof="0" dirty="0">
              <a:ln>
                <a:noFill/>
              </a:ln>
              <a:solidFill>
                <a:srgbClr val="4F81BD"/>
              </a:solidFill>
              <a:effectLst/>
              <a:uLnTx/>
              <a:uFillTx/>
              <a:latin typeface="Calibri"/>
              <a:ea typeface="+mj-ea"/>
              <a:cs typeface="+mj-cs"/>
            </a:endParaRPr>
          </a:p>
        </p:txBody>
      </p:sp>
      <p:sp>
        <p:nvSpPr>
          <p:cNvPr id="6" name="Marcador de contenido 2">
            <a:extLst>
              <a:ext uri="{FF2B5EF4-FFF2-40B4-BE49-F238E27FC236}">
                <a16:creationId xmlns:a16="http://schemas.microsoft.com/office/drawing/2014/main" xmlns="" id="{BCD8EBE3-FDEF-F832-1A4E-ADB7B9458319}"/>
              </a:ext>
            </a:extLst>
          </p:cNvPr>
          <p:cNvSpPr txBox="1">
            <a:spLocks/>
          </p:cNvSpPr>
          <p:nvPr/>
        </p:nvSpPr>
        <p:spPr>
          <a:xfrm>
            <a:off x="292737" y="1885900"/>
            <a:ext cx="9578421" cy="38667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fontAlgn="auto">
              <a:spcAft>
                <a:spcPts val="0"/>
              </a:spcAft>
              <a:buClr>
                <a:srgbClr val="4F81BD"/>
              </a:buClr>
              <a:defRPr/>
            </a:pPr>
            <a:endParaRPr lang="es-ES" sz="2800" dirty="0" smtClean="0">
              <a:solidFill>
                <a:sysClr val="windowText" lastClr="000000"/>
              </a:solidFill>
              <a:latin typeface="Calibri"/>
            </a:endParaRP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sp>
        <p:nvSpPr>
          <p:cNvPr id="9" name="Marcador de contenido 2">
            <a:extLst>
              <a:ext uri="{FF2B5EF4-FFF2-40B4-BE49-F238E27FC236}">
                <a16:creationId xmlns:a16="http://schemas.microsoft.com/office/drawing/2014/main" xmlns="" id="{BCD8EBE3-FDEF-F832-1A4E-ADB7B9458319}"/>
              </a:ext>
            </a:extLst>
          </p:cNvPr>
          <p:cNvSpPr txBox="1">
            <a:spLocks/>
          </p:cNvSpPr>
          <p:nvPr/>
        </p:nvSpPr>
        <p:spPr>
          <a:xfrm>
            <a:off x="238092" y="2500306"/>
            <a:ext cx="9286940" cy="41053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fontAlgn="auto">
              <a:lnSpc>
                <a:spcPct val="150000"/>
              </a:lnSpc>
              <a:spcAft>
                <a:spcPts val="0"/>
              </a:spcAft>
              <a:buClr>
                <a:srgbClr val="4F81BD"/>
              </a:buClr>
              <a:defRPr/>
            </a:pPr>
            <a:r>
              <a:rPr lang="es-ES" sz="2200" dirty="0" smtClean="0">
                <a:solidFill>
                  <a:sysClr val="windowText" lastClr="000000"/>
                </a:solidFill>
                <a:latin typeface="Calibri"/>
              </a:rPr>
              <a:t>Cada adolescente tiene </a:t>
            </a:r>
            <a:r>
              <a:rPr lang="es-ES" sz="2200" b="1" dirty="0" smtClean="0">
                <a:solidFill>
                  <a:sysClr val="windowText" lastClr="000000"/>
                </a:solidFill>
                <a:latin typeface="Calibri"/>
              </a:rPr>
              <a:t>derecho a recibir atención oportuna y apropiada, información y acompañamiento </a:t>
            </a:r>
            <a:r>
              <a:rPr lang="es-ES" sz="2200" dirty="0" smtClean="0">
                <a:solidFill>
                  <a:sysClr val="windowText" lastClr="000000"/>
                </a:solidFill>
                <a:latin typeface="Calibri"/>
              </a:rPr>
              <a:t>para poder decidir en todo lo relativo a su salud.</a:t>
            </a:r>
          </a:p>
          <a:p>
            <a:pPr lvl="0" algn="just" fontAlgn="auto">
              <a:lnSpc>
                <a:spcPct val="150000"/>
              </a:lnSpc>
              <a:spcAft>
                <a:spcPts val="0"/>
              </a:spcAft>
              <a:buClr>
                <a:srgbClr val="4F81BD"/>
              </a:buClr>
              <a:buNone/>
              <a:defRPr/>
            </a:pPr>
            <a:endParaRPr lang="es-ES" sz="2200" b="1" dirty="0" smtClean="0">
              <a:solidFill>
                <a:sysClr val="windowText" lastClr="000000"/>
              </a:solidFill>
              <a:latin typeface="Calibri"/>
            </a:endParaRPr>
          </a:p>
          <a:p>
            <a:pPr lvl="0" algn="just" fontAlgn="auto">
              <a:lnSpc>
                <a:spcPct val="150000"/>
              </a:lnSpc>
              <a:spcAft>
                <a:spcPts val="0"/>
              </a:spcAft>
              <a:buClr>
                <a:srgbClr val="4F81BD"/>
              </a:buClr>
              <a:defRPr/>
            </a:pPr>
            <a:r>
              <a:rPr lang="es-ES" sz="2200" dirty="0" smtClean="0">
                <a:solidFill>
                  <a:sysClr val="windowText" lastClr="000000"/>
                </a:solidFill>
                <a:latin typeface="Calibri"/>
              </a:rPr>
              <a:t>Es fundamental pensar en la garantía del cumplimiento desde una perspectiva de derecho, género y diversidad desde un </a:t>
            </a:r>
            <a:r>
              <a:rPr lang="es-ES" sz="2200" b="1" dirty="0" smtClean="0">
                <a:solidFill>
                  <a:sysClr val="windowText" lastClr="000000"/>
                </a:solidFill>
                <a:latin typeface="Calibri"/>
              </a:rPr>
              <a:t>posicionamiento objetivo y contextualizado en la individualidad de cada persona adolescente.</a:t>
            </a:r>
            <a:endParaRPr lang="es-ES" sz="2800" b="1" dirty="0" smtClean="0">
              <a:solidFill>
                <a:sysClr val="windowText" lastClr="000000"/>
              </a:solidFill>
              <a:latin typeface="Calibri"/>
            </a:endParaRPr>
          </a:p>
        </p:txBody>
      </p:sp>
    </p:spTree>
    <p:extLst>
      <p:ext uri="{BB962C8B-B14F-4D97-AF65-F5344CB8AC3E}">
        <p14:creationId xmlns:p14="http://schemas.microsoft.com/office/powerpoint/2010/main" val="3861030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62023">
            <a:off x="6170135" y="2773928"/>
            <a:ext cx="3023604" cy="3023604"/>
          </a:xfrm>
          <a:prstGeom prst="rect">
            <a:avLst/>
          </a:prstGeom>
        </p:spPr>
      </p:pic>
      <p:sp>
        <p:nvSpPr>
          <p:cNvPr id="6" name="Marcador de contenido 2">
            <a:extLst>
              <a:ext uri="{FF2B5EF4-FFF2-40B4-BE49-F238E27FC236}">
                <a16:creationId xmlns:a16="http://schemas.microsoft.com/office/drawing/2014/main" xmlns="" id="{BCD8EBE3-FDEF-F832-1A4E-ADB7B9458319}"/>
              </a:ext>
            </a:extLst>
          </p:cNvPr>
          <p:cNvSpPr txBox="1">
            <a:spLocks/>
          </p:cNvSpPr>
          <p:nvPr/>
        </p:nvSpPr>
        <p:spPr>
          <a:xfrm>
            <a:off x="154764" y="188640"/>
            <a:ext cx="9596469" cy="514864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fontAlgn="auto">
              <a:lnSpc>
                <a:spcPct val="170000"/>
              </a:lnSpc>
              <a:spcAft>
                <a:spcPts val="0"/>
              </a:spcAft>
              <a:buClr>
                <a:srgbClr val="4F81BD"/>
              </a:buClr>
              <a:defRPr/>
            </a:pPr>
            <a:r>
              <a:rPr lang="es-ES" sz="2300" b="1" dirty="0" smtClean="0">
                <a:solidFill>
                  <a:sysClr val="windowText" lastClr="000000"/>
                </a:solidFill>
                <a:latin typeface="Calibri"/>
              </a:rPr>
              <a:t>Confidencialidad y Privacidad: </a:t>
            </a:r>
            <a:r>
              <a:rPr lang="es-ES" sz="2300" dirty="0" smtClean="0">
                <a:solidFill>
                  <a:sysClr val="windowText" lastClr="000000"/>
                </a:solidFill>
                <a:latin typeface="Calibri"/>
              </a:rPr>
              <a:t>espacios adecuados, privados y que garanticen accesibilidad</a:t>
            </a:r>
          </a:p>
          <a:p>
            <a:pPr lvl="0" fontAlgn="auto">
              <a:lnSpc>
                <a:spcPct val="170000"/>
              </a:lnSpc>
              <a:spcAft>
                <a:spcPts val="0"/>
              </a:spcAft>
              <a:buClr>
                <a:srgbClr val="4F81BD"/>
              </a:buClr>
              <a:defRPr/>
            </a:pPr>
            <a:r>
              <a:rPr lang="es-ES" sz="2300" b="1" dirty="0" smtClean="0">
                <a:solidFill>
                  <a:sysClr val="windowText" lastClr="000000"/>
                </a:solidFill>
                <a:latin typeface="Calibri"/>
              </a:rPr>
              <a:t>Escucha activa: </a:t>
            </a:r>
            <a:r>
              <a:rPr lang="es-ES" sz="2300" dirty="0" smtClean="0">
                <a:solidFill>
                  <a:sysClr val="windowText" lastClr="000000"/>
                </a:solidFill>
                <a:latin typeface="Calibri"/>
              </a:rPr>
              <a:t>observar conducta verbal y no verbal. Actitud libre de prejuicios, sin juzgar</a:t>
            </a:r>
          </a:p>
          <a:p>
            <a:pPr lvl="0" fontAlgn="auto">
              <a:lnSpc>
                <a:spcPct val="170000"/>
              </a:lnSpc>
              <a:spcAft>
                <a:spcPts val="0"/>
              </a:spcAft>
              <a:buClr>
                <a:srgbClr val="4F81BD"/>
              </a:buClr>
              <a:defRPr/>
            </a:pPr>
            <a:r>
              <a:rPr lang="es-ES" sz="2300" b="1" dirty="0" smtClean="0">
                <a:solidFill>
                  <a:sysClr val="windowText" lastClr="000000"/>
                </a:solidFill>
                <a:latin typeface="Calibri"/>
              </a:rPr>
              <a:t>Empatía: </a:t>
            </a:r>
            <a:r>
              <a:rPr lang="es-ES" sz="2300" dirty="0" smtClean="0">
                <a:solidFill>
                  <a:sysClr val="windowText" lastClr="000000"/>
                </a:solidFill>
                <a:latin typeface="Calibri"/>
              </a:rPr>
              <a:t>ponerse en el lugar del </a:t>
            </a:r>
            <a:r>
              <a:rPr lang="es-ES" sz="2300" dirty="0" err="1" smtClean="0">
                <a:solidFill>
                  <a:sysClr val="windowText" lastClr="000000"/>
                </a:solidFill>
                <a:latin typeface="Calibri"/>
              </a:rPr>
              <a:t>otrx</a:t>
            </a:r>
            <a:r>
              <a:rPr lang="es-ES" sz="2300" dirty="0" smtClean="0">
                <a:solidFill>
                  <a:sysClr val="windowText" lastClr="000000"/>
                </a:solidFill>
                <a:latin typeface="Calibri"/>
              </a:rPr>
              <a:t>. Relación confiable. </a:t>
            </a:r>
          </a:p>
          <a:p>
            <a:pPr lvl="0" fontAlgn="auto">
              <a:lnSpc>
                <a:spcPct val="170000"/>
              </a:lnSpc>
              <a:spcAft>
                <a:spcPts val="0"/>
              </a:spcAft>
              <a:buClr>
                <a:srgbClr val="4F81BD"/>
              </a:buClr>
              <a:defRPr/>
            </a:pPr>
            <a:r>
              <a:rPr lang="es-ES" sz="2300" b="1" dirty="0">
                <a:solidFill>
                  <a:sysClr val="windowText" lastClr="000000"/>
                </a:solidFill>
                <a:latin typeface="Calibri"/>
              </a:rPr>
              <a:t>Integralidad: </a:t>
            </a:r>
            <a:r>
              <a:rPr lang="es-ES" sz="2300" dirty="0">
                <a:solidFill>
                  <a:sysClr val="windowText" lastClr="000000"/>
                </a:solidFill>
                <a:latin typeface="Calibri"/>
              </a:rPr>
              <a:t>Considerar aspectos biológicos, psicológicos, sociales, culturales, afectivos, éticos y jurídicos </a:t>
            </a:r>
          </a:p>
          <a:p>
            <a:pPr lvl="0" fontAlgn="auto">
              <a:lnSpc>
                <a:spcPct val="170000"/>
              </a:lnSpc>
              <a:spcAft>
                <a:spcPts val="0"/>
              </a:spcAft>
              <a:buClr>
                <a:srgbClr val="4F81BD"/>
              </a:buClr>
              <a:defRPr/>
            </a:pPr>
            <a:r>
              <a:rPr lang="es-ES" sz="2300" b="1" dirty="0">
                <a:solidFill>
                  <a:sysClr val="windowText" lastClr="000000"/>
                </a:solidFill>
                <a:latin typeface="Calibri"/>
              </a:rPr>
              <a:t>Transparencia Informativa activa</a:t>
            </a:r>
            <a:r>
              <a:rPr lang="es-ES" sz="2300" b="1" dirty="0" smtClean="0">
                <a:solidFill>
                  <a:sysClr val="windowText" lastClr="000000"/>
                </a:solidFill>
                <a:latin typeface="Calibri"/>
              </a:rPr>
              <a:t>:</a:t>
            </a:r>
          </a:p>
          <a:p>
            <a:pPr marL="0" lvl="0" indent="0" fontAlgn="auto">
              <a:lnSpc>
                <a:spcPct val="170000"/>
              </a:lnSpc>
              <a:spcAft>
                <a:spcPts val="0"/>
              </a:spcAft>
              <a:buClr>
                <a:srgbClr val="4F81BD"/>
              </a:buClr>
              <a:buNone/>
              <a:defRPr/>
            </a:pPr>
            <a:r>
              <a:rPr lang="es-ES" sz="2300" b="1" dirty="0" smtClean="0">
                <a:solidFill>
                  <a:sysClr val="windowText" lastClr="000000"/>
                </a:solidFill>
                <a:latin typeface="Calibri"/>
              </a:rPr>
              <a:t> </a:t>
            </a:r>
            <a:r>
              <a:rPr lang="es-ES" sz="2300" dirty="0">
                <a:solidFill>
                  <a:sysClr val="windowText" lastClr="000000"/>
                </a:solidFill>
                <a:latin typeface="Calibri"/>
              </a:rPr>
              <a:t>obligación de suministrar toda la información disponible. </a:t>
            </a:r>
            <a:r>
              <a:rPr lang="es-ES" sz="2300" dirty="0" smtClean="0">
                <a:solidFill>
                  <a:sysClr val="windowText" lastClr="000000"/>
                </a:solidFill>
                <a:latin typeface="Calibri"/>
              </a:rPr>
              <a:t> </a:t>
            </a:r>
          </a:p>
          <a:p>
            <a:pPr marL="0" lvl="0" indent="0" fontAlgn="auto">
              <a:lnSpc>
                <a:spcPct val="170000"/>
              </a:lnSpc>
              <a:spcAft>
                <a:spcPts val="0"/>
              </a:spcAft>
              <a:buClr>
                <a:srgbClr val="4F81BD"/>
              </a:buClr>
              <a:buNone/>
              <a:defRPr/>
            </a:pPr>
            <a:r>
              <a:rPr lang="es-ES" sz="2300" dirty="0" smtClean="0">
                <a:solidFill>
                  <a:sysClr val="windowText" lastClr="000000"/>
                </a:solidFill>
                <a:latin typeface="Calibri"/>
              </a:rPr>
              <a:t>Brindar la información completa, veraz y oportuna</a:t>
            </a:r>
          </a:p>
          <a:p>
            <a:pPr marL="0" lvl="0" indent="0" fontAlgn="auto">
              <a:lnSpc>
                <a:spcPct val="170000"/>
              </a:lnSpc>
              <a:spcAft>
                <a:spcPts val="0"/>
              </a:spcAft>
              <a:buClr>
                <a:srgbClr val="4F81BD"/>
              </a:buClr>
              <a:buNone/>
              <a:defRPr/>
            </a:pPr>
            <a:r>
              <a:rPr lang="es-ES" sz="2300" dirty="0" smtClean="0">
                <a:solidFill>
                  <a:sysClr val="windowText" lastClr="000000"/>
                </a:solidFill>
                <a:latin typeface="Calibri"/>
              </a:rPr>
              <a:t>-en forma verbal y/o escrita- en un lenguaje comprensible </a:t>
            </a:r>
          </a:p>
          <a:p>
            <a:pPr marL="0" lvl="0" indent="0" fontAlgn="auto">
              <a:lnSpc>
                <a:spcPct val="170000"/>
              </a:lnSpc>
              <a:spcAft>
                <a:spcPts val="0"/>
              </a:spcAft>
              <a:buClr>
                <a:srgbClr val="4F81BD"/>
              </a:buClr>
              <a:buNone/>
              <a:defRPr/>
            </a:pPr>
            <a:r>
              <a:rPr lang="es-ES" sz="2300" dirty="0" smtClean="0">
                <a:solidFill>
                  <a:sysClr val="windowText" lastClr="000000"/>
                </a:solidFill>
                <a:latin typeface="Calibri"/>
              </a:rPr>
              <a:t>que le permita la toma de decisiones.</a:t>
            </a:r>
          </a:p>
          <a:p>
            <a:pPr lvl="0" fontAlgn="auto">
              <a:spcAft>
                <a:spcPts val="0"/>
              </a:spcAft>
              <a:buClr>
                <a:srgbClr val="4F81BD"/>
              </a:buClr>
              <a:defRPr/>
            </a:pPr>
            <a:endParaRPr lang="es-ES" sz="2200" dirty="0" smtClean="0">
              <a:solidFill>
                <a:sysClr val="windowText" lastClr="000000"/>
              </a:solidFill>
              <a:latin typeface="Calibri"/>
            </a:endParaRP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386103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86C3F5E3-AFFB-8131-C5A9-B738EF71E25D}"/>
              </a:ext>
            </a:extLst>
          </p:cNvPr>
          <p:cNvSpPr txBox="1">
            <a:spLocks/>
          </p:cNvSpPr>
          <p:nvPr/>
        </p:nvSpPr>
        <p:spPr>
          <a:xfrm>
            <a:off x="881034" y="1214422"/>
            <a:ext cx="5024438"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defRPr/>
            </a:pPr>
            <a:r>
              <a:rPr lang="es-MX" sz="3600" b="1" dirty="0" smtClean="0">
                <a:solidFill>
                  <a:srgbClr val="4F81BD"/>
                </a:solidFill>
                <a:latin typeface="Calibri"/>
              </a:rPr>
              <a:t>ESPACIOS DE CONSEJERIAS </a:t>
            </a:r>
          </a:p>
          <a:p>
            <a:pPr lvl="0" fontAlgn="auto">
              <a:spcAft>
                <a:spcPts val="0"/>
              </a:spcAft>
              <a:defRPr/>
            </a:pPr>
            <a:r>
              <a:rPr lang="es-MX" sz="3600" b="1" dirty="0" smtClean="0">
                <a:solidFill>
                  <a:srgbClr val="4F81BD"/>
                </a:solidFill>
                <a:latin typeface="Calibri"/>
              </a:rPr>
              <a:t>EN SALUD SEXUAL INTEGRAL</a:t>
            </a:r>
            <a:endParaRPr kumimoji="0" lang="es-MX" sz="3600" b="1" i="0" u="none" strike="noStrike" kern="1200" cap="none" spc="0" normalizeH="0" baseline="0" noProof="0" dirty="0">
              <a:ln>
                <a:noFill/>
              </a:ln>
              <a:solidFill>
                <a:srgbClr val="4F81BD"/>
              </a:solidFill>
              <a:effectLst/>
              <a:uLnTx/>
              <a:uFillTx/>
              <a:latin typeface="Calibri"/>
              <a:ea typeface="+mj-ea"/>
              <a:cs typeface="+mj-cs"/>
            </a:endParaRPr>
          </a:p>
        </p:txBody>
      </p:sp>
      <p:sp>
        <p:nvSpPr>
          <p:cNvPr id="6" name="Marcador de contenido 2">
            <a:extLst>
              <a:ext uri="{FF2B5EF4-FFF2-40B4-BE49-F238E27FC236}">
                <a16:creationId xmlns:a16="http://schemas.microsoft.com/office/drawing/2014/main" xmlns="" id="{BCD8EBE3-FDEF-F832-1A4E-ADB7B9458319}"/>
              </a:ext>
            </a:extLst>
          </p:cNvPr>
          <p:cNvSpPr txBox="1">
            <a:spLocks/>
          </p:cNvSpPr>
          <p:nvPr/>
        </p:nvSpPr>
        <p:spPr>
          <a:xfrm>
            <a:off x="166654" y="2571744"/>
            <a:ext cx="9578421" cy="347192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fontAlgn="auto">
              <a:lnSpc>
                <a:spcPct val="160000"/>
              </a:lnSpc>
              <a:spcAft>
                <a:spcPts val="0"/>
              </a:spcAft>
              <a:buClr>
                <a:srgbClr val="4F81BD"/>
              </a:buClr>
              <a:defRPr/>
            </a:pPr>
            <a:r>
              <a:rPr lang="es-ES" sz="2200" dirty="0" smtClean="0">
                <a:solidFill>
                  <a:sysClr val="windowText" lastClr="000000"/>
                </a:solidFill>
                <a:latin typeface="Calibri"/>
              </a:rPr>
              <a:t>La Consejería es un espacio de encuentro, escucha e información donde se brinda asesoramiento personalizado  para que cada adolescente pueda tomar decisiones autónomas e informadas sobre </a:t>
            </a:r>
            <a:r>
              <a:rPr lang="es-ES" sz="2200" b="1" dirty="0" smtClean="0">
                <a:solidFill>
                  <a:sysClr val="windowText" lastClr="000000"/>
                </a:solidFill>
                <a:latin typeface="Calibri"/>
              </a:rPr>
              <a:t>SU SEXUALIDAD Y EL CUIDADO DE SU CUERPO.</a:t>
            </a:r>
          </a:p>
          <a:p>
            <a:pPr lvl="0" algn="just" fontAlgn="auto">
              <a:lnSpc>
                <a:spcPct val="160000"/>
              </a:lnSpc>
              <a:spcAft>
                <a:spcPts val="0"/>
              </a:spcAft>
              <a:buClr>
                <a:srgbClr val="4F81BD"/>
              </a:buClr>
              <a:defRPr/>
            </a:pPr>
            <a:endParaRPr lang="es-ES" sz="2200" b="1" dirty="0" smtClean="0">
              <a:solidFill>
                <a:sysClr val="windowText" lastClr="000000"/>
              </a:solidFill>
              <a:latin typeface="Calibri"/>
            </a:endParaRPr>
          </a:p>
          <a:p>
            <a:pPr lvl="0" algn="just" fontAlgn="auto">
              <a:lnSpc>
                <a:spcPct val="160000"/>
              </a:lnSpc>
              <a:spcAft>
                <a:spcPts val="0"/>
              </a:spcAft>
              <a:buClr>
                <a:srgbClr val="4F81BD"/>
              </a:buClr>
              <a:defRPr/>
            </a:pPr>
            <a:r>
              <a:rPr lang="es-ES" sz="2200" dirty="0" smtClean="0">
                <a:solidFill>
                  <a:sysClr val="windowText" lastClr="000000"/>
                </a:solidFill>
                <a:latin typeface="Calibri"/>
              </a:rPr>
              <a:t>En este espacio se brinda </a:t>
            </a:r>
            <a:r>
              <a:rPr lang="es-ES" sz="2200" b="1" dirty="0" smtClean="0">
                <a:solidFill>
                  <a:sysClr val="windowText" lastClr="000000"/>
                </a:solidFill>
                <a:latin typeface="Calibri"/>
              </a:rPr>
              <a:t>información adecuada y oportuna, se pueden expresar inquietudes, dudas, deseos y temores</a:t>
            </a:r>
            <a:r>
              <a:rPr lang="es-ES" sz="2200" dirty="0" smtClean="0">
                <a:solidFill>
                  <a:sysClr val="windowText" lastClr="000000"/>
                </a:solidFill>
                <a:latin typeface="Calibri"/>
              </a:rPr>
              <a:t>. Se los acompaña en el </a:t>
            </a:r>
            <a:r>
              <a:rPr lang="es-ES" sz="2200" b="1" dirty="0" smtClean="0">
                <a:solidFill>
                  <a:sysClr val="windowText" lastClr="000000"/>
                </a:solidFill>
                <a:latin typeface="Calibri"/>
              </a:rPr>
              <a:t>PROCESO DE CONSTRUCCIÓN DE AUTONOMÍA PROGRESIVA y CONCIENTIZACIÓN DE SUS DERECHOS AL ACCESO A LA SALUD.</a:t>
            </a:r>
          </a:p>
        </p:txBody>
      </p:sp>
      <p:sp>
        <p:nvSpPr>
          <p:cNvPr id="7" name="Text Box 61">
            <a:extLst>
              <a:ext uri="{FF2B5EF4-FFF2-40B4-BE49-F238E27FC236}">
                <a16:creationId xmlns:a16="http://schemas.microsoft.com/office/drawing/2014/main" xmlns="" id="{2CFEEA08-8672-2723-A9E0-D7A4CDE908D8}"/>
              </a:ext>
            </a:extLst>
          </p:cNvPr>
          <p:cNvSpPr txBox="1">
            <a:spLocks noChangeArrowheads="1"/>
          </p:cNvSpPr>
          <p:nvPr/>
        </p:nvSpPr>
        <p:spPr bwMode="auto">
          <a:xfrm>
            <a:off x="0" y="6464291"/>
            <a:ext cx="9906000" cy="393709"/>
          </a:xfrm>
          <a:prstGeom prst="rect">
            <a:avLst/>
          </a:prstGeom>
          <a:gradFill>
            <a:gsLst>
              <a:gs pos="0">
                <a:srgbClr val="CF17B5"/>
              </a:gs>
              <a:gs pos="74000">
                <a:srgbClr val="7030A0"/>
              </a:gs>
              <a:gs pos="100000">
                <a:srgbClr val="7030A0"/>
              </a:gs>
            </a:gsLst>
            <a:lin ang="5400000" scaled="1"/>
          </a:gradFill>
          <a:ln w="38100">
            <a:noFill/>
            <a:miter lim="800000"/>
            <a:headEnd/>
            <a:tailEnd/>
          </a:ln>
        </p:spPr>
        <p:txBody>
          <a:bodyPr lIns="55711" tIns="27855" rIns="55711" bIns="27855" anchor="ct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eaLnBrk="1" hangingPunct="1">
              <a:defRPr/>
            </a:pPr>
            <a:endParaRPr lang="es-ES" altLang="es-AR" sz="774" b="1" dirty="0">
              <a:solidFill>
                <a:srgbClr val="000066"/>
              </a:solidFill>
              <a:latin typeface="Times New Roman" panose="02020603050405020304" pitchFamily="18" charset="0"/>
            </a:endParaRPr>
          </a:p>
        </p:txBody>
      </p:sp>
      <p:pic>
        <p:nvPicPr>
          <p:cNvPr id="11" name="10 Imagen" descr="1259_enia.jpg"/>
          <p:cNvPicPr>
            <a:picLocks noChangeAspect="1"/>
          </p:cNvPicPr>
          <p:nvPr/>
        </p:nvPicPr>
        <p:blipFill>
          <a:blip r:embed="rId2"/>
          <a:srcRect l="5696" r="8860" b="40153"/>
          <a:stretch>
            <a:fillRect/>
          </a:stretch>
        </p:blipFill>
        <p:spPr>
          <a:xfrm>
            <a:off x="6325572" y="620688"/>
            <a:ext cx="3214710" cy="1500174"/>
          </a:xfrm>
          <a:prstGeom prst="rect">
            <a:avLst/>
          </a:prstGeom>
        </p:spPr>
      </p:pic>
    </p:spTree>
    <p:extLst>
      <p:ext uri="{BB962C8B-B14F-4D97-AF65-F5344CB8AC3E}">
        <p14:creationId xmlns:p14="http://schemas.microsoft.com/office/powerpoint/2010/main" val="3861030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A2021_PLANTILLA">
  <a:themeElements>
    <a:clrScheme name="plantilla_ixse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xse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114" tIns="228558" rIns="457114" bIns="228558" numCol="1" anchor="t" anchorCtr="0" compatLnSpc="1">
        <a:prstTxWarp prst="textNoShape">
          <a:avLst/>
        </a:prstTxWarp>
        <a:spAutoFit/>
      </a:bodyPr>
      <a:lstStyle>
        <a:defPPr marL="0" marR="0" indent="0" algn="l" defTabSz="4319588" rtl="0" eaLnBrk="1" fontAlgn="base" latinLnBrk="0" hangingPunct="1">
          <a:lnSpc>
            <a:spcPct val="100000"/>
          </a:lnSpc>
          <a:spcBef>
            <a:spcPct val="0"/>
          </a:spcBef>
          <a:spcAft>
            <a:spcPct val="0"/>
          </a:spcAft>
          <a:buClrTx/>
          <a:buSzTx/>
          <a:buFontTx/>
          <a:buNone/>
          <a:tabLst/>
          <a:defRPr kumimoji="0" lang="es-ES" sz="3900" b="1" i="1" u="none" strike="noStrike" cap="none" normalizeH="0" baseline="0" smtClean="0">
            <a:ln>
              <a:noFill/>
            </a:ln>
            <a:solidFill>
              <a:srgbClr val="6600FF"/>
            </a:solidFill>
            <a:effectLst/>
            <a:latin typeface="Helvetica 55 Roman"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114" tIns="228558" rIns="457114" bIns="228558" numCol="1" anchor="t" anchorCtr="0" compatLnSpc="1">
        <a:prstTxWarp prst="textNoShape">
          <a:avLst/>
        </a:prstTxWarp>
        <a:spAutoFit/>
      </a:bodyPr>
      <a:lstStyle>
        <a:defPPr marL="0" marR="0" indent="0" algn="l" defTabSz="4319588" rtl="0" eaLnBrk="1" fontAlgn="base" latinLnBrk="0" hangingPunct="1">
          <a:lnSpc>
            <a:spcPct val="100000"/>
          </a:lnSpc>
          <a:spcBef>
            <a:spcPct val="0"/>
          </a:spcBef>
          <a:spcAft>
            <a:spcPct val="0"/>
          </a:spcAft>
          <a:buClrTx/>
          <a:buSzTx/>
          <a:buFontTx/>
          <a:buNone/>
          <a:tabLst/>
          <a:defRPr kumimoji="0" lang="es-ES" sz="3900" b="1" i="1" u="none" strike="noStrike" cap="none" normalizeH="0" baseline="0" smtClean="0">
            <a:ln>
              <a:noFill/>
            </a:ln>
            <a:solidFill>
              <a:srgbClr val="6600FF"/>
            </a:solidFill>
            <a:effectLst/>
            <a:latin typeface="Helvetica 55 Roman" pitchFamily="34" charset="0"/>
          </a:defRPr>
        </a:defPPr>
      </a:lstStyle>
    </a:lnDef>
  </a:objectDefaults>
  <a:extraClrSchemeLst>
    <a:extraClrScheme>
      <a:clrScheme name="plantilla_ixse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xse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xse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xse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xse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xse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xse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xse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xse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xse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xse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xse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FORA2021_PLANTILLA" id="{F8A1ABF0-955D-4C0B-8EEB-C49954CD31C0}" vid="{9BFBFE5C-EED9-4C21-8DDE-B60AC01CE5C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TotalTime>
  <Words>1090</Words>
  <Application>Microsoft Office PowerPoint</Application>
  <PresentationFormat>A4 (210 x 297 mm)</PresentationFormat>
  <Paragraphs>152</Paragraphs>
  <Slides>23</Slides>
  <Notes>5</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FORA2021_PLANTILLA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Línea de cuidado embarazo adolescente</vt:lpstr>
      <vt:lpstr>Acompañamiento Integral  Primer Nivel de Atención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Lucre</dc:creator>
  <cp:lastModifiedBy>PC</cp:lastModifiedBy>
  <cp:revision>60</cp:revision>
  <dcterms:created xsi:type="dcterms:W3CDTF">2012-03-01T12:39:47Z</dcterms:created>
  <dcterms:modified xsi:type="dcterms:W3CDTF">2023-08-15T13:45:55Z</dcterms:modified>
</cp:coreProperties>
</file>