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67" r:id="rId14"/>
    <p:sldId id="268" r:id="rId15"/>
    <p:sldId id="269" r:id="rId16"/>
  </p:sldIdLst>
  <p:sldSz cx="18254663" cy="10261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232">
          <p15:clr>
            <a:srgbClr val="000000"/>
          </p15:clr>
        </p15:guide>
        <p15:guide id="2" pos="575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xPrXCOFrbz4fvyGTcMn/indJX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606" y="-114"/>
      </p:cViewPr>
      <p:guideLst>
        <p:guide orient="horz" pos="3232"/>
        <p:guide pos="57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369100" y="3187748"/>
            <a:ext cx="15516464" cy="219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2738200" y="5814907"/>
            <a:ext cx="12778264" cy="262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t" anchorCtr="0">
            <a:noAutofit/>
          </a:bodyPr>
          <a:lstStyle>
            <a:lvl1pPr lv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5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912812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6237287" y="9510712"/>
            <a:ext cx="578008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13082587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1441992" y="6594029"/>
            <a:ext cx="15516464" cy="203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1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>
            <a:off x="1441992" y="4349305"/>
            <a:ext cx="15516464" cy="224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b" anchorCtr="0">
            <a:noAutofit/>
          </a:bodyPr>
          <a:lstStyle>
            <a:lvl1pPr marL="457200" lvl="0" indent="-228600" algn="l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 sz="29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912812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6237287" y="9510712"/>
            <a:ext cx="578008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13082587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>
            <a:off x="912812" y="411162"/>
            <a:ext cx="16429037" cy="170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>
            <a:off x="912812" y="2393950"/>
            <a:ext cx="16429037" cy="677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912812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6237287" y="9510712"/>
            <a:ext cx="578008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13082587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 rot="5400000">
            <a:off x="10910473" y="2735099"/>
            <a:ext cx="8755615" cy="410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 rot="5400000">
            <a:off x="2543752" y="-1220078"/>
            <a:ext cx="8755615" cy="12017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912812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6237287" y="9510712"/>
            <a:ext cx="578008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13082587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912812" y="411162"/>
            <a:ext cx="16429037" cy="170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 rot="5400000">
            <a:off x="5741193" y="-2434431"/>
            <a:ext cx="6772275" cy="164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dt" idx="10"/>
          </p:nvPr>
        </p:nvSpPr>
        <p:spPr>
          <a:xfrm>
            <a:off x="912812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ftr" idx="11"/>
          </p:nvPr>
        </p:nvSpPr>
        <p:spPr>
          <a:xfrm>
            <a:off x="6237287" y="9510712"/>
            <a:ext cx="578008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13082587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3578042" y="7183120"/>
            <a:ext cx="10952798" cy="8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>
            <a:spLocks noGrp="1"/>
          </p:cNvSpPr>
          <p:nvPr>
            <p:ph type="pic" idx="2"/>
          </p:nvPr>
        </p:nvSpPr>
        <p:spPr>
          <a:xfrm>
            <a:off x="3578042" y="916893"/>
            <a:ext cx="10952798" cy="615696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24"/>
          <p:cNvSpPr txBox="1">
            <a:spLocks noGrp="1"/>
          </p:cNvSpPr>
          <p:nvPr>
            <p:ph type="body" idx="1"/>
          </p:nvPr>
        </p:nvSpPr>
        <p:spPr>
          <a:xfrm>
            <a:off x="3578042" y="8031128"/>
            <a:ext cx="10952798" cy="120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t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1pPr>
            <a:lvl2pPr marL="914400" lvl="1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>
            <a:off x="912812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>
            <a:off x="6237287" y="9510712"/>
            <a:ext cx="578008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13082587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912734" y="408564"/>
            <a:ext cx="6005658" cy="1738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7137066" y="408565"/>
            <a:ext cx="10204864" cy="8757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t" anchorCtr="0">
            <a:noAutofit/>
          </a:bodyPr>
          <a:lstStyle>
            <a:lvl1pPr marL="457200" lvl="0" indent="-59055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1pPr>
            <a:lvl2pPr marL="914400" lvl="1" indent="-5461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–"/>
              <a:defRPr sz="5000"/>
            </a:lvl2pPr>
            <a:lvl3pPr marL="1371600" lvl="2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3pPr>
            <a:lvl4pPr marL="1828800" lvl="3" indent="-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 sz="3600"/>
            </a:lvl4pPr>
            <a:lvl5pPr marL="2286000" lvl="4" indent="-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»"/>
              <a:defRPr sz="3600"/>
            </a:lvl5pPr>
            <a:lvl6pPr marL="2743200" lvl="5" indent="-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6pPr>
            <a:lvl7pPr marL="3200400" lvl="6" indent="-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7pPr>
            <a:lvl8pPr marL="3657600" lvl="7" indent="-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8pPr>
            <a:lvl9pPr marL="4114800" lvl="8" indent="-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2"/>
          </p:nvPr>
        </p:nvSpPr>
        <p:spPr>
          <a:xfrm>
            <a:off x="912734" y="2147336"/>
            <a:ext cx="6005658" cy="7019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t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1pPr>
            <a:lvl2pPr marL="914400" lvl="1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dt" idx="10"/>
          </p:nvPr>
        </p:nvSpPr>
        <p:spPr>
          <a:xfrm>
            <a:off x="912812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ftr" idx="11"/>
          </p:nvPr>
        </p:nvSpPr>
        <p:spPr>
          <a:xfrm>
            <a:off x="6237287" y="9510712"/>
            <a:ext cx="578008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13082587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dt" idx="10"/>
          </p:nvPr>
        </p:nvSpPr>
        <p:spPr>
          <a:xfrm>
            <a:off x="912812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ftr" idx="11"/>
          </p:nvPr>
        </p:nvSpPr>
        <p:spPr>
          <a:xfrm>
            <a:off x="6237287" y="9510712"/>
            <a:ext cx="578008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sldNum" idx="12"/>
          </p:nvPr>
        </p:nvSpPr>
        <p:spPr>
          <a:xfrm>
            <a:off x="13082587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912812" y="411162"/>
            <a:ext cx="16429037" cy="170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dt" idx="10"/>
          </p:nvPr>
        </p:nvSpPr>
        <p:spPr>
          <a:xfrm>
            <a:off x="912812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ftr" idx="11"/>
          </p:nvPr>
        </p:nvSpPr>
        <p:spPr>
          <a:xfrm>
            <a:off x="6237287" y="9510712"/>
            <a:ext cx="578008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sldNum" idx="12"/>
          </p:nvPr>
        </p:nvSpPr>
        <p:spPr>
          <a:xfrm>
            <a:off x="13082587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912812" y="411162"/>
            <a:ext cx="16429037" cy="170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912733" y="2296984"/>
            <a:ext cx="8065646" cy="95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b" anchorCtr="0">
            <a:noAutofit/>
          </a:bodyPr>
          <a:lstStyle>
            <a:lvl1pPr marL="457200" lvl="0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 b="1"/>
            </a:lvl1pPr>
            <a:lvl2pPr marL="914400" lvl="1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2pPr>
            <a:lvl3pPr marL="1371600" lvl="2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3pPr>
            <a:lvl4pPr marL="1828800" lvl="3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4pPr>
            <a:lvl5pPr marL="2286000" lvl="4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5pPr>
            <a:lvl6pPr marL="2743200" lvl="5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6pPr>
            <a:lvl7pPr marL="3200400" lvl="6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7pPr>
            <a:lvl8pPr marL="3657600" lvl="7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8pPr>
            <a:lvl9pPr marL="4114800" lvl="8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2"/>
          </p:nvPr>
        </p:nvSpPr>
        <p:spPr>
          <a:xfrm>
            <a:off x="912733" y="3254257"/>
            <a:ext cx="8065646" cy="591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t" anchorCtr="0">
            <a:no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 sz="36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marL="2286000" lvl="4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marL="2743200" lvl="5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marL="3200400" lvl="6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marL="3657600" lvl="7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marL="4114800" lvl="8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3"/>
          </p:nvPr>
        </p:nvSpPr>
        <p:spPr>
          <a:xfrm>
            <a:off x="9273116" y="2296984"/>
            <a:ext cx="8068815" cy="95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b" anchorCtr="0">
            <a:noAutofit/>
          </a:bodyPr>
          <a:lstStyle>
            <a:lvl1pPr marL="457200" lvl="0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 b="1"/>
            </a:lvl1pPr>
            <a:lvl2pPr marL="914400" lvl="1" indent="-228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2pPr>
            <a:lvl3pPr marL="1371600" lvl="2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3pPr>
            <a:lvl4pPr marL="1828800" lvl="3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4pPr>
            <a:lvl5pPr marL="2286000" lvl="4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5pPr>
            <a:lvl6pPr marL="2743200" lvl="5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6pPr>
            <a:lvl7pPr marL="3200400" lvl="6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7pPr>
            <a:lvl8pPr marL="3657600" lvl="7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8pPr>
            <a:lvl9pPr marL="4114800" lvl="8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4"/>
          </p:nvPr>
        </p:nvSpPr>
        <p:spPr>
          <a:xfrm>
            <a:off x="9273116" y="3254257"/>
            <a:ext cx="8068815" cy="591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t" anchorCtr="0">
            <a:no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 sz="36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marL="2286000" lvl="4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marL="2743200" lvl="5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marL="3200400" lvl="6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marL="3657600" lvl="7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marL="4114800" lvl="8" indent="-41275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912812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6237287" y="9510712"/>
            <a:ext cx="578008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13082587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912812" y="411162"/>
            <a:ext cx="16429037" cy="170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1"/>
          </p:nvPr>
        </p:nvSpPr>
        <p:spPr>
          <a:xfrm>
            <a:off x="912733" y="2394374"/>
            <a:ext cx="8062476" cy="677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t" anchorCtr="0">
            <a:noAutofit/>
          </a:bodyPr>
          <a:lstStyle>
            <a:lvl1pPr marL="457200" lvl="0" indent="-5461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1pPr>
            <a:lvl2pPr marL="914400" lvl="1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–"/>
              <a:defRPr sz="4300"/>
            </a:lvl2pPr>
            <a:lvl3pPr marL="1371600" lvl="2" indent="-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marL="2286000" lvl="4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marL="2743200" lvl="5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6pPr>
            <a:lvl7pPr marL="3200400" lvl="6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7pPr>
            <a:lvl8pPr marL="3657600" lvl="7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8pPr>
            <a:lvl9pPr marL="4114800" lvl="8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2"/>
          </p:nvPr>
        </p:nvSpPr>
        <p:spPr>
          <a:xfrm>
            <a:off x="9279454" y="2394374"/>
            <a:ext cx="8062476" cy="677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t" anchorCtr="0">
            <a:noAutofit/>
          </a:bodyPr>
          <a:lstStyle>
            <a:lvl1pPr marL="457200" lvl="0" indent="-5461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1pPr>
            <a:lvl2pPr marL="914400" lvl="1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–"/>
              <a:defRPr sz="4300"/>
            </a:lvl2pPr>
            <a:lvl3pPr marL="1371600" lvl="2" indent="-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marL="2286000" lvl="4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marL="2743200" lvl="5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6pPr>
            <a:lvl7pPr marL="3200400" lvl="6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7pPr>
            <a:lvl8pPr marL="3657600" lvl="7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8pPr>
            <a:lvl9pPr marL="4114800" lvl="8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912812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6237287" y="9510712"/>
            <a:ext cx="578008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13082587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912812" y="411162"/>
            <a:ext cx="16429037" cy="170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912812" y="2393950"/>
            <a:ext cx="16429037" cy="677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461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912812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6237287" y="9510712"/>
            <a:ext cx="578008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13082587" y="9510712"/>
            <a:ext cx="4259262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Estética 2023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" y="0"/>
            <a:ext cx="18241962" cy="10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3370262" y="2452687"/>
            <a:ext cx="10463304" cy="178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</a:pPr>
            <a:r>
              <a:rPr lang="en-US" sz="5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 DE FORMACIÓN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</a:pPr>
            <a:r>
              <a:rPr lang="en-US" sz="5500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AGENTES </a:t>
            </a:r>
            <a:r>
              <a:rPr lang="en-US" sz="5500" b="1" i="0" u="none" strike="noStrike" cap="none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SANITARIOS </a:t>
            </a:r>
            <a:r>
              <a:rPr lang="en-US" sz="5500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5815012" y="4770437"/>
            <a:ext cx="11122025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Comunicación y Educación para la Salud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 de Junio de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0" descr="Estética 2023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1" y="0"/>
            <a:ext cx="18241962" cy="10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0"/>
          <p:cNvSpPr txBox="1"/>
          <p:nvPr/>
        </p:nvSpPr>
        <p:spPr>
          <a:xfrm>
            <a:off x="2719387" y="2738075"/>
            <a:ext cx="6046787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Hacia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comunitaria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salud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Campaña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decisiones</a:t>
            </a:r>
            <a:endParaRPr dirty="0"/>
          </a:p>
        </p:txBody>
      </p:sp>
      <p:pic>
        <p:nvPicPr>
          <p:cNvPr id="149" name="Google Shape;149;p10" descr="C:\Users\msmariao\Downloads\WhatsApp Image 2023-06-06 at 09.15.05 (1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71000" y="1646237"/>
            <a:ext cx="6913562" cy="69135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8;p10"/>
          <p:cNvSpPr txBox="1"/>
          <p:nvPr/>
        </p:nvSpPr>
        <p:spPr>
          <a:xfrm>
            <a:off x="2701969" y="4745401"/>
            <a:ext cx="599789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es-AR" sz="2000" dirty="0" smtClean="0"/>
              <a:t>https://drive.google.com/file/d/1hdD_QqdS-RobSMMtPkU6VcT2VBuEuTha/view?usp=sharing</a:t>
            </a:r>
            <a:endParaRPr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0" descr="Estética 2023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41962" cy="10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0"/>
          <p:cNvSpPr txBox="1"/>
          <p:nvPr/>
        </p:nvSpPr>
        <p:spPr>
          <a:xfrm>
            <a:off x="3189650" y="1405663"/>
            <a:ext cx="1174119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Hacia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comunitaria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salud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Experiencia</a:t>
            </a: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el taller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personas trans CAPS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Goldin</a:t>
            </a:r>
            <a:endParaRPr dirty="0"/>
          </a:p>
        </p:txBody>
      </p:sp>
      <p:pic>
        <p:nvPicPr>
          <p:cNvPr id="7" name="6 Imagen" descr="no supongas pregunt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438" y="2886891"/>
            <a:ext cx="4432294" cy="6322771"/>
          </a:xfrm>
          <a:prstGeom prst="rect">
            <a:avLst/>
          </a:prstGeom>
        </p:spPr>
      </p:pic>
      <p:pic>
        <p:nvPicPr>
          <p:cNvPr id="8" name="7 Imagen" descr="Folletos gold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494" y="2602992"/>
            <a:ext cx="9343026" cy="72579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1" descr="Estética 2023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1" y="0"/>
            <a:ext cx="18241962" cy="10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1"/>
          <p:cNvSpPr txBox="1"/>
          <p:nvPr/>
        </p:nvSpPr>
        <p:spPr>
          <a:xfrm>
            <a:off x="2956741" y="2495277"/>
            <a:ext cx="8904333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 err="1" smtClean="0">
                <a:solidFill>
                  <a:srgbClr val="00B0F0"/>
                </a:solidFill>
              </a:rPr>
              <a:t>G</a:t>
            </a:r>
            <a:r>
              <a:rPr lang="en-US" sz="3200" b="0" i="0" u="none" dirty="0" err="1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uía</a:t>
            </a:r>
            <a:r>
              <a:rPr lang="en-US" sz="3200" b="0" i="0" u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3200" b="0" i="0" u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US" sz="3200" b="0" i="0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3200" b="0" i="0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equipos</a:t>
            </a:r>
            <a:r>
              <a:rPr lang="en-US" sz="3200" b="0" i="0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200" b="0" i="0" u="none" dirty="0" err="1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salud</a:t>
            </a:r>
            <a:r>
              <a:rPr lang="en-US" sz="3200" dirty="0" smtClean="0">
                <a:solidFill>
                  <a:srgbClr val="00B0F0"/>
                </a:solidFill>
              </a:rPr>
              <a:t>: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99956" y="5251270"/>
            <a:ext cx="6048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https://bancos.salud.gob.ar/recurso/guia-de-comunicacion-para-equipos-de-salud</a:t>
            </a:r>
            <a:endParaRPr lang="es-AR" sz="2000" dirty="0"/>
          </a:p>
        </p:txBody>
      </p:sp>
      <p:pic>
        <p:nvPicPr>
          <p:cNvPr id="18434" name="Picture 2" descr="Guía de comunicación para equipos de salu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35152" y="3395572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2" descr="Estética 2023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41962" cy="10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2"/>
          <p:cNvSpPr txBox="1"/>
          <p:nvPr/>
        </p:nvSpPr>
        <p:spPr>
          <a:xfrm>
            <a:off x="3481479" y="2173377"/>
            <a:ext cx="1062640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dirty="0" smtClean="0">
                <a:solidFill>
                  <a:schemeClr val="dk1"/>
                </a:solidFill>
              </a:rPr>
              <a:t>El </a:t>
            </a:r>
            <a:r>
              <a:rPr lang="en-US" sz="2800" dirty="0" err="1" smtClean="0">
                <a:solidFill>
                  <a:schemeClr val="dk1"/>
                </a:solidFill>
              </a:rPr>
              <a:t>posicionamiento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que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plantea</a:t>
            </a:r>
            <a:r>
              <a:rPr lang="en-US" sz="2800" dirty="0" smtClean="0">
                <a:solidFill>
                  <a:schemeClr val="dk1"/>
                </a:solidFill>
              </a:rPr>
              <a:t> la </a:t>
            </a:r>
            <a:r>
              <a:rPr lang="en-US" sz="2800" dirty="0" err="1" smtClean="0">
                <a:solidFill>
                  <a:schemeClr val="dk1"/>
                </a:solidFill>
              </a:rPr>
              <a:t>Comunicación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Comunitaria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dialoga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constantemente</a:t>
            </a:r>
            <a:r>
              <a:rPr lang="en-US" sz="2800" dirty="0" smtClean="0">
                <a:solidFill>
                  <a:schemeClr val="dk1"/>
                </a:solidFill>
              </a:rPr>
              <a:t> con la </a:t>
            </a:r>
            <a:r>
              <a:rPr lang="en-US" sz="2800" dirty="0" err="1" smtClean="0">
                <a:solidFill>
                  <a:schemeClr val="dk1"/>
                </a:solidFill>
              </a:rPr>
              <a:t>perspectiva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planteada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desde</a:t>
            </a:r>
            <a:r>
              <a:rPr lang="en-US" sz="2800" dirty="0" smtClean="0">
                <a:solidFill>
                  <a:schemeClr val="dk1"/>
                </a:solidFill>
              </a:rPr>
              <a:t> la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Popular:</a:t>
            </a:r>
            <a:endParaRPr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409405" y="4180115"/>
            <a:ext cx="1092054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AR" sz="3600" i="1" dirty="0" smtClean="0"/>
              <a:t>“Enseñar </a:t>
            </a:r>
            <a:r>
              <a:rPr lang="es-AR" sz="3600" i="1" dirty="0" smtClean="0"/>
              <a:t>no es transferir conocimientos, sino </a:t>
            </a:r>
            <a:r>
              <a:rPr lang="es-AR" sz="3600" i="1" dirty="0" smtClean="0">
                <a:solidFill>
                  <a:srgbClr val="00B0F0"/>
                </a:solidFill>
              </a:rPr>
              <a:t>crear las posibilidades para su producción o </a:t>
            </a:r>
            <a:r>
              <a:rPr lang="es-AR" sz="3600" i="1" dirty="0" smtClean="0">
                <a:solidFill>
                  <a:srgbClr val="00B0F0"/>
                </a:solidFill>
              </a:rPr>
              <a:t>construcción</a:t>
            </a:r>
            <a:r>
              <a:rPr lang="es-AR" sz="3600" i="1" dirty="0" smtClean="0"/>
              <a:t> </a:t>
            </a:r>
            <a:r>
              <a:rPr lang="es-AR" sz="3600" i="1" dirty="0" smtClean="0"/>
              <a:t> </a:t>
            </a:r>
            <a:r>
              <a:rPr lang="es-AR" sz="3600" i="1" dirty="0" smtClean="0"/>
              <a:t>lo que supone contextualizar la enseñanza plenamente no solo mediante las dinámicas en el aula sino trasladando al alumno al medio que lo </a:t>
            </a:r>
            <a:r>
              <a:rPr lang="es-AR" sz="3600" i="1" dirty="0" smtClean="0"/>
              <a:t>rodea”.</a:t>
            </a:r>
            <a:endParaRPr lang="es-AR" sz="3600" i="1" dirty="0" smtClean="0"/>
          </a:p>
          <a:p>
            <a:endParaRPr lang="es-A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3" descr="Estética 2023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" y="0"/>
            <a:ext cx="18241962" cy="102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Resucrsos de Comunicación para la Salu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665" y="1900668"/>
            <a:ext cx="6257812" cy="62578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285998" y="4598126"/>
            <a:ext cx="3448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3200" dirty="0" smtClean="0">
                <a:solidFill>
                  <a:srgbClr val="00B0F0"/>
                </a:solidFill>
              </a:rPr>
              <a:t>RECURSERO:</a:t>
            </a:r>
            <a:r>
              <a:rPr lang="es-AR" sz="3200" dirty="0" smtClean="0"/>
              <a:t> COMUNICACIÓN PARA LA SALUD</a:t>
            </a:r>
            <a:endParaRPr lang="es-AR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4" descr="Estética 2023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" y="0"/>
            <a:ext cx="18241962" cy="10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4663440" y="4010297"/>
            <a:ext cx="8934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dirty="0" smtClean="0">
                <a:solidFill>
                  <a:srgbClr val="00B0F0"/>
                </a:solidFill>
              </a:rPr>
              <a:t>¡MUCHAS GRACIAS POR SU PARTICIPACIÓN!</a:t>
            </a:r>
            <a:endParaRPr lang="es-AR" sz="4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 descr="Estética 2023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" y="0"/>
            <a:ext cx="18241962" cy="10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2574925" y="2538412"/>
            <a:ext cx="89281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strike="noStrike" cap="none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4000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strike="noStrike" cap="none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juntamos</a:t>
            </a:r>
            <a:r>
              <a:rPr lang="en-US" sz="4000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en 2 </a:t>
            </a:r>
            <a:r>
              <a:rPr lang="en-US" sz="4000" b="1" i="0" u="none" strike="noStrike" cap="none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equipos</a:t>
            </a:r>
            <a:r>
              <a:rPr lang="en-US" sz="4000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866914" y="1789611"/>
            <a:ext cx="4728755" cy="65706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92D050"/>
              </a:solidFill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57987" y="2062389"/>
            <a:ext cx="4762500" cy="64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2498725" y="3475037"/>
            <a:ext cx="8928100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cartas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toca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800" b="1" i="0" u="none" strike="noStrike" cap="none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Asignar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persina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ira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cambiando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turno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tendrá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tarjeta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guiar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adivine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palabra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aparece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la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carta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*IMPORTANTE: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comunicarse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podrá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ningún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derivado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palabras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aparece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el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listado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abajo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turno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2800" b="1" i="0" u="none" strike="noStrike" cap="none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sz="2800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de 90 </a:t>
            </a:r>
            <a:r>
              <a:rPr lang="en-US" sz="2800" b="1" i="0" u="none" strike="noStrike" cap="none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segundos</a:t>
            </a:r>
            <a:r>
              <a:rPr lang="en-US" sz="2800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adivinar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 descr="Estética 2023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" y="0"/>
            <a:ext cx="18241962" cy="10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2862262" y="1962150"/>
            <a:ext cx="131064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¿Qué conocemos sobre la comunicación? </a:t>
            </a:r>
            <a:endParaRPr/>
          </a:p>
        </p:txBody>
      </p:sp>
      <p:pic>
        <p:nvPicPr>
          <p:cNvPr id="101" name="Google Shape;101;p3" descr="http://1.bp.blogspot.com/-Sx7V7V9vTdY/UT3JY0eMidI/AAAAAAAACJs/JKgrwsownzg/s640/untitled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1312" y="2881312"/>
            <a:ext cx="8064500" cy="403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3222625" y="7573962"/>
            <a:ext cx="131048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¿Este esquema se presenta así en nuestra cotideaneidad?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 descr="Estética 2023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" y="0"/>
            <a:ext cx="18241962" cy="10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/>
          <p:nvPr/>
        </p:nvSpPr>
        <p:spPr>
          <a:xfrm>
            <a:off x="3049587" y="3186112"/>
            <a:ext cx="131048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sz="3200" b="1" i="0" u="none" strike="noStrike" cap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esquema</a:t>
            </a:r>
            <a:r>
              <a:rPr lang="en-US" sz="32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conocido</a:t>
            </a:r>
            <a:r>
              <a:rPr lang="en-US" sz="32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32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invertido</a:t>
            </a:r>
            <a:r>
              <a:rPr lang="en-US" sz="32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3014662" y="4122737"/>
            <a:ext cx="11512550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poder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pensar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estrategias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(y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producir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emitir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mensajes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importante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empezar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escucha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función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generalmente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asignada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 receptor).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posiciones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EMISOR-RECEPTOR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conocidas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en-US" sz="3200" b="1" i="0" u="none" strike="noStrike" cap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pueden</a:t>
            </a:r>
            <a:r>
              <a:rPr lang="en-US" sz="32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3200" b="1" i="0" u="none" strike="noStrike" cap="none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estáticas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se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alimentan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constantemente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entre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sí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 descr="Estética 2023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1" y="0"/>
            <a:ext cx="18241962" cy="102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construcción de sentid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532" y="1574858"/>
            <a:ext cx="14676742" cy="8255668"/>
          </a:xfrm>
          <a:prstGeom prst="rect">
            <a:avLst/>
          </a:prstGeom>
        </p:spPr>
      </p:pic>
      <p:sp>
        <p:nvSpPr>
          <p:cNvPr id="115" name="Google Shape;115;p5"/>
          <p:cNvSpPr txBox="1"/>
          <p:nvPr/>
        </p:nvSpPr>
        <p:spPr>
          <a:xfrm>
            <a:off x="2531064" y="1182867"/>
            <a:ext cx="516295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US" sz="3200" b="1" i="0" u="none" strike="noStrike" cap="none" dirty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3200" b="1" i="0" u="none" strike="noStrike" cap="none" dirty="0" smtClean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 descr="Estética 2023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" y="0"/>
            <a:ext cx="18241962" cy="10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 txBox="1"/>
          <p:nvPr/>
        </p:nvSpPr>
        <p:spPr>
          <a:xfrm>
            <a:off x="3582987" y="2898775"/>
            <a:ext cx="11952287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"La comunicación o es diálogo o no es comunicación, sino tan sólo información  o  difusión. Si hoy hablamos  de  comunicación  participativa,  dialógica,  horizontal, bidireccional,  etc.;  estos adjetivos  que  sumamos  al vocablo constituyen  en  rigor,  una  redundancia  impuesta por la apropiación indebida que los  medios masivos  de  difusión  han hecho del  término  comunicación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 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Mario Kaplum. Para una pedagogía de la comunicación.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7" descr="Estética 2023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" y="0"/>
            <a:ext cx="18241962" cy="10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/>
          <p:nvPr/>
        </p:nvSpPr>
        <p:spPr>
          <a:xfrm>
            <a:off x="4014787" y="2827337"/>
            <a:ext cx="1123315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derecho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El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la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puede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promover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equidad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Salud</a:t>
            </a:r>
            <a:r>
              <a:rPr lang="en-US" sz="3200" dirty="0">
                <a:solidFill>
                  <a:schemeClr val="dk1"/>
                </a:solidFill>
              </a:rPr>
              <a:t>:</a:t>
            </a:r>
            <a:endParaRPr dirty="0"/>
          </a:p>
        </p:txBody>
      </p:sp>
      <p:sp>
        <p:nvSpPr>
          <p:cNvPr id="128" name="Google Shape;128;p7"/>
          <p:cNvSpPr txBox="1"/>
          <p:nvPr/>
        </p:nvSpPr>
        <p:spPr>
          <a:xfrm>
            <a:off x="4059510" y="4527639"/>
            <a:ext cx="1064926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es-AR" sz="2800" dirty="0" smtClean="0">
                <a:solidFill>
                  <a:srgbClr val="00B0F0"/>
                </a:solidFill>
              </a:rPr>
              <a:t>https://drive.google.com/drive/folders/147fFhjiWsNPgkFPEnEn5wpeFAuAQ7KW6</a:t>
            </a:r>
            <a:endParaRPr sz="2800" dirty="0">
              <a:solidFill>
                <a:srgbClr val="00B0F0"/>
              </a:solidFill>
            </a:endParaRPr>
          </a:p>
        </p:txBody>
      </p:sp>
      <p:pic>
        <p:nvPicPr>
          <p:cNvPr id="26628" name="Picture 4" descr="Podcast Radio Logo Icon Vector Illustration Stock Illustration - Download  Image Now - Podcasting, Microphone, Logo - iStock"/>
          <p:cNvPicPr>
            <a:picLocks noChangeAspect="1" noChangeArrowheads="1"/>
          </p:cNvPicPr>
          <p:nvPr/>
        </p:nvPicPr>
        <p:blipFill>
          <a:blip r:embed="rId4"/>
          <a:srcRect t="3739" r="37683"/>
          <a:stretch>
            <a:fillRect/>
          </a:stretch>
        </p:blipFill>
        <p:spPr bwMode="auto">
          <a:xfrm>
            <a:off x="11990523" y="5368834"/>
            <a:ext cx="3632654" cy="3447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8" descr="Estética 2023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0" y="19050"/>
            <a:ext cx="18243550" cy="10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 txBox="1"/>
          <p:nvPr/>
        </p:nvSpPr>
        <p:spPr>
          <a:xfrm>
            <a:off x="2625725" y="3702050"/>
            <a:ext cx="6573837" cy="121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8"/>
          <p:cNvSpPr txBox="1"/>
          <p:nvPr/>
        </p:nvSpPr>
        <p:spPr>
          <a:xfrm>
            <a:off x="4014787" y="2654300"/>
            <a:ext cx="993775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Salud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hablamos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200" b="0" i="0" u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DIMENSIÓN COMUNICACIONAL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 los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usuarios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territorio</a:t>
            </a:r>
            <a:endParaRPr dirty="0"/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 el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equipo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salud</a:t>
            </a:r>
            <a:endParaRPr dirty="0"/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otros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efectores</a:t>
            </a:r>
            <a:endParaRPr dirty="0"/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otras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instituciones</a:t>
            </a:r>
            <a:endParaRPr dirty="0"/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Materiales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endParaRPr dirty="0"/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Medios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9" descr="Estética 2023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0" y="19050"/>
            <a:ext cx="18243550" cy="102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9"/>
          <p:cNvSpPr txBox="1"/>
          <p:nvPr/>
        </p:nvSpPr>
        <p:spPr>
          <a:xfrm>
            <a:off x="2625725" y="3702050"/>
            <a:ext cx="6573837" cy="121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925" tIns="81450" rIns="162925" bIns="81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4014787" y="2654300"/>
            <a:ext cx="9937750" cy="50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“La </a:t>
            </a:r>
            <a:r>
              <a:rPr lang="en-US" sz="320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r>
              <a:rPr lang="en-US" sz="320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Comunitaria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implica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generar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puntos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vista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nacen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partir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construcciones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colectivas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nivel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territorial,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barrial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comunitario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construcciones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buscan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intervenir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el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espacio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público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interpelando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quienes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habitan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lugar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y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también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descubriendo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cómo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hacerlo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pensado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cuáles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son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herramientas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adecuadas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llevar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adelante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campaña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difusión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desde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comunidad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lograr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tener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incidencia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allí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donde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vivimos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478</Words>
  <Application>Microsoft Office PowerPoint</Application>
  <PresentationFormat>Personalizado</PresentationFormat>
  <Paragraphs>42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msemilias</dc:creator>
  <cp:lastModifiedBy>msemilias</cp:lastModifiedBy>
  <cp:revision>14</cp:revision>
  <dcterms:created xsi:type="dcterms:W3CDTF">2023-02-17T13:57:16Z</dcterms:created>
  <dcterms:modified xsi:type="dcterms:W3CDTF">2023-06-06T14:52:58Z</dcterms:modified>
</cp:coreProperties>
</file>