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</p:sldIdLst>
  <p:sldSz cx="18254663" cy="10261600"/>
  <p:notesSz cx="7053263" cy="9309100"/>
  <p:defaultTextStyle>
    <a:defPPr>
      <a:defRPr lang="es-AR"/>
    </a:defPPr>
    <a:lvl1pPr marL="0" algn="l" defTabSz="16294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14730" algn="l" defTabSz="16294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29461" algn="l" defTabSz="16294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44191" algn="l" defTabSz="16294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58922" algn="l" defTabSz="16294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73652" algn="l" defTabSz="16294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88382" algn="l" defTabSz="16294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703113" algn="l" defTabSz="16294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517843" algn="l" defTabSz="16294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>
        <p:scale>
          <a:sx n="51" d="100"/>
          <a:sy n="51" d="100"/>
        </p:scale>
        <p:origin x="-456" y="222"/>
      </p:cViewPr>
      <p:guideLst>
        <p:guide orient="horz" pos="3232"/>
        <p:guide pos="575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95738" y="0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578CC-4B44-4BB9-B0F4-1CB05881586D}" type="datetimeFigureOut">
              <a:rPr lang="es-AR" smtClean="0"/>
              <a:t>6/6/2023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76A8ED-679B-48D5-B83A-7430C5E45DA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12742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69100" y="3187748"/>
            <a:ext cx="15516464" cy="219959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738200" y="5814907"/>
            <a:ext cx="12778264" cy="26224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4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9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4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8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73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88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03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17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t>6/6/2023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t>6/6/2023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3234631" y="410941"/>
            <a:ext cx="4107299" cy="875561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2733" y="410941"/>
            <a:ext cx="12017653" cy="875561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t>6/6/2023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t>6/6/2023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1992" y="6594029"/>
            <a:ext cx="15516464" cy="2038068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1992" y="4349305"/>
            <a:ext cx="15516464" cy="2244724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1473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9461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4419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5892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7365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8838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0311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1784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t>6/6/2023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12733" y="2394374"/>
            <a:ext cx="8062476" cy="6772182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279454" y="2394374"/>
            <a:ext cx="8062476" cy="6772182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t>6/6/2023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2733" y="2296984"/>
            <a:ext cx="8065646" cy="957274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4730" indent="0">
              <a:buNone/>
              <a:defRPr sz="3600" b="1"/>
            </a:lvl2pPr>
            <a:lvl3pPr marL="1629461" indent="0">
              <a:buNone/>
              <a:defRPr sz="3200" b="1"/>
            </a:lvl3pPr>
            <a:lvl4pPr marL="2444191" indent="0">
              <a:buNone/>
              <a:defRPr sz="2900" b="1"/>
            </a:lvl4pPr>
            <a:lvl5pPr marL="3258922" indent="0">
              <a:buNone/>
              <a:defRPr sz="2900" b="1"/>
            </a:lvl5pPr>
            <a:lvl6pPr marL="4073652" indent="0">
              <a:buNone/>
              <a:defRPr sz="2900" b="1"/>
            </a:lvl6pPr>
            <a:lvl7pPr marL="4888382" indent="0">
              <a:buNone/>
              <a:defRPr sz="2900" b="1"/>
            </a:lvl7pPr>
            <a:lvl8pPr marL="5703113" indent="0">
              <a:buNone/>
              <a:defRPr sz="2900" b="1"/>
            </a:lvl8pPr>
            <a:lvl9pPr marL="6517843" indent="0">
              <a:buNone/>
              <a:defRPr sz="2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12733" y="3254257"/>
            <a:ext cx="8065646" cy="5912298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9273116" y="2296984"/>
            <a:ext cx="8068815" cy="957274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4730" indent="0">
              <a:buNone/>
              <a:defRPr sz="3600" b="1"/>
            </a:lvl2pPr>
            <a:lvl3pPr marL="1629461" indent="0">
              <a:buNone/>
              <a:defRPr sz="3200" b="1"/>
            </a:lvl3pPr>
            <a:lvl4pPr marL="2444191" indent="0">
              <a:buNone/>
              <a:defRPr sz="2900" b="1"/>
            </a:lvl4pPr>
            <a:lvl5pPr marL="3258922" indent="0">
              <a:buNone/>
              <a:defRPr sz="2900" b="1"/>
            </a:lvl5pPr>
            <a:lvl6pPr marL="4073652" indent="0">
              <a:buNone/>
              <a:defRPr sz="2900" b="1"/>
            </a:lvl6pPr>
            <a:lvl7pPr marL="4888382" indent="0">
              <a:buNone/>
              <a:defRPr sz="2900" b="1"/>
            </a:lvl7pPr>
            <a:lvl8pPr marL="5703113" indent="0">
              <a:buNone/>
              <a:defRPr sz="2900" b="1"/>
            </a:lvl8pPr>
            <a:lvl9pPr marL="6517843" indent="0">
              <a:buNone/>
              <a:defRPr sz="2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9273116" y="3254257"/>
            <a:ext cx="8068815" cy="5912298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t>6/6/2023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t>6/6/2023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t>6/6/2023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2734" y="408564"/>
            <a:ext cx="6005658" cy="1738771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137066" y="408565"/>
            <a:ext cx="10204864" cy="8757991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2734" y="2147336"/>
            <a:ext cx="6005658" cy="7019220"/>
          </a:xfrm>
        </p:spPr>
        <p:txBody>
          <a:bodyPr/>
          <a:lstStyle>
            <a:lvl1pPr marL="0" indent="0">
              <a:buNone/>
              <a:defRPr sz="2500"/>
            </a:lvl1pPr>
            <a:lvl2pPr marL="814730" indent="0">
              <a:buNone/>
              <a:defRPr sz="2100"/>
            </a:lvl2pPr>
            <a:lvl3pPr marL="1629461" indent="0">
              <a:buNone/>
              <a:defRPr sz="1800"/>
            </a:lvl3pPr>
            <a:lvl4pPr marL="2444191" indent="0">
              <a:buNone/>
              <a:defRPr sz="1600"/>
            </a:lvl4pPr>
            <a:lvl5pPr marL="3258922" indent="0">
              <a:buNone/>
              <a:defRPr sz="1600"/>
            </a:lvl5pPr>
            <a:lvl6pPr marL="4073652" indent="0">
              <a:buNone/>
              <a:defRPr sz="1600"/>
            </a:lvl6pPr>
            <a:lvl7pPr marL="4888382" indent="0">
              <a:buNone/>
              <a:defRPr sz="1600"/>
            </a:lvl7pPr>
            <a:lvl8pPr marL="5703113" indent="0">
              <a:buNone/>
              <a:defRPr sz="1600"/>
            </a:lvl8pPr>
            <a:lvl9pPr marL="6517843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t>6/6/2023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8042" y="7183120"/>
            <a:ext cx="10952798" cy="848008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578042" y="916893"/>
            <a:ext cx="10952798" cy="6156960"/>
          </a:xfrm>
        </p:spPr>
        <p:txBody>
          <a:bodyPr/>
          <a:lstStyle>
            <a:lvl1pPr marL="0" indent="0">
              <a:buNone/>
              <a:defRPr sz="5700"/>
            </a:lvl1pPr>
            <a:lvl2pPr marL="814730" indent="0">
              <a:buNone/>
              <a:defRPr sz="5000"/>
            </a:lvl2pPr>
            <a:lvl3pPr marL="1629461" indent="0">
              <a:buNone/>
              <a:defRPr sz="4300"/>
            </a:lvl3pPr>
            <a:lvl4pPr marL="2444191" indent="0">
              <a:buNone/>
              <a:defRPr sz="3600"/>
            </a:lvl4pPr>
            <a:lvl5pPr marL="3258922" indent="0">
              <a:buNone/>
              <a:defRPr sz="3600"/>
            </a:lvl5pPr>
            <a:lvl6pPr marL="4073652" indent="0">
              <a:buNone/>
              <a:defRPr sz="3600"/>
            </a:lvl6pPr>
            <a:lvl7pPr marL="4888382" indent="0">
              <a:buNone/>
              <a:defRPr sz="3600"/>
            </a:lvl7pPr>
            <a:lvl8pPr marL="5703113" indent="0">
              <a:buNone/>
              <a:defRPr sz="3600"/>
            </a:lvl8pPr>
            <a:lvl9pPr marL="6517843" indent="0">
              <a:buNone/>
              <a:defRPr sz="36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578042" y="8031128"/>
            <a:ext cx="10952798" cy="1204312"/>
          </a:xfrm>
        </p:spPr>
        <p:txBody>
          <a:bodyPr/>
          <a:lstStyle>
            <a:lvl1pPr marL="0" indent="0">
              <a:buNone/>
              <a:defRPr sz="2500"/>
            </a:lvl1pPr>
            <a:lvl2pPr marL="814730" indent="0">
              <a:buNone/>
              <a:defRPr sz="2100"/>
            </a:lvl2pPr>
            <a:lvl3pPr marL="1629461" indent="0">
              <a:buNone/>
              <a:defRPr sz="1800"/>
            </a:lvl3pPr>
            <a:lvl4pPr marL="2444191" indent="0">
              <a:buNone/>
              <a:defRPr sz="1600"/>
            </a:lvl4pPr>
            <a:lvl5pPr marL="3258922" indent="0">
              <a:buNone/>
              <a:defRPr sz="1600"/>
            </a:lvl5pPr>
            <a:lvl6pPr marL="4073652" indent="0">
              <a:buNone/>
              <a:defRPr sz="1600"/>
            </a:lvl6pPr>
            <a:lvl7pPr marL="4888382" indent="0">
              <a:buNone/>
              <a:defRPr sz="1600"/>
            </a:lvl7pPr>
            <a:lvl8pPr marL="5703113" indent="0">
              <a:buNone/>
              <a:defRPr sz="1600"/>
            </a:lvl8pPr>
            <a:lvl9pPr marL="6517843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t>6/6/2023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912733" y="410940"/>
            <a:ext cx="16429197" cy="1710267"/>
          </a:xfrm>
          <a:prstGeom prst="rect">
            <a:avLst/>
          </a:prstGeom>
        </p:spPr>
        <p:txBody>
          <a:bodyPr vert="horz" lIns="162946" tIns="81473" rIns="162946" bIns="81473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2733" y="2394374"/>
            <a:ext cx="16429197" cy="6772182"/>
          </a:xfrm>
          <a:prstGeom prst="rect">
            <a:avLst/>
          </a:prstGeom>
        </p:spPr>
        <p:txBody>
          <a:bodyPr vert="horz" lIns="162946" tIns="81473" rIns="162946" bIns="81473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12733" y="9510984"/>
            <a:ext cx="4259421" cy="546335"/>
          </a:xfrm>
          <a:prstGeom prst="rect">
            <a:avLst/>
          </a:prstGeom>
        </p:spPr>
        <p:txBody>
          <a:bodyPr vert="horz" lIns="162946" tIns="81473" rIns="162946" bIns="81473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5E69F-1940-4B36-90F1-3D59B36D7755}" type="datetimeFigureOut">
              <a:rPr lang="es-AR" smtClean="0"/>
              <a:t>6/6/2023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237010" y="9510984"/>
            <a:ext cx="5780643" cy="546335"/>
          </a:xfrm>
          <a:prstGeom prst="rect">
            <a:avLst/>
          </a:prstGeom>
        </p:spPr>
        <p:txBody>
          <a:bodyPr vert="horz" lIns="162946" tIns="81473" rIns="162946" bIns="81473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3082509" y="9510984"/>
            <a:ext cx="4259421" cy="546335"/>
          </a:xfrm>
          <a:prstGeom prst="rect">
            <a:avLst/>
          </a:prstGeom>
        </p:spPr>
        <p:txBody>
          <a:bodyPr vert="horz" lIns="162946" tIns="81473" rIns="162946" bIns="81473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62CEC-B10C-4054-937C-624DC27340B9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29461" rtl="0" eaLnBrk="1" latinLnBrk="0" hangingPunct="1">
        <a:spcBef>
          <a:spcPct val="0"/>
        </a:spcBef>
        <a:buNone/>
        <a:defRPr sz="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1048" indent="-611048" algn="l" defTabSz="1629461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3937" indent="-509207" algn="l" defTabSz="1629461" rtl="0" eaLnBrk="1" latinLnBrk="0" hangingPunct="1">
        <a:spcBef>
          <a:spcPct val="20000"/>
        </a:spcBef>
        <a:buFont typeface="Arial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6826" indent="-407365" algn="l" defTabSz="1629461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51556" indent="-407365" algn="l" defTabSz="1629461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66287" indent="-407365" algn="l" defTabSz="1629461" rtl="0" eaLnBrk="1" latinLnBrk="0" hangingPunct="1">
        <a:spcBef>
          <a:spcPct val="20000"/>
        </a:spcBef>
        <a:buFont typeface="Arial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81017" indent="-407365" algn="l" defTabSz="1629461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295748" indent="-407365" algn="l" defTabSz="1629461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10478" indent="-407365" algn="l" defTabSz="1629461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25208" indent="-407365" algn="l" defTabSz="1629461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1629461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4730" algn="l" defTabSz="1629461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9461" algn="l" defTabSz="1629461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4191" algn="l" defTabSz="1629461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8922" algn="l" defTabSz="1629461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73652" algn="l" defTabSz="1629461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88382" algn="l" defTabSz="1629461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03113" algn="l" defTabSz="1629461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17843" algn="l" defTabSz="1629461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9" y="0"/>
            <a:ext cx="18242845" cy="102616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Subsecretaría de Prensa y Políticas de Comunicación</a:t>
            </a:r>
            <a:endParaRPr lang="es-AR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9" y="0"/>
            <a:ext cx="18242845" cy="102616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ES" b="1" dirty="0" smtClean="0"/>
          </a:p>
          <a:p>
            <a:pPr marL="0" indent="0" algn="ctr">
              <a:buNone/>
            </a:pPr>
            <a:r>
              <a:rPr lang="es-ES" b="1" dirty="0" smtClean="0"/>
              <a:t>Competencias</a:t>
            </a:r>
          </a:p>
          <a:p>
            <a:pPr marL="0" indent="0">
              <a:buNone/>
            </a:pPr>
            <a:r>
              <a:rPr lang="es-ES" dirty="0"/>
              <a:t>Acciones de:</a:t>
            </a:r>
            <a:endParaRPr lang="es-AR" dirty="0"/>
          </a:p>
          <a:p>
            <a:r>
              <a:rPr lang="es-ES" dirty="0"/>
              <a:t>Promoción y preservación de la salud en el marco </a:t>
            </a:r>
            <a:r>
              <a:rPr lang="es-ES" dirty="0" smtClean="0"/>
              <a:t>comunitario</a:t>
            </a:r>
          </a:p>
          <a:p>
            <a:pPr marL="0" indent="0">
              <a:buNone/>
            </a:pPr>
            <a:endParaRPr lang="es-AR" dirty="0"/>
          </a:p>
          <a:p>
            <a:r>
              <a:rPr lang="es-ES" dirty="0"/>
              <a:t>Detección y captación de </a:t>
            </a:r>
            <a:r>
              <a:rPr lang="es-ES" dirty="0" smtClean="0"/>
              <a:t>enfermedades</a:t>
            </a:r>
            <a:endParaRPr lang="es-AR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endParaRPr lang="es-ES" sz="4400" dirty="0" smtClean="0"/>
          </a:p>
          <a:p>
            <a:pPr algn="ctr"/>
            <a:r>
              <a:rPr lang="es-ES" sz="4000" dirty="0"/>
              <a:t>De esta manera es posible que la población no sólo demande al Estado el </a:t>
            </a:r>
            <a:r>
              <a:rPr lang="es-ES" sz="4000" b="1" dirty="0"/>
              <a:t>derecho a la salud </a:t>
            </a:r>
            <a:r>
              <a:rPr lang="es-ES" sz="4000" dirty="0"/>
              <a:t>sino que también genere alternativas propias para alcanzarlo.</a:t>
            </a:r>
            <a:endParaRPr lang="es-AR" sz="4000" dirty="0"/>
          </a:p>
          <a:p>
            <a:r>
              <a:rPr lang="es-ES" sz="4000" dirty="0"/>
              <a:t> </a:t>
            </a:r>
            <a:endParaRPr lang="es-AR" sz="4000" dirty="0"/>
          </a:p>
          <a:p>
            <a:pPr algn="ctr"/>
            <a:endParaRPr lang="es-AR" sz="4400" b="1" dirty="0"/>
          </a:p>
          <a:p>
            <a:endParaRPr lang="es-AR" sz="4400" dirty="0"/>
          </a:p>
        </p:txBody>
      </p:sp>
    </p:spTree>
    <p:extLst>
      <p:ext uri="{BB962C8B-B14F-4D97-AF65-F5344CB8AC3E}">
        <p14:creationId xmlns:p14="http://schemas.microsoft.com/office/powerpoint/2010/main" val="1988693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9" y="0"/>
            <a:ext cx="18242845" cy="102616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s-ES" b="1" dirty="0" smtClean="0"/>
          </a:p>
          <a:p>
            <a:pPr marL="0" indent="0" algn="ctr">
              <a:buNone/>
            </a:pPr>
            <a:r>
              <a:rPr lang="es-AR" b="1" dirty="0"/>
              <a:t>¿Qué entendemos realmente por educación sanitaria? </a:t>
            </a:r>
          </a:p>
          <a:p>
            <a:r>
              <a:rPr lang="es-AR" dirty="0"/>
              <a:t>E</a:t>
            </a:r>
            <a:r>
              <a:rPr lang="es-AR" dirty="0" smtClean="0"/>
              <a:t>s </a:t>
            </a:r>
            <a:r>
              <a:rPr lang="es-AR" dirty="0"/>
              <a:t>la parte de la atención de salud que se ocupa de </a:t>
            </a:r>
            <a:r>
              <a:rPr lang="es-AR" b="1" dirty="0"/>
              <a:t>promover un comportamiento sano</a:t>
            </a:r>
            <a:r>
              <a:rPr lang="es-AR" dirty="0"/>
              <a:t>. </a:t>
            </a:r>
            <a:endParaRPr lang="es-AR" dirty="0" smtClean="0"/>
          </a:p>
          <a:p>
            <a:r>
              <a:rPr lang="es-AR" dirty="0" smtClean="0"/>
              <a:t>El </a:t>
            </a:r>
            <a:r>
              <a:rPr lang="es-AR" dirty="0"/>
              <a:t>comportamiento de una persona puede ser la </a:t>
            </a:r>
            <a:r>
              <a:rPr lang="es-AR" b="1" dirty="0"/>
              <a:t>causa principal de un problema de salud</a:t>
            </a:r>
            <a:r>
              <a:rPr lang="es-AR" dirty="0"/>
              <a:t>, pero también puede ser la principal </a:t>
            </a:r>
            <a:r>
              <a:rPr lang="es-AR" b="1" dirty="0"/>
              <a:t>solución</a:t>
            </a:r>
            <a:r>
              <a:rPr lang="es-AR" dirty="0" smtClean="0"/>
              <a:t>.</a:t>
            </a:r>
          </a:p>
          <a:p>
            <a:r>
              <a:rPr lang="es-AR" dirty="0"/>
              <a:t>La educación sanitaria </a:t>
            </a:r>
            <a:r>
              <a:rPr lang="es-AR" b="1" dirty="0"/>
              <a:t>no sustituye </a:t>
            </a:r>
            <a:r>
              <a:rPr lang="es-AR" dirty="0"/>
              <a:t>a los demás servicios de salud, pero es necesaria para promover su adecuada utilización. 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endParaRPr lang="es-ES" sz="4400" dirty="0" smtClean="0"/>
          </a:p>
          <a:p>
            <a:pPr algn="ctr"/>
            <a:r>
              <a:rPr lang="es-AR" sz="4000" dirty="0"/>
              <a:t>La atención primaria </a:t>
            </a:r>
            <a:r>
              <a:rPr lang="es-AR" sz="4000" dirty="0" smtClean="0"/>
              <a:t>de la </a:t>
            </a:r>
            <a:r>
              <a:rPr lang="es-AR" sz="4000" dirty="0"/>
              <a:t>salud intenta </a:t>
            </a:r>
            <a:r>
              <a:rPr lang="es-AR" sz="4000" dirty="0" smtClean="0"/>
              <a:t>asegurar </a:t>
            </a:r>
            <a:r>
              <a:rPr lang="es-AR" sz="4000" dirty="0"/>
              <a:t>la distribución equitativa de los recursos sanitarios y sociales disponibles, teniendo en cuenta a aquellos cuyas necesidades son mayores. </a:t>
            </a:r>
            <a:r>
              <a:rPr lang="es-ES" sz="4000" dirty="0"/>
              <a:t> </a:t>
            </a:r>
            <a:endParaRPr lang="es-AR" sz="4000" dirty="0"/>
          </a:p>
          <a:p>
            <a:pPr algn="ctr"/>
            <a:r>
              <a:rPr lang="es-ES" sz="2000" dirty="0"/>
              <a:t>Manual sobre educación sanitaria en atención primaria de </a:t>
            </a:r>
            <a:r>
              <a:rPr lang="es-ES" sz="2000" dirty="0" smtClean="0"/>
              <a:t>salud -1989- Organización </a:t>
            </a:r>
            <a:r>
              <a:rPr lang="es-ES" sz="2000" dirty="0"/>
              <a:t>Mundial de la Salud</a:t>
            </a:r>
            <a:endParaRPr lang="es-AR" sz="2000" b="1" dirty="0"/>
          </a:p>
          <a:p>
            <a:endParaRPr lang="es-AR" sz="4400" dirty="0"/>
          </a:p>
        </p:txBody>
      </p:sp>
    </p:spTree>
    <p:extLst>
      <p:ext uri="{BB962C8B-B14F-4D97-AF65-F5344CB8AC3E}">
        <p14:creationId xmlns:p14="http://schemas.microsoft.com/office/powerpoint/2010/main" val="3410873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9" y="0"/>
            <a:ext cx="18242845" cy="102616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s-AR" b="1" dirty="0" smtClean="0"/>
              <a:t>¿De qué manera?</a:t>
            </a:r>
          </a:p>
          <a:p>
            <a:pPr marL="0" indent="0" algn="ctr">
              <a:buNone/>
            </a:pPr>
            <a:endParaRPr lang="es-AR" b="1" dirty="0" smtClean="0"/>
          </a:p>
          <a:p>
            <a:pPr marL="0" indent="0">
              <a:buNone/>
            </a:pPr>
            <a:r>
              <a:rPr lang="es-AR" dirty="0" smtClean="0"/>
              <a:t>• Hablando con la gente y prestando oído a sus problemas. </a:t>
            </a:r>
          </a:p>
          <a:p>
            <a:pPr marL="0" indent="0">
              <a:buNone/>
            </a:pPr>
            <a:r>
              <a:rPr lang="es-AR" dirty="0" smtClean="0"/>
              <a:t>• Reflexionando sobre el comportamiento o los actos que pueden causar, curar o prevenir esos problemas. </a:t>
            </a:r>
          </a:p>
          <a:p>
            <a:pPr marL="0" indent="0">
              <a:buNone/>
            </a:pPr>
            <a:r>
              <a:rPr lang="es-AR" dirty="0" smtClean="0"/>
              <a:t>• Hallando las razones del comportamiento de la gente (creencias, ideas de amigos, falta de dinero, etc.). </a:t>
            </a:r>
          </a:p>
          <a:p>
            <a:pPr marL="0" indent="0">
              <a:buNone/>
            </a:pPr>
            <a:r>
              <a:rPr lang="es-AR" dirty="0" smtClean="0"/>
              <a:t>• Ayudándoles a comprender los motivos de sus actos y de sus problemas de salud. </a:t>
            </a:r>
          </a:p>
          <a:p>
            <a:pPr marL="0" indent="0">
              <a:buNone/>
            </a:pPr>
            <a:r>
              <a:rPr lang="es-AR" dirty="0" smtClean="0"/>
              <a:t>• Pidiéndoles que expongan sus propias ideas para resolver los problemas. </a:t>
            </a:r>
          </a:p>
          <a:p>
            <a:pPr marL="0" indent="0">
              <a:buNone/>
            </a:pPr>
            <a:r>
              <a:rPr lang="es-AR" dirty="0" smtClean="0"/>
              <a:t>• Ayudándoles a analizar sus ideas para ver cuáles son las más útiles y más fáciles de poner en práctica. • Alentándoles a elegir la idea mejor adaptada a sus circunstancias.</a:t>
            </a:r>
            <a:endParaRPr lang="es-AR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endParaRPr lang="es-ES" sz="4400" dirty="0" smtClean="0"/>
          </a:p>
          <a:p>
            <a:pPr algn="ctr"/>
            <a:r>
              <a:rPr lang="es-AR" sz="4000" b="1" dirty="0"/>
              <a:t>Los agentes de salud pueden utilizar con éxito la educación sanitaria</a:t>
            </a:r>
            <a:r>
              <a:rPr lang="es-AR" sz="4000" b="1" dirty="0" smtClean="0"/>
              <a:t>. </a:t>
            </a:r>
            <a:r>
              <a:rPr lang="es-ES" sz="4000" dirty="0"/>
              <a:t> </a:t>
            </a:r>
            <a:endParaRPr lang="es-AR" sz="4000" dirty="0"/>
          </a:p>
          <a:p>
            <a:pPr algn="ctr"/>
            <a:r>
              <a:rPr lang="es-ES" sz="2000" dirty="0"/>
              <a:t>Manual sobre educación sanitaria en atención primaria de </a:t>
            </a:r>
            <a:r>
              <a:rPr lang="es-ES" sz="2000" dirty="0" smtClean="0"/>
              <a:t>salud -1989- Organización </a:t>
            </a:r>
            <a:r>
              <a:rPr lang="es-ES" sz="2000" dirty="0"/>
              <a:t>Mundial de la Salud</a:t>
            </a:r>
            <a:endParaRPr lang="es-AR" sz="2000" b="1" dirty="0"/>
          </a:p>
          <a:p>
            <a:endParaRPr lang="es-AR" sz="4400" dirty="0"/>
          </a:p>
        </p:txBody>
      </p:sp>
    </p:spTree>
    <p:extLst>
      <p:ext uri="{BB962C8B-B14F-4D97-AF65-F5344CB8AC3E}">
        <p14:creationId xmlns:p14="http://schemas.microsoft.com/office/powerpoint/2010/main" val="2634601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9" y="0"/>
            <a:ext cx="18242845" cy="102616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s-AR" b="1" dirty="0" smtClean="0"/>
              <a:t>¿De qué manera?</a:t>
            </a:r>
          </a:p>
          <a:p>
            <a:pPr marL="0" indent="0" algn="ctr">
              <a:buNone/>
            </a:pPr>
            <a:endParaRPr lang="es-AR" b="1" dirty="0" smtClean="0"/>
          </a:p>
          <a:p>
            <a:pPr marL="0" indent="0">
              <a:buNone/>
            </a:pPr>
            <a:r>
              <a:rPr lang="es-AR" sz="6000" dirty="0"/>
              <a:t>Las necesidades e intereses de los individuos, las familias, los grupos, las organizaciones y las comunidades son el núcleo de los programas de educación sanitaria. </a:t>
            </a:r>
            <a:endParaRPr lang="es-AR" sz="6000" dirty="0" smtClean="0"/>
          </a:p>
          <a:p>
            <a:pPr marL="0" indent="0">
              <a:buNone/>
            </a:pPr>
            <a:endParaRPr lang="es-AR" sz="6000" dirty="0" smtClean="0"/>
          </a:p>
          <a:p>
            <a:pPr marL="0" indent="0">
              <a:buNone/>
            </a:pPr>
            <a:r>
              <a:rPr lang="es-AR" sz="6000" dirty="0"/>
              <a:t>La educación sanitaria utiliza </a:t>
            </a:r>
            <a:r>
              <a:rPr lang="es-AR" sz="6000" dirty="0" smtClean="0"/>
              <a:t>múltiples </a:t>
            </a:r>
            <a:r>
              <a:rPr lang="es-AR" sz="6000" dirty="0"/>
              <a:t>métodos para ayudar a la gente a comprender su situación y elegir modos de actuar que mejoren su </a:t>
            </a:r>
            <a:r>
              <a:rPr lang="es-AR" sz="6000" dirty="0" smtClean="0"/>
              <a:t>salud.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endParaRPr lang="es-ES" sz="4400" dirty="0" smtClean="0"/>
          </a:p>
          <a:p>
            <a:pPr algn="ctr"/>
            <a:r>
              <a:rPr lang="es-AR" sz="4000" dirty="0"/>
              <a:t>La </a:t>
            </a:r>
            <a:r>
              <a:rPr lang="es-AR" sz="4000" b="1" dirty="0"/>
              <a:t>educación sanitaria </a:t>
            </a:r>
            <a:r>
              <a:rPr lang="es-AR" sz="4000" dirty="0"/>
              <a:t>fomenta el comportamiento que promueve la salud, previene y cura la enfermedad y facilita la rehabilitación. </a:t>
            </a:r>
            <a:endParaRPr lang="es-AR" sz="4000" dirty="0" smtClean="0"/>
          </a:p>
          <a:p>
            <a:pPr algn="ctr"/>
            <a:endParaRPr lang="es-AR" sz="4000" dirty="0"/>
          </a:p>
          <a:p>
            <a:pPr algn="ctr"/>
            <a:r>
              <a:rPr lang="es-ES" sz="2000" dirty="0" smtClean="0"/>
              <a:t>Manual </a:t>
            </a:r>
            <a:r>
              <a:rPr lang="es-ES" sz="2000" dirty="0"/>
              <a:t>sobre educación sanitaria en atención primaria de </a:t>
            </a:r>
            <a:r>
              <a:rPr lang="es-ES" sz="2000" dirty="0" smtClean="0"/>
              <a:t>salud -1989- Organización </a:t>
            </a:r>
            <a:r>
              <a:rPr lang="es-ES" sz="2000" dirty="0"/>
              <a:t>Mundial de la Salud</a:t>
            </a:r>
            <a:endParaRPr lang="es-AR" sz="2000" b="1" dirty="0"/>
          </a:p>
          <a:p>
            <a:endParaRPr lang="es-AR" sz="4400" dirty="0"/>
          </a:p>
        </p:txBody>
      </p:sp>
    </p:spTree>
    <p:extLst>
      <p:ext uri="{BB962C8B-B14F-4D97-AF65-F5344CB8AC3E}">
        <p14:creationId xmlns:p14="http://schemas.microsoft.com/office/powerpoint/2010/main" val="1835670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9" y="0"/>
            <a:ext cx="18242845" cy="102616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s-AR" b="1" dirty="0" smtClean="0"/>
              <a:t>¿Cómo establecer buenas relaciones?</a:t>
            </a:r>
          </a:p>
          <a:p>
            <a:pPr marL="0" indent="0" algn="ctr">
              <a:buNone/>
            </a:pPr>
            <a:endParaRPr lang="es-AR" b="1" dirty="0" smtClean="0"/>
          </a:p>
          <a:p>
            <a:r>
              <a:rPr lang="es-AR" sz="4800" dirty="0" smtClean="0"/>
              <a:t>Es </a:t>
            </a:r>
            <a:r>
              <a:rPr lang="es-AR" sz="4800" dirty="0"/>
              <a:t>preciso </a:t>
            </a:r>
            <a:r>
              <a:rPr lang="es-AR" sz="4800" b="1" dirty="0"/>
              <a:t>visitar</a:t>
            </a:r>
            <a:r>
              <a:rPr lang="es-AR" sz="4800" dirty="0"/>
              <a:t> a menudo la comunidad utilizando cualquier medio disponible. </a:t>
            </a:r>
            <a:endParaRPr lang="es-AR" sz="4800" dirty="0" smtClean="0"/>
          </a:p>
          <a:p>
            <a:r>
              <a:rPr lang="es-AR" sz="4800" dirty="0" smtClean="0"/>
              <a:t>Establecer </a:t>
            </a:r>
            <a:r>
              <a:rPr lang="es-AR" sz="4800" dirty="0"/>
              <a:t>una </a:t>
            </a:r>
            <a:r>
              <a:rPr lang="es-AR" sz="4800" b="1" dirty="0"/>
              <a:t>comunicación </a:t>
            </a:r>
            <a:r>
              <a:rPr lang="es-AR" sz="4800" b="1" dirty="0" smtClean="0"/>
              <a:t>clara</a:t>
            </a:r>
            <a:r>
              <a:rPr lang="es-AR" sz="4800" dirty="0" smtClean="0"/>
              <a:t>: </a:t>
            </a:r>
            <a:r>
              <a:rPr lang="es-AR" sz="4800" dirty="0"/>
              <a:t>acercarse a los demás y explicarles lo que hace, escucharles y mostrar interés por sus problemas y necesidades. </a:t>
            </a:r>
            <a:endParaRPr lang="es-AR" sz="4800" dirty="0" smtClean="0"/>
          </a:p>
          <a:p>
            <a:r>
              <a:rPr lang="es-AR" sz="4800" dirty="0" smtClean="0"/>
              <a:t>Reúnase </a:t>
            </a:r>
            <a:r>
              <a:rPr lang="es-AR" sz="4800" dirty="0"/>
              <a:t>con las otras personas que trabajan para mejorar la comunidad. Visite a los dirigentes religiosos y políticos, maestros, trabajadores agrícolas, curanderos tradicionales, otros agentes de salud y asistentes sociales. </a:t>
            </a:r>
            <a:endParaRPr lang="es-AR" sz="4800" dirty="0" smtClean="0"/>
          </a:p>
          <a:p>
            <a:r>
              <a:rPr lang="es-AR" sz="4800" dirty="0"/>
              <a:t>R</a:t>
            </a:r>
            <a:r>
              <a:rPr lang="es-AR" sz="4800" dirty="0" smtClean="0"/>
              <a:t>ecuerde </a:t>
            </a:r>
            <a:r>
              <a:rPr lang="es-AR" sz="4800" dirty="0"/>
              <a:t>que el </a:t>
            </a:r>
            <a:r>
              <a:rPr lang="es-AR" sz="4800" b="1" dirty="0"/>
              <a:t>objetivo de la educación sanitaria </a:t>
            </a:r>
            <a:r>
              <a:rPr lang="es-AR" sz="4800" dirty="0"/>
              <a:t>es ayudar a los demás a resolver sus problemas por sí </a:t>
            </a:r>
            <a:r>
              <a:rPr lang="es-AR" sz="4800" dirty="0" smtClean="0"/>
              <a:t>mismos enseñándoles </a:t>
            </a:r>
            <a:r>
              <a:rPr lang="es-AR" sz="4800" dirty="0"/>
              <a:t>las técnicas necesarias para ello. </a:t>
            </a:r>
            <a:r>
              <a:rPr lang="es-AR" sz="4800" dirty="0">
                <a:solidFill>
                  <a:srgbClr val="0070C0"/>
                </a:solidFill>
              </a:rPr>
              <a:t>Utilizando métodos de educación sanitaria en su trabajo podrá ayudar a la población a hacer algo positivo por la salud.</a:t>
            </a:r>
            <a:endParaRPr lang="es-AR" sz="6000" dirty="0" smtClean="0">
              <a:solidFill>
                <a:srgbClr val="0070C0"/>
              </a:solidFill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es-ES" sz="4400" dirty="0" smtClean="0"/>
          </a:p>
          <a:p>
            <a:pPr algn="ctr"/>
            <a:r>
              <a:rPr lang="es-AR" sz="4000" dirty="0"/>
              <a:t>Como agente de salud de «primera línea», usted también pertenece a la categoría de los profesionales que ayudan a los demás. Para obtener resultados satisfactorios debe establecer buenas relaciones con las personas a las que desea ayudar.</a:t>
            </a:r>
          </a:p>
          <a:p>
            <a:pPr algn="ctr"/>
            <a:r>
              <a:rPr lang="es-ES" sz="2000" dirty="0" smtClean="0"/>
              <a:t>Manual </a:t>
            </a:r>
            <a:r>
              <a:rPr lang="es-ES" sz="2000" dirty="0"/>
              <a:t>sobre educación sanitaria en atención primaria de </a:t>
            </a:r>
            <a:r>
              <a:rPr lang="es-ES" sz="2000" dirty="0" smtClean="0"/>
              <a:t>salud -1989- Organización </a:t>
            </a:r>
            <a:r>
              <a:rPr lang="es-ES" sz="2000" dirty="0"/>
              <a:t>Mundial de la Salud</a:t>
            </a:r>
            <a:endParaRPr lang="es-AR" sz="2000" b="1" dirty="0"/>
          </a:p>
          <a:p>
            <a:endParaRPr lang="es-AR" sz="4400" dirty="0"/>
          </a:p>
        </p:txBody>
      </p:sp>
    </p:spTree>
    <p:extLst>
      <p:ext uri="{BB962C8B-B14F-4D97-AF65-F5344CB8AC3E}">
        <p14:creationId xmlns:p14="http://schemas.microsoft.com/office/powerpoint/2010/main" val="1215820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9" y="0"/>
            <a:ext cx="18242845" cy="102616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2733" y="410941"/>
            <a:ext cx="16429197" cy="1407492"/>
          </a:xfrm>
        </p:spPr>
        <p:txBody>
          <a:bodyPr/>
          <a:lstStyle/>
          <a:p>
            <a:r>
              <a:rPr lang="es-ES" b="1" dirty="0" smtClean="0"/>
              <a:t>Comunicación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AR" b="1" dirty="0" smtClean="0"/>
              <a:t>Es importante hablar, escribir o presentar un mensaje con claridad y sencillez</a:t>
            </a:r>
          </a:p>
          <a:p>
            <a:pPr marL="0" indent="0" algn="ctr">
              <a:buNone/>
            </a:pPr>
            <a:endParaRPr lang="es-AR" b="1" dirty="0" smtClean="0"/>
          </a:p>
          <a:p>
            <a:r>
              <a:rPr lang="es-AR" sz="3200" dirty="0"/>
              <a:t>Todos los días de nuestra vida tratamos de compartir ideas, sentimientos e información con otras personas. A esto se llama «comunicación</a:t>
            </a:r>
            <a:r>
              <a:rPr lang="es-AR" sz="3200" dirty="0" smtClean="0"/>
              <a:t>».</a:t>
            </a:r>
          </a:p>
          <a:p>
            <a:r>
              <a:rPr lang="es-AR" sz="3200" dirty="0" smtClean="0"/>
              <a:t> </a:t>
            </a:r>
            <a:r>
              <a:rPr lang="es-AR" sz="3200" dirty="0"/>
              <a:t>El habla es el medio más común de comunicación, pero existen muchos otros, como la escritura, los gestos con las manos y el cuerpo, el dibujo, el canto, etc.</a:t>
            </a:r>
            <a:endParaRPr lang="es-AR" sz="3200" dirty="0" smtClean="0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3"/>
          </p:nvPr>
        </p:nvSpPr>
        <p:spPr>
          <a:xfrm>
            <a:off x="9273116" y="1746424"/>
            <a:ext cx="8068815" cy="1507834"/>
          </a:xfrm>
        </p:spPr>
        <p:txBody>
          <a:bodyPr>
            <a:noAutofit/>
          </a:bodyPr>
          <a:lstStyle/>
          <a:p>
            <a:r>
              <a:rPr lang="es-AR" sz="2800" dirty="0"/>
              <a:t>El objetivo de la comunicación es que los demás oigan, vean y entiendan el mensaje (idea o sentimiento) que se comparte con ellos. </a:t>
            </a:r>
          </a:p>
        </p:txBody>
      </p:sp>
      <p:sp>
        <p:nvSpPr>
          <p:cNvPr id="7" name="6 Marcador de contenido"/>
          <p:cNvSpPr>
            <a:spLocks noGrp="1"/>
          </p:cNvSpPr>
          <p:nvPr>
            <p:ph sz="quarter" idx="4"/>
          </p:nvPr>
        </p:nvSpPr>
        <p:spPr>
          <a:xfrm>
            <a:off x="9273116" y="3254256"/>
            <a:ext cx="8068815" cy="6485055"/>
          </a:xfrm>
        </p:spPr>
        <p:txBody>
          <a:bodyPr>
            <a:noAutofit/>
          </a:bodyPr>
          <a:lstStyle/>
          <a:p>
            <a:r>
              <a:rPr lang="es-AR" sz="2600" dirty="0" smtClean="0"/>
              <a:t>Utilizar </a:t>
            </a:r>
            <a:r>
              <a:rPr lang="es-AR" sz="2600" b="1" dirty="0"/>
              <a:t>palabras</a:t>
            </a:r>
            <a:r>
              <a:rPr lang="es-AR" sz="2600" dirty="0"/>
              <a:t> que la gente entienda. </a:t>
            </a:r>
            <a:endParaRPr lang="es-AR" sz="2600" dirty="0" smtClean="0"/>
          </a:p>
          <a:p>
            <a:r>
              <a:rPr lang="es-AR" sz="2600" dirty="0" smtClean="0"/>
              <a:t>Tratar de </a:t>
            </a:r>
            <a:r>
              <a:rPr lang="es-AR" sz="2600" dirty="0"/>
              <a:t>emplear los nombres locales de las enfermedades. </a:t>
            </a:r>
            <a:endParaRPr lang="es-AR" sz="2600" dirty="0" smtClean="0"/>
          </a:p>
          <a:p>
            <a:r>
              <a:rPr lang="es-AR" sz="2600" dirty="0" smtClean="0"/>
              <a:t>Otro </a:t>
            </a:r>
            <a:r>
              <a:rPr lang="es-AR" sz="2600" dirty="0"/>
              <a:t>aspecto de la </a:t>
            </a:r>
            <a:r>
              <a:rPr lang="es-AR" sz="2600" b="1" dirty="0"/>
              <a:t>claridad</a:t>
            </a:r>
            <a:r>
              <a:rPr lang="es-AR" sz="2600" dirty="0"/>
              <a:t> en la comunicación es que debe utilizarse el menor número posible de palabras. </a:t>
            </a:r>
            <a:endParaRPr lang="es-AR" sz="2600" dirty="0" smtClean="0"/>
          </a:p>
          <a:p>
            <a:r>
              <a:rPr lang="es-AR" sz="2600" dirty="0" smtClean="0"/>
              <a:t>El </a:t>
            </a:r>
            <a:r>
              <a:rPr lang="es-AR" sz="2600" dirty="0"/>
              <a:t>arte de </a:t>
            </a:r>
            <a:r>
              <a:rPr lang="es-AR" sz="2600" b="1" dirty="0"/>
              <a:t>escuchar</a:t>
            </a:r>
            <a:r>
              <a:rPr lang="es-AR" sz="2600" dirty="0"/>
              <a:t> es sumamente importante en educación </a:t>
            </a:r>
            <a:r>
              <a:rPr lang="es-AR" sz="2600" dirty="0" smtClean="0"/>
              <a:t>sanitaria: demuestra respeto. </a:t>
            </a:r>
          </a:p>
          <a:p>
            <a:r>
              <a:rPr lang="es-AR" sz="2600" dirty="0" smtClean="0"/>
              <a:t>Después </a:t>
            </a:r>
            <a:r>
              <a:rPr lang="es-AR" sz="2600" dirty="0"/>
              <a:t>de escuchar, es importante cerciorarse de que se ha entendido correctamente a la otra persona. </a:t>
            </a:r>
            <a:endParaRPr lang="es-AR" sz="2600" dirty="0" smtClean="0"/>
          </a:p>
          <a:p>
            <a:r>
              <a:rPr lang="es-AR" sz="2600" dirty="0" smtClean="0"/>
              <a:t>Después </a:t>
            </a:r>
            <a:r>
              <a:rPr lang="es-AR" sz="2600" dirty="0"/>
              <a:t>de hablar también </a:t>
            </a:r>
            <a:r>
              <a:rPr lang="es-AR" sz="2600" dirty="0" smtClean="0"/>
              <a:t>se debe </a:t>
            </a:r>
            <a:r>
              <a:rPr lang="es-AR" sz="2600" dirty="0"/>
              <a:t>comprobar que el otro </a:t>
            </a:r>
            <a:r>
              <a:rPr lang="es-AR" sz="2600" dirty="0" smtClean="0"/>
              <a:t>ha </a:t>
            </a:r>
            <a:r>
              <a:rPr lang="es-AR" sz="2600" dirty="0"/>
              <a:t>comprendido bien. </a:t>
            </a:r>
            <a:endParaRPr lang="es-AR" sz="2600" dirty="0" smtClean="0"/>
          </a:p>
          <a:p>
            <a:r>
              <a:rPr lang="es-AR" sz="2600" dirty="0" smtClean="0"/>
              <a:t>No tenerle miedo a la </a:t>
            </a:r>
            <a:r>
              <a:rPr lang="es-AR" sz="2600" b="1" dirty="0" smtClean="0"/>
              <a:t>pregunta</a:t>
            </a:r>
            <a:r>
              <a:rPr lang="es-AR" sz="28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68220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9" y="0"/>
            <a:ext cx="18242845" cy="102616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¡Muchas gracias!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AR" b="1" dirty="0" smtClean="0"/>
              <a:t>En el Día del Periodista Argentino y en el marco de 40 años de democracia cerramos la jornada con el lema de La </a:t>
            </a:r>
            <a:r>
              <a:rPr lang="es-AR" b="1" dirty="0" err="1" smtClean="0"/>
              <a:t>Gazeta</a:t>
            </a:r>
            <a:r>
              <a:rPr lang="es-AR" b="1" dirty="0" smtClean="0"/>
              <a:t> de Buenos </a:t>
            </a:r>
            <a:r>
              <a:rPr lang="es-AR" b="1" dirty="0" err="1" smtClean="0"/>
              <a:t>Ayres</a:t>
            </a:r>
            <a:r>
              <a:rPr lang="es-AR" b="1" dirty="0" smtClean="0"/>
              <a:t>.</a:t>
            </a:r>
          </a:p>
          <a:p>
            <a:pPr marL="0" indent="0" algn="ctr">
              <a:buNone/>
            </a:pPr>
            <a:r>
              <a:rPr lang="es-ES" sz="4400" dirty="0"/>
              <a:t>La frase del político e historiador romano, Cornelio Tácito: </a:t>
            </a:r>
            <a:r>
              <a:rPr lang="es-ES" sz="4400" i="1" dirty="0"/>
              <a:t>“Tiempos de rara felicidad son aquellos en los cuales se puede sentir lo que se desea y es lícito decirlo”.</a:t>
            </a:r>
          </a:p>
          <a:p>
            <a:pPr marL="0" indent="0" algn="ctr">
              <a:buNone/>
            </a:pPr>
            <a:endParaRPr lang="es-AR" b="1" dirty="0" smtClean="0"/>
          </a:p>
        </p:txBody>
      </p:sp>
    </p:spTree>
    <p:extLst>
      <p:ext uri="{BB962C8B-B14F-4D97-AF65-F5344CB8AC3E}">
        <p14:creationId xmlns:p14="http://schemas.microsoft.com/office/powerpoint/2010/main" val="1101314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9" y="0"/>
            <a:ext cx="18242845" cy="102616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/>
              <a:t>Misión - Propósito</a:t>
            </a:r>
            <a:endParaRPr lang="es-AR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dirty="0">
                <a:solidFill>
                  <a:schemeClr val="tx1"/>
                </a:solidFill>
              </a:rPr>
              <a:t>Instrumentación y ejecución de políticas y estrategias de difusión e información de las acciones del Ministerio de Salud a nivel interno y externo. </a:t>
            </a:r>
            <a:r>
              <a:rPr lang="es-ES" dirty="0" smtClean="0">
                <a:solidFill>
                  <a:schemeClr val="tx1"/>
                </a:solidFill>
              </a:rPr>
              <a:t>Se </a:t>
            </a:r>
            <a:r>
              <a:rPr lang="es-ES" dirty="0">
                <a:solidFill>
                  <a:schemeClr val="tx1"/>
                </a:solidFill>
              </a:rPr>
              <a:t>trata de la implementación, a través de una base de datos actualizados, de relaciones </a:t>
            </a:r>
            <a:r>
              <a:rPr lang="es-ES" dirty="0" smtClean="0">
                <a:solidFill>
                  <a:schemeClr val="tx1"/>
                </a:solidFill>
              </a:rPr>
              <a:t>fluidas </a:t>
            </a:r>
            <a:r>
              <a:rPr lang="es-ES" dirty="0">
                <a:solidFill>
                  <a:schemeClr val="tx1"/>
                </a:solidFill>
              </a:rPr>
              <a:t>con los medios de comunicación social.</a:t>
            </a:r>
            <a:endParaRPr lang="es-AR" dirty="0">
              <a:solidFill>
                <a:schemeClr val="tx1"/>
              </a:solidFill>
            </a:endParaRPr>
          </a:p>
          <a:p>
            <a:endParaRPr lang="es-A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9" y="0"/>
            <a:ext cx="18242845" cy="10261600"/>
          </a:xfrm>
          <a:prstGeom prst="rect">
            <a:avLst/>
          </a:prstGeom>
        </p:spPr>
      </p:pic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b="1" dirty="0" smtClean="0"/>
              <a:t>Acciones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b="1" dirty="0"/>
              <a:t>1- </a:t>
            </a:r>
            <a:r>
              <a:rPr lang="es-ES" dirty="0"/>
              <a:t>Promover y coordinar con las áreas específicas: </a:t>
            </a:r>
            <a:r>
              <a:rPr lang="es-ES" b="1" dirty="0"/>
              <a:t>planes, campañas, programas</a:t>
            </a:r>
            <a:r>
              <a:rPr lang="es-ES" dirty="0"/>
              <a:t> </a:t>
            </a:r>
            <a:r>
              <a:rPr lang="es-ES" b="1" dirty="0"/>
              <a:t>de acciones formativas e informativas </a:t>
            </a:r>
            <a:r>
              <a:rPr lang="es-ES" dirty="0"/>
              <a:t>tendientes a sustentar el carácter preventivo de las acciones de salud.</a:t>
            </a:r>
            <a:endParaRPr lang="es-AR" dirty="0"/>
          </a:p>
          <a:p>
            <a:r>
              <a:rPr lang="es-ES" b="1" dirty="0"/>
              <a:t>2- </a:t>
            </a:r>
            <a:r>
              <a:rPr lang="es-ES" dirty="0"/>
              <a:t>Centralizar y coordinar la información generada y efectuar una </a:t>
            </a:r>
            <a:r>
              <a:rPr lang="es-ES" b="1" dirty="0"/>
              <a:t>difusión coherente </a:t>
            </a:r>
            <a:r>
              <a:rPr lang="es-ES" dirty="0"/>
              <a:t>a efectos de originar una acción de comunicación positiva y multiplicadora en la comunidad.</a:t>
            </a:r>
            <a:endParaRPr lang="es-AR" dirty="0"/>
          </a:p>
          <a:p>
            <a:r>
              <a:rPr lang="es-ES" b="1" dirty="0"/>
              <a:t>3-</a:t>
            </a:r>
            <a:r>
              <a:rPr lang="es-ES" dirty="0"/>
              <a:t> Generar una </a:t>
            </a:r>
            <a:r>
              <a:rPr lang="es-ES" b="1" dirty="0"/>
              <a:t>relación permanente con todos los medios de comunicación </a:t>
            </a:r>
            <a:r>
              <a:rPr lang="es-ES" dirty="0"/>
              <a:t>y sus referentes para propender al necesario suministro de la información.</a:t>
            </a:r>
            <a:endParaRPr lang="es-AR" dirty="0"/>
          </a:p>
          <a:p>
            <a:endParaRPr lang="es-AR" dirty="0"/>
          </a:p>
        </p:txBody>
      </p:sp>
      <p:sp>
        <p:nvSpPr>
          <p:cNvPr id="7" name="6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b="1" dirty="0"/>
              <a:t>4- Difundir</a:t>
            </a:r>
            <a:r>
              <a:rPr lang="es-ES" dirty="0"/>
              <a:t> las </a:t>
            </a:r>
            <a:r>
              <a:rPr lang="es-ES" b="1" dirty="0"/>
              <a:t>noticias</a:t>
            </a:r>
            <a:r>
              <a:rPr lang="es-ES" dirty="0"/>
              <a:t> que se produzcan en el ámbito provincial, encarar proyectos surgidos de las necesidades sanitarias y efectuar </a:t>
            </a:r>
            <a:r>
              <a:rPr lang="es-ES" b="1" dirty="0"/>
              <a:t>campañas de promoción y difusión en forma articulada</a:t>
            </a:r>
            <a:r>
              <a:rPr lang="es-ES" dirty="0"/>
              <a:t> con las áreas específicas.</a:t>
            </a:r>
            <a:endParaRPr lang="es-AR" dirty="0"/>
          </a:p>
          <a:p>
            <a:r>
              <a:rPr lang="es-ES" b="1" dirty="0"/>
              <a:t>5-</a:t>
            </a:r>
            <a:r>
              <a:rPr lang="es-ES" dirty="0"/>
              <a:t> Asesorar a las autoridades de Salud sobre las </a:t>
            </a:r>
            <a:r>
              <a:rPr lang="es-ES" b="1" dirty="0"/>
              <a:t>pautas comunicacionales</a:t>
            </a:r>
            <a:r>
              <a:rPr lang="es-ES" dirty="0"/>
              <a:t> de avisos oficiales, llamados a concurso, campañas de difusión, y otras.</a:t>
            </a:r>
            <a:endParaRPr lang="es-AR" dirty="0"/>
          </a:p>
          <a:p>
            <a:r>
              <a:rPr lang="es-ES" b="1" dirty="0"/>
              <a:t>6-</a:t>
            </a:r>
            <a:r>
              <a:rPr lang="es-ES" dirty="0"/>
              <a:t> Implementar, </a:t>
            </a:r>
            <a:r>
              <a:rPr lang="es-ES" dirty="0" smtClean="0"/>
              <a:t>desarrollar </a:t>
            </a:r>
            <a:r>
              <a:rPr lang="es-ES" dirty="0"/>
              <a:t>y mantener un </a:t>
            </a:r>
            <a:r>
              <a:rPr lang="es-ES" b="1" dirty="0"/>
              <a:t>banco de datos </a:t>
            </a:r>
            <a:r>
              <a:rPr lang="es-ES" dirty="0"/>
              <a:t>mediante la utilización de programas de acopio de información sustentable y actualizada.</a:t>
            </a:r>
            <a:endParaRPr lang="es-AR" dirty="0"/>
          </a:p>
          <a:p>
            <a:endParaRPr lang="es-A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9" y="0"/>
            <a:ext cx="18242845" cy="102616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b="1" dirty="0" smtClean="0"/>
              <a:t>Nos basamos en las siguientes líneas de trabajo: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ES" dirty="0" smtClean="0"/>
              <a:t>Redacción</a:t>
            </a:r>
            <a:r>
              <a:rPr lang="es-AR" dirty="0"/>
              <a:t/>
            </a:r>
            <a:br>
              <a:rPr lang="es-AR" dirty="0"/>
            </a:br>
            <a:r>
              <a:rPr lang="es-ES" dirty="0"/>
              <a:t>Fotografía</a:t>
            </a:r>
            <a:r>
              <a:rPr lang="es-AR" dirty="0"/>
              <a:t/>
            </a:r>
            <a:br>
              <a:rPr lang="es-AR" dirty="0"/>
            </a:br>
            <a:r>
              <a:rPr lang="es-ES" dirty="0"/>
              <a:t>Producción Audiovisual</a:t>
            </a:r>
            <a:r>
              <a:rPr lang="es-AR" dirty="0"/>
              <a:t/>
            </a:r>
            <a:br>
              <a:rPr lang="es-AR" dirty="0"/>
            </a:br>
            <a:r>
              <a:rPr lang="es-ES" dirty="0"/>
              <a:t>Técnicas Comunicacionales Alternativas</a:t>
            </a:r>
            <a:r>
              <a:rPr lang="es-AR" dirty="0"/>
              <a:t/>
            </a:r>
            <a:br>
              <a:rPr lang="es-AR" dirty="0"/>
            </a:br>
            <a:r>
              <a:rPr lang="es-ES" dirty="0"/>
              <a:t>Administrativa y Ceremonial</a:t>
            </a:r>
            <a:r>
              <a:rPr lang="es-AR" dirty="0"/>
              <a:t/>
            </a:r>
            <a:br>
              <a:rPr lang="es-AR" dirty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ES" dirty="0" smtClean="0"/>
              <a:t> </a:t>
            </a: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9" y="0"/>
            <a:ext cx="18242845" cy="102616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/>
              <a:t/>
            </a:r>
            <a:br>
              <a:rPr lang="es-AR" b="1" dirty="0"/>
            </a:br>
            <a:r>
              <a:rPr lang="es-AR" b="1" dirty="0"/>
              <a:t>Nuestra relación de dependencia está establecida entre:</a:t>
            </a:r>
            <a:br>
              <a:rPr lang="es-AR" b="1" dirty="0"/>
            </a:br>
            <a:endParaRPr lang="es-AR" b="1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AR" dirty="0"/>
              <a:t>La ministra de Salud</a:t>
            </a:r>
          </a:p>
          <a:p>
            <a:r>
              <a:rPr lang="es-AR" dirty="0"/>
              <a:t>La Secretaría de Comunicación del Gobierno de Entre Ríos</a:t>
            </a:r>
          </a:p>
          <a:p>
            <a:r>
              <a:rPr lang="es-ES" dirty="0"/>
              <a:t>Organismos del Poder Ejecutivo de su mismo nivel jerárquico.</a:t>
            </a:r>
            <a:endParaRPr lang="es-AR" dirty="0"/>
          </a:p>
          <a:p>
            <a:r>
              <a:rPr lang="es-ES" dirty="0"/>
              <a:t>Otros organismos que se relacionan con el cumplimiento de acciones similares.</a:t>
            </a:r>
            <a:endParaRPr lang="es-AR" dirty="0"/>
          </a:p>
          <a:p>
            <a:r>
              <a:rPr lang="es-ES" dirty="0"/>
              <a:t>Medios de comunicación.</a:t>
            </a:r>
            <a:endParaRPr lang="es-AR" dirty="0"/>
          </a:p>
          <a:p>
            <a:endParaRPr lang="es-AR" dirty="0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s-ES" sz="67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Divulgamos acciones</a:t>
            </a:r>
            <a:r>
              <a:rPr lang="es-ES" sz="67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actos, campañas y </a:t>
            </a:r>
            <a:r>
              <a:rPr lang="es-ES" sz="67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sistematizamos </a:t>
            </a:r>
            <a:r>
              <a:rPr lang="es-ES" sz="67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información</a:t>
            </a:r>
            <a:r>
              <a:rPr lang="es-ES" sz="67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endParaRPr lang="es-AR" sz="67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67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Producimos material </a:t>
            </a:r>
            <a:r>
              <a:rPr lang="es-ES" sz="67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gráfico y audiovisual.</a:t>
            </a:r>
          </a:p>
          <a:p>
            <a:pPr marL="0" indent="0">
              <a:buNone/>
            </a:pPr>
            <a:endParaRPr lang="es-AR" sz="67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67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Generamos contenido para las plataformas  digitales de comunicación: </a:t>
            </a:r>
            <a:r>
              <a:rPr lang="es-ES" sz="67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Instagram</a:t>
            </a:r>
            <a:r>
              <a:rPr lang="es-ES" sz="67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Facebook y el canal de </a:t>
            </a:r>
            <a:r>
              <a:rPr lang="es-ES" sz="67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Youtube</a:t>
            </a:r>
            <a:r>
              <a:rPr lang="es-ES" sz="67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endParaRPr lang="es-AR" sz="67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67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Participamos de instancias de capacitación en comunicación para la salud.</a:t>
            </a:r>
            <a:endParaRPr lang="es-AR" sz="67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A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9" y="0"/>
            <a:ext cx="18242845" cy="102616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¿Quién? - </a:t>
            </a:r>
            <a:r>
              <a:rPr lang="es-ES" dirty="0" err="1"/>
              <a:t>Who</a:t>
            </a:r>
            <a:endParaRPr lang="es-AR" dirty="0"/>
          </a:p>
          <a:p>
            <a:r>
              <a:rPr lang="es-ES" dirty="0"/>
              <a:t>¿Qué? - </a:t>
            </a:r>
            <a:r>
              <a:rPr lang="es-ES" dirty="0" err="1"/>
              <a:t>What</a:t>
            </a:r>
            <a:endParaRPr lang="es-AR" dirty="0"/>
          </a:p>
          <a:p>
            <a:r>
              <a:rPr lang="es-ES" dirty="0"/>
              <a:t>¿Dónde? - </a:t>
            </a:r>
            <a:r>
              <a:rPr lang="es-ES" dirty="0" err="1"/>
              <a:t>Where</a:t>
            </a:r>
            <a:endParaRPr lang="es-AR" dirty="0"/>
          </a:p>
          <a:p>
            <a:r>
              <a:rPr lang="es-ES" dirty="0"/>
              <a:t>¿Cuándo? - </a:t>
            </a:r>
            <a:r>
              <a:rPr lang="es-ES" dirty="0" err="1"/>
              <a:t>When</a:t>
            </a:r>
            <a:endParaRPr lang="es-AR" dirty="0"/>
          </a:p>
          <a:p>
            <a:r>
              <a:rPr lang="es-ES" dirty="0"/>
              <a:t>¿Por qué? – </a:t>
            </a:r>
            <a:r>
              <a:rPr lang="es-ES" dirty="0" err="1"/>
              <a:t>Why</a:t>
            </a:r>
            <a:endParaRPr lang="es-AR" dirty="0"/>
          </a:p>
          <a:p>
            <a:pPr marL="0" indent="0">
              <a:buNone/>
            </a:pPr>
            <a:r>
              <a:rPr lang="es-ES" dirty="0"/>
              <a:t>Y para hacer lo que hacemos, le sumamos dos pautas más:</a:t>
            </a:r>
            <a:endParaRPr lang="es-AR" dirty="0"/>
          </a:p>
          <a:p>
            <a:r>
              <a:rPr lang="es-ES" dirty="0"/>
              <a:t>¿Cómo?</a:t>
            </a:r>
            <a:endParaRPr lang="es-AR" dirty="0"/>
          </a:p>
          <a:p>
            <a:r>
              <a:rPr lang="es-ES" dirty="0"/>
              <a:t>¿Para qué?</a:t>
            </a:r>
            <a:endParaRPr lang="es-AR" dirty="0"/>
          </a:p>
          <a:p>
            <a:endParaRPr lang="es-AR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sz="4400" b="1" dirty="0"/>
              <a:t>Nos basamos en el modelo estratégico de las 5W del periodismo:</a:t>
            </a:r>
            <a:endParaRPr lang="es-AR" sz="4400" b="1" dirty="0" smtClean="0"/>
          </a:p>
          <a:p>
            <a:endParaRPr lang="es-AR" sz="4400" dirty="0"/>
          </a:p>
          <a:p>
            <a:r>
              <a:rPr lang="es-AR" sz="4400" dirty="0" smtClean="0"/>
              <a:t>Estas </a:t>
            </a:r>
            <a:r>
              <a:rPr lang="es-AR" sz="4400" dirty="0"/>
              <a:t>preguntas nos ayudan a ordenar: qué comunicar, a quiénes, dónde y cuándo, para qué y de qué manera.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9" y="0"/>
            <a:ext cx="18242845" cy="102616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La irrupción de las </a:t>
            </a:r>
            <a:r>
              <a:rPr lang="es-ES" b="1" dirty="0" smtClean="0"/>
              <a:t>redes sociales </a:t>
            </a:r>
            <a:r>
              <a:rPr lang="es-ES" dirty="0" smtClean="0"/>
              <a:t>transformó el paradigma de la comunicación y el periodismo.</a:t>
            </a:r>
          </a:p>
          <a:p>
            <a:endParaRPr lang="es-ES" dirty="0"/>
          </a:p>
          <a:p>
            <a:r>
              <a:rPr lang="es-ES" dirty="0" smtClean="0"/>
              <a:t>Al mismo instante en que un mensaje es emitido, llega la respuesta/interacción.</a:t>
            </a:r>
            <a:endParaRPr lang="es-AR" dirty="0"/>
          </a:p>
          <a:p>
            <a:endParaRPr lang="es-AR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sz="4400" b="1" dirty="0" smtClean="0"/>
              <a:t>Redes sociales</a:t>
            </a:r>
            <a:endParaRPr lang="es-AR" sz="4400" b="1" dirty="0" smtClean="0"/>
          </a:p>
          <a:p>
            <a:endParaRPr lang="es-AR" sz="4400" dirty="0"/>
          </a:p>
          <a:p>
            <a:endParaRPr lang="es-AR" sz="4400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39599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9" y="0"/>
            <a:ext cx="18242845" cy="102616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AR" dirty="0"/>
              <a:t> </a:t>
            </a:r>
            <a:r>
              <a:rPr lang="es-AR" dirty="0" smtClean="0"/>
              <a:t>Desde </a:t>
            </a:r>
            <a:r>
              <a:rPr lang="es-AR" dirty="0"/>
              <a:t>los sonidos, el habla, la gesticulación y la escritura, tenemos la </a:t>
            </a:r>
            <a:r>
              <a:rPr lang="es-AR" b="1" dirty="0"/>
              <a:t>capacidad de comunicar</a:t>
            </a:r>
            <a:r>
              <a:rPr lang="es-AR" dirty="0"/>
              <a:t>: poner en común ideas, pensamientos, mensajes, órdenes, reflexiones, estrategias… La lista es infinita.</a:t>
            </a:r>
          </a:p>
          <a:p>
            <a:r>
              <a:rPr lang="es-AR" dirty="0"/>
              <a:t>La </a:t>
            </a:r>
            <a:r>
              <a:rPr lang="es-AR" b="1" dirty="0"/>
              <a:t>comunicación</a:t>
            </a:r>
            <a:r>
              <a:rPr lang="es-AR" dirty="0"/>
              <a:t> es un atributo maravillosamente complejo y un derecho humano.</a:t>
            </a:r>
          </a:p>
          <a:p>
            <a:r>
              <a:rPr lang="es-AR" dirty="0"/>
              <a:t>La </a:t>
            </a:r>
            <a:r>
              <a:rPr lang="es-AR" b="1" dirty="0"/>
              <a:t>comunicación</a:t>
            </a:r>
            <a:r>
              <a:rPr lang="es-AR" dirty="0"/>
              <a:t> es acción, potencialidad, empatía.</a:t>
            </a:r>
          </a:p>
          <a:p>
            <a:endParaRPr lang="es-AR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AR" sz="4400" b="1" dirty="0"/>
              <a:t>Podemos transformar el territorio comunicando y comunicándonos</a:t>
            </a:r>
            <a:r>
              <a:rPr lang="es-AR" sz="4400" b="1" dirty="0" smtClean="0"/>
              <a:t>.</a:t>
            </a:r>
          </a:p>
          <a:p>
            <a:endParaRPr lang="es-AR" sz="4400" b="1" dirty="0"/>
          </a:p>
          <a:p>
            <a:pPr algn="ctr"/>
            <a:r>
              <a:rPr lang="es-AR" sz="4400" b="1" dirty="0"/>
              <a:t>Yo</a:t>
            </a:r>
            <a:r>
              <a:rPr lang="es-AR" sz="4400" dirty="0"/>
              <a:t> comunico</a:t>
            </a:r>
          </a:p>
          <a:p>
            <a:pPr algn="ctr"/>
            <a:r>
              <a:rPr lang="es-AR" sz="4400" b="1" dirty="0"/>
              <a:t>Tú </a:t>
            </a:r>
            <a:r>
              <a:rPr lang="es-AR" sz="4400" dirty="0"/>
              <a:t>comunicas</a:t>
            </a:r>
          </a:p>
          <a:p>
            <a:pPr algn="ctr"/>
            <a:r>
              <a:rPr lang="es-AR" sz="4400" b="1" dirty="0"/>
              <a:t>Él</a:t>
            </a:r>
            <a:r>
              <a:rPr lang="es-AR" sz="4400" dirty="0"/>
              <a:t> comunica</a:t>
            </a:r>
          </a:p>
          <a:p>
            <a:pPr algn="ctr"/>
            <a:r>
              <a:rPr lang="es-AR" sz="4400" b="1" dirty="0"/>
              <a:t>Nosotros</a:t>
            </a:r>
            <a:r>
              <a:rPr lang="es-AR" sz="4400" dirty="0"/>
              <a:t> comunicamos</a:t>
            </a:r>
          </a:p>
          <a:p>
            <a:endParaRPr lang="es-AR" sz="4400" dirty="0"/>
          </a:p>
        </p:txBody>
      </p:sp>
    </p:spTree>
    <p:extLst>
      <p:ext uri="{BB962C8B-B14F-4D97-AF65-F5344CB8AC3E}">
        <p14:creationId xmlns:p14="http://schemas.microsoft.com/office/powerpoint/2010/main" val="1524562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9" y="0"/>
            <a:ext cx="18242845" cy="102616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AR" dirty="0"/>
              <a:t> </a:t>
            </a:r>
            <a:r>
              <a:rPr lang="es-ES" dirty="0"/>
              <a:t> Lo hemos escuchado más de una vez: los agentes sanitarios son la puerta de entrada al sistema de salud.</a:t>
            </a:r>
            <a:endParaRPr lang="es-AR" dirty="0"/>
          </a:p>
          <a:p>
            <a:r>
              <a:rPr lang="es-ES" dirty="0"/>
              <a:t>Bien lo expresa la Ley </a:t>
            </a:r>
            <a:r>
              <a:rPr lang="es-ES" dirty="0" smtClean="0"/>
              <a:t>Nº </a:t>
            </a:r>
            <a:r>
              <a:rPr lang="es-ES" dirty="0"/>
              <a:t>9090 la tarea básica de los agentes sanitarios es la educación para la salud.</a:t>
            </a:r>
            <a:endParaRPr lang="es-AR" dirty="0"/>
          </a:p>
          <a:p>
            <a:r>
              <a:rPr lang="es-ES" dirty="0" smtClean="0"/>
              <a:t>Los </a:t>
            </a:r>
            <a:r>
              <a:rPr lang="es-ES" b="1" dirty="0"/>
              <a:t>agentes sanitarios </a:t>
            </a:r>
            <a:r>
              <a:rPr lang="es-ES" dirty="0"/>
              <a:t>son promotores y organizadores de grupos para que la comunidad pueda/sepa apropiarse de instrumentos conceptuales y organizativos.</a:t>
            </a:r>
            <a:endParaRPr lang="es-AR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es-ES" sz="4400" dirty="0" smtClean="0"/>
          </a:p>
          <a:p>
            <a:pPr algn="ctr"/>
            <a:r>
              <a:rPr lang="es-ES" sz="4400" b="1" dirty="0" smtClean="0"/>
              <a:t>Ser agentes sanitarios implica ser:</a:t>
            </a:r>
          </a:p>
          <a:p>
            <a:pPr algn="ctr"/>
            <a:r>
              <a:rPr lang="es-ES" sz="4400" dirty="0" smtClean="0"/>
              <a:t>agentes </a:t>
            </a:r>
            <a:r>
              <a:rPr lang="es-ES" sz="4400" dirty="0"/>
              <a:t>de cambio</a:t>
            </a:r>
            <a:endParaRPr lang="es-AR" sz="4400" dirty="0"/>
          </a:p>
          <a:p>
            <a:pPr algn="ctr"/>
            <a:r>
              <a:rPr lang="es-ES" sz="4400" dirty="0" smtClean="0"/>
              <a:t>accesibilidad</a:t>
            </a:r>
            <a:endParaRPr lang="es-AR" sz="4400" dirty="0"/>
          </a:p>
          <a:p>
            <a:pPr algn="ctr"/>
            <a:r>
              <a:rPr lang="es-ES" sz="4400" dirty="0" smtClean="0"/>
              <a:t>territorio</a:t>
            </a:r>
            <a:endParaRPr lang="es-AR" sz="4400" dirty="0"/>
          </a:p>
          <a:p>
            <a:pPr algn="ctr"/>
            <a:r>
              <a:rPr lang="es-ES" sz="4400" dirty="0" smtClean="0"/>
              <a:t>comunidad</a:t>
            </a:r>
            <a:endParaRPr lang="es-AR" sz="4400" dirty="0"/>
          </a:p>
          <a:p>
            <a:pPr algn="ctr"/>
            <a:r>
              <a:rPr lang="es-ES" sz="4400" dirty="0" smtClean="0"/>
              <a:t>comunicadores</a:t>
            </a:r>
            <a:endParaRPr lang="es-AR" sz="4400" dirty="0"/>
          </a:p>
          <a:p>
            <a:pPr algn="ctr"/>
            <a:r>
              <a:rPr lang="es-ES" sz="4400" dirty="0" smtClean="0"/>
              <a:t>educadores</a:t>
            </a:r>
            <a:endParaRPr lang="es-AR" sz="4400" dirty="0"/>
          </a:p>
          <a:p>
            <a:pPr algn="ctr"/>
            <a:r>
              <a:rPr lang="es-ES" sz="4400" dirty="0" smtClean="0"/>
              <a:t>promotores</a:t>
            </a:r>
            <a:endParaRPr lang="es-AR" sz="4400" dirty="0"/>
          </a:p>
          <a:p>
            <a:endParaRPr lang="es-AR" sz="4400" b="1" dirty="0"/>
          </a:p>
          <a:p>
            <a:endParaRPr lang="es-AR" sz="4400" dirty="0"/>
          </a:p>
        </p:txBody>
      </p:sp>
    </p:spTree>
    <p:extLst>
      <p:ext uri="{BB962C8B-B14F-4D97-AF65-F5344CB8AC3E}">
        <p14:creationId xmlns:p14="http://schemas.microsoft.com/office/powerpoint/2010/main" val="5111951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1052</Words>
  <Application>Microsoft Office PowerPoint</Application>
  <PresentationFormat>Personalizado</PresentationFormat>
  <Paragraphs>123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Subsecretaría de Prensa y Políticas de Comunicación</vt:lpstr>
      <vt:lpstr>Misión - Propósito</vt:lpstr>
      <vt:lpstr> Acciones </vt:lpstr>
      <vt:lpstr>     Nos basamos en las siguientes líneas de trabajo: Redacción Fotografía Producción Audiovisual Técnicas Comunicacionales Alternativas Administrativa y Ceremonial     </vt:lpstr>
      <vt:lpstr> Nuestra relación de dependencia está establecida entre: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Comunicación</vt:lpstr>
      <vt:lpstr>¡Muchas gracias!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msemilias</dc:creator>
  <cp:lastModifiedBy>Claudia Sosa Lichtenwald</cp:lastModifiedBy>
  <cp:revision>29</cp:revision>
  <cp:lastPrinted>2023-06-06T17:39:32Z</cp:lastPrinted>
  <dcterms:created xsi:type="dcterms:W3CDTF">2023-02-17T13:57:16Z</dcterms:created>
  <dcterms:modified xsi:type="dcterms:W3CDTF">2023-06-06T17:45:29Z</dcterms:modified>
</cp:coreProperties>
</file>