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0" r:id="rId2"/>
    <p:sldId id="298" r:id="rId3"/>
    <p:sldId id="301" r:id="rId4"/>
    <p:sldId id="302" r:id="rId5"/>
    <p:sldId id="299" r:id="rId6"/>
    <p:sldId id="303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56" d="100"/>
          <a:sy n="56" d="100"/>
        </p:scale>
        <p:origin x="-2382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2F5F4-452C-4634-A4B2-2E7AE3247884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BAAAC-87AB-46C5-9BB5-3DB1B2C5B07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004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301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069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603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099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481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935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533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170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964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945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558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26A41-B0D9-4D20-B5D9-79A76C138BB5}" type="datetimeFigureOut">
              <a:rPr lang="es-AR" smtClean="0"/>
              <a:pPr/>
              <a:t>23/06/2021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FA2DE-73C2-47AF-B86C-2C5414AC595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3361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703263"/>
            <a:ext cx="8718550" cy="544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9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92588"/>
              </p:ext>
            </p:extLst>
          </p:nvPr>
        </p:nvGraphicFramePr>
        <p:xfrm>
          <a:off x="323528" y="260648"/>
          <a:ext cx="8496944" cy="6431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76419"/>
                <a:gridCol w="4720525"/>
              </a:tblGrid>
              <a:tr h="325254">
                <a:tc gridSpan="2">
                  <a:txBody>
                    <a:bodyPr/>
                    <a:lstStyle/>
                    <a:p>
                      <a:pPr algn="ctr"/>
                      <a:r>
                        <a:rPr lang="es-AR" sz="1800" b="1" dirty="0" smtClean="0"/>
                        <a:t>NIVEL I BAJO</a:t>
                      </a:r>
                      <a:r>
                        <a:rPr lang="es-AR" sz="1800" b="1" baseline="0" dirty="0" smtClean="0"/>
                        <a:t> RIESGO</a:t>
                      </a:r>
                    </a:p>
                    <a:p>
                      <a:pPr algn="ctr"/>
                      <a:r>
                        <a:rPr lang="es-AR" sz="1800" b="0" baseline="0" dirty="0" smtClean="0"/>
                        <a:t>Atiende todos los grupos de población de bajo riesgo, internación simple. Realiza acciones de promoción y protección de salud y dx. Temprano del daño</a:t>
                      </a:r>
                      <a:endParaRPr lang="es-AR" sz="18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25254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/>
                        <a:t>I B</a:t>
                      </a:r>
                      <a:endParaRPr lang="es-AR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/>
                        <a:t>I</a:t>
                      </a:r>
                      <a:r>
                        <a:rPr lang="es-AR" sz="1800" b="1" baseline="0" dirty="0" smtClean="0"/>
                        <a:t> A</a:t>
                      </a:r>
                      <a:endParaRPr lang="es-AR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80080">
                <a:tc>
                  <a:txBody>
                    <a:bodyPr/>
                    <a:lstStyle/>
                    <a:p>
                      <a:pPr algn="ctr"/>
                      <a:r>
                        <a:rPr lang="es-AR" sz="1400" b="1" dirty="0" smtClean="0"/>
                        <a:t>Área</a:t>
                      </a:r>
                      <a:r>
                        <a:rPr lang="es-AR" sz="1400" b="1" baseline="0" dirty="0" smtClean="0"/>
                        <a:t>s programáticas mayores  a 5000 personas. Dispone de cama de internación general para resolver problemas de bajo riesgo</a:t>
                      </a:r>
                      <a:endParaRPr lang="es-AR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/>
                        <a:t>Con población a cargo</a:t>
                      </a:r>
                      <a:r>
                        <a:rPr lang="es-ES" sz="1400" b="1" baseline="0" dirty="0" smtClean="0"/>
                        <a:t> menor a 5000 personas, dispone de cama de observación clínica, internación de pacientes crónicos, de tercer edad y Sociales.</a:t>
                      </a:r>
                      <a:endParaRPr lang="es-ES" sz="1400" b="1" dirty="0" smtClean="0"/>
                    </a:p>
                    <a:p>
                      <a:pPr algn="ctr"/>
                      <a:endParaRPr lang="es-AR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02131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Manuel Belgrano de </a:t>
                      </a:r>
                      <a:r>
                        <a:rPr lang="es-AR" sz="1400" b="1" baseline="0" dirty="0" err="1" smtClean="0"/>
                        <a:t>Urdinarrain</a:t>
                      </a:r>
                      <a:endParaRPr lang="es-AR" sz="1400" b="1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San Roque María </a:t>
                      </a:r>
                      <a:r>
                        <a:rPr lang="es-AR" sz="1400" b="1" baseline="0" dirty="0" err="1" smtClean="0"/>
                        <a:t>Francou</a:t>
                      </a:r>
                      <a:r>
                        <a:rPr lang="es-AR" sz="1400" b="1" baseline="0" dirty="0" smtClean="0"/>
                        <a:t>  de Villa Elisa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San Isidro Labrador de </a:t>
                      </a:r>
                      <a:r>
                        <a:rPr lang="es-AR" sz="1400" b="1" baseline="0" dirty="0" err="1" smtClean="0"/>
                        <a:t>Larroque</a:t>
                      </a:r>
                      <a:endParaRPr lang="es-AR" sz="1400" b="1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San José de San José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San Miguel de </a:t>
                      </a:r>
                      <a:r>
                        <a:rPr lang="es-AR" sz="1400" b="1" baseline="0" dirty="0" err="1" smtClean="0"/>
                        <a:t>Bovril</a:t>
                      </a:r>
                      <a:endParaRPr lang="es-AR" sz="1400" b="1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</a:t>
                      </a:r>
                      <a:r>
                        <a:rPr lang="es-AR" sz="1400" b="1" baseline="0" dirty="0" err="1" smtClean="0"/>
                        <a:t>Lister</a:t>
                      </a:r>
                      <a:r>
                        <a:rPr lang="es-AR" sz="1400" b="1" baseline="0" dirty="0" smtClean="0"/>
                        <a:t> de </a:t>
                      </a:r>
                      <a:r>
                        <a:rPr lang="es-AR" sz="1400" b="1" baseline="0" dirty="0" err="1" smtClean="0"/>
                        <a:t>Segui</a:t>
                      </a:r>
                      <a:endParaRPr lang="es-AR" sz="1400" b="1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</a:t>
                      </a:r>
                      <a:r>
                        <a:rPr lang="es-AR" sz="1400" b="1" baseline="0" dirty="0" err="1" smtClean="0"/>
                        <a:t>Fco</a:t>
                      </a:r>
                      <a:r>
                        <a:rPr lang="es-AR" sz="1400" b="1" baseline="0" dirty="0" smtClean="0"/>
                        <a:t>. </a:t>
                      </a:r>
                      <a:r>
                        <a:rPr lang="es-AR" sz="1400" b="1" baseline="0" dirty="0" err="1" smtClean="0"/>
                        <a:t>Castaldo</a:t>
                      </a:r>
                      <a:r>
                        <a:rPr lang="es-AR" sz="1400" b="1" baseline="0" dirty="0" smtClean="0"/>
                        <a:t> de María Grande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Falucho de </a:t>
                      </a:r>
                      <a:r>
                        <a:rPr lang="es-AR" sz="1400" b="1" baseline="0" dirty="0" err="1" smtClean="0"/>
                        <a:t>Macia</a:t>
                      </a:r>
                      <a:endParaRPr lang="es-AR" sz="1400" b="1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Sta. Rosa de Lucas </a:t>
                      </a:r>
                      <a:r>
                        <a:rPr lang="es-AR" sz="1400" b="1" baseline="0" dirty="0" err="1" smtClean="0"/>
                        <a:t>Gonzalez</a:t>
                      </a:r>
                      <a:endParaRPr lang="es-AR" sz="1400" b="1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dirty="0" smtClean="0"/>
                        <a:t>H. </a:t>
                      </a:r>
                      <a:r>
                        <a:rPr lang="es-AR" sz="1400" b="1" dirty="0" err="1" smtClean="0"/>
                        <a:t>Brague</a:t>
                      </a:r>
                      <a:r>
                        <a:rPr lang="es-AR" sz="1400" b="1" dirty="0" smtClean="0"/>
                        <a:t> Villar de </a:t>
                      </a:r>
                      <a:r>
                        <a:rPr lang="es-AR" sz="1400" b="1" dirty="0" err="1" smtClean="0"/>
                        <a:t>Hasemkamp</a:t>
                      </a:r>
                      <a:endParaRPr lang="es-AR" sz="1400" b="1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dirty="0" smtClean="0"/>
                        <a:t>H.</a:t>
                      </a:r>
                      <a:r>
                        <a:rPr lang="es-AR" sz="1400" b="1" baseline="0" dirty="0" smtClean="0"/>
                        <a:t> Castilla Mira de </a:t>
                      </a:r>
                      <a:r>
                        <a:rPr lang="es-AR" sz="1400" b="1" baseline="0" dirty="0" err="1" smtClean="0"/>
                        <a:t>Viale</a:t>
                      </a:r>
                      <a:endParaRPr lang="es-AR" sz="1400" b="1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Miranda de Cerrito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San Martín de Hernandarias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dirty="0" smtClean="0"/>
                        <a:t>H.</a:t>
                      </a:r>
                      <a:r>
                        <a:rPr lang="es-AR" sz="1400" b="1" baseline="0" dirty="0" smtClean="0"/>
                        <a:t> Chacabuco de Arroyo Barú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</a:t>
                      </a:r>
                      <a:r>
                        <a:rPr lang="es-AR" sz="1400" b="1" baseline="0" dirty="0" err="1" smtClean="0"/>
                        <a:t>Crispin</a:t>
                      </a:r>
                      <a:r>
                        <a:rPr lang="es-AR" sz="1400" b="1" baseline="0" dirty="0" smtClean="0"/>
                        <a:t> </a:t>
                      </a:r>
                      <a:r>
                        <a:rPr lang="es-AR" sz="1400" b="1" baseline="0" dirty="0" err="1" smtClean="0"/>
                        <a:t>Velazquez</a:t>
                      </a:r>
                      <a:r>
                        <a:rPr lang="es-AR" sz="1400" b="1" baseline="0" dirty="0" smtClean="0"/>
                        <a:t> de Sauce de Luna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San Vicente de San Jaime de la Frontera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Perú de Gral. Galarza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Güemes de Estación </a:t>
                      </a:r>
                      <a:r>
                        <a:rPr lang="es-AR" sz="1400" b="1" baseline="0" dirty="0" err="1" smtClean="0"/>
                        <a:t>Parera</a:t>
                      </a:r>
                      <a:r>
                        <a:rPr lang="es-AR" sz="1400" b="1" baseline="0" dirty="0" smtClean="0"/>
                        <a:t>+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Sta. María de Gilbert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</a:t>
                      </a:r>
                      <a:r>
                        <a:rPr lang="es-AR" sz="1400" b="1" baseline="0" dirty="0" err="1" smtClean="0"/>
                        <a:t>Behring</a:t>
                      </a:r>
                      <a:r>
                        <a:rPr lang="es-AR" sz="1400" b="1" baseline="0" dirty="0" smtClean="0"/>
                        <a:t> de Islas del Ibicuy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Eva Duarte de Ceibas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</a:t>
                      </a:r>
                      <a:r>
                        <a:rPr lang="es-AR" sz="1400" b="1" baseline="0" dirty="0" err="1" smtClean="0"/>
                        <a:t>Paranacito</a:t>
                      </a:r>
                      <a:r>
                        <a:rPr lang="es-AR" sz="1400" b="1" baseline="0" dirty="0" smtClean="0"/>
                        <a:t> de Villa </a:t>
                      </a:r>
                      <a:r>
                        <a:rPr lang="es-AR" sz="1400" b="1" baseline="0" dirty="0" err="1" smtClean="0"/>
                        <a:t>Paranacito</a:t>
                      </a:r>
                      <a:endParaRPr lang="es-AR" sz="1400" b="1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Ecuador de Alcaraz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Gregoria </a:t>
                      </a:r>
                      <a:r>
                        <a:rPr lang="es-AR" sz="1400" b="1" baseline="0" dirty="0" err="1" smtClean="0"/>
                        <a:t>Perez</a:t>
                      </a:r>
                      <a:r>
                        <a:rPr lang="es-AR" sz="1400" b="1" baseline="0" dirty="0" smtClean="0"/>
                        <a:t>, de San Gustavo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M. Eva Duarte de Perón de Gral. Campos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Ntra. Sra. Del Carmen de Gdor. Mansilla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Coronel </a:t>
                      </a:r>
                      <a:r>
                        <a:rPr lang="es-AR" sz="1400" b="1" baseline="0" dirty="0" err="1" smtClean="0"/>
                        <a:t>Pringles</a:t>
                      </a:r>
                      <a:r>
                        <a:rPr lang="es-AR" sz="1400" b="1" baseline="0" dirty="0" smtClean="0"/>
                        <a:t> de Las Moscas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Pbro. A </a:t>
                      </a:r>
                      <a:r>
                        <a:rPr lang="es-AR" sz="1400" b="1" baseline="0" dirty="0" err="1" smtClean="0"/>
                        <a:t>Zaninetti</a:t>
                      </a:r>
                      <a:r>
                        <a:rPr lang="es-AR" sz="1400" b="1" baseline="0" dirty="0" smtClean="0"/>
                        <a:t> de Villa Mantero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Padre </a:t>
                      </a:r>
                      <a:r>
                        <a:rPr lang="es-AR" sz="1400" b="1" baseline="0" dirty="0" err="1" smtClean="0"/>
                        <a:t>Becher</a:t>
                      </a:r>
                      <a:r>
                        <a:rPr lang="es-AR" sz="1400" b="1" baseline="0" dirty="0" smtClean="0"/>
                        <a:t> de Santa Anita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Gral. San Martín de Villa Clara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</a:t>
                      </a:r>
                      <a:r>
                        <a:rPr lang="es-AR" sz="1400" b="1" baseline="0" dirty="0" err="1" smtClean="0"/>
                        <a:t>Noe</a:t>
                      </a:r>
                      <a:r>
                        <a:rPr lang="es-AR" sz="1400" b="1" baseline="0" dirty="0" smtClean="0"/>
                        <a:t> </a:t>
                      </a:r>
                      <a:r>
                        <a:rPr lang="es-AR" sz="1400" b="1" baseline="0" dirty="0" err="1" smtClean="0"/>
                        <a:t>Yarcho</a:t>
                      </a:r>
                      <a:r>
                        <a:rPr lang="es-AR" sz="1400" b="1" baseline="0" dirty="0" smtClean="0"/>
                        <a:t> de Villa </a:t>
                      </a:r>
                      <a:r>
                        <a:rPr lang="es-AR" sz="1400" b="1" baseline="0" dirty="0" err="1" smtClean="0"/>
                        <a:t>Dominguez</a:t>
                      </a:r>
                      <a:r>
                        <a:rPr lang="es-AR" sz="1400" b="1" baseline="0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s-AR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9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69712"/>
              </p:ext>
            </p:extLst>
          </p:nvPr>
        </p:nvGraphicFramePr>
        <p:xfrm>
          <a:off x="395536" y="476672"/>
          <a:ext cx="8147248" cy="55274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16288"/>
                <a:gridCol w="4430960"/>
              </a:tblGrid>
              <a:tr h="1008112">
                <a:tc gridSpan="2">
                  <a:txBody>
                    <a:bodyPr/>
                    <a:lstStyle/>
                    <a:p>
                      <a:pPr algn="ctr"/>
                      <a:r>
                        <a:rPr lang="es-AR" sz="1800" b="1" dirty="0" smtClean="0"/>
                        <a:t>NIVEL II MEDIANO</a:t>
                      </a:r>
                      <a:r>
                        <a:rPr lang="es-AR" sz="1800" b="1" baseline="0" dirty="0" smtClean="0"/>
                        <a:t> RIESGO</a:t>
                      </a:r>
                    </a:p>
                    <a:p>
                      <a:pPr algn="ctr"/>
                      <a:r>
                        <a:rPr lang="es-AR" sz="1800" b="1" baseline="0" dirty="0" smtClean="0"/>
                        <a:t>Con internación de procesos mórbidos de bajo y mediano riesgo. Con dos subniveles de acuerdo a la capacidad clínica y quirúrgica. </a:t>
                      </a:r>
                    </a:p>
                    <a:p>
                      <a:pPr algn="ctr"/>
                      <a:endParaRPr lang="es-AR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257586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/>
                        <a:t> II B</a:t>
                      </a:r>
                      <a:endParaRPr lang="es-AR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/>
                        <a:t>II A</a:t>
                      </a:r>
                      <a:endParaRPr lang="es-AR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57586">
                <a:tc>
                  <a:txBody>
                    <a:bodyPr/>
                    <a:lstStyle/>
                    <a:p>
                      <a:pPr algn="ctr"/>
                      <a:r>
                        <a:rPr lang="es-AR" sz="1400" b="1" dirty="0" smtClean="0"/>
                        <a:t>Posee</a:t>
                      </a:r>
                      <a:r>
                        <a:rPr lang="es-AR" sz="1400" b="1" baseline="0" dirty="0" smtClean="0"/>
                        <a:t> las 4 especialidades básicas, realizan cirugía programada y de urgencia, Con CONE </a:t>
                      </a:r>
                      <a:endParaRPr lang="es-AR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dirty="0" smtClean="0"/>
                        <a:t>Poseen las 4 especialidades básicas.</a:t>
                      </a:r>
                      <a:r>
                        <a:rPr lang="es-AR" sz="1400" b="1" baseline="0" dirty="0" smtClean="0"/>
                        <a:t> Sólo realizan cirugías programadas de bajo riesgo.</a:t>
                      </a:r>
                      <a:endParaRPr lang="es-AR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5484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dirty="0" smtClean="0"/>
                        <a:t>H. San Antonio Gualeguay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dirty="0" smtClean="0"/>
                        <a:t>H.</a:t>
                      </a:r>
                      <a:r>
                        <a:rPr lang="es-AR" sz="1400" b="1" baseline="0" dirty="0" smtClean="0"/>
                        <a:t> San Benjamín Colón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9 de Julio de La Paz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</a:t>
                      </a:r>
                      <a:r>
                        <a:rPr lang="es-AR" sz="1400" b="1" baseline="0" dirty="0" err="1" smtClean="0"/>
                        <a:t>Salaberry</a:t>
                      </a:r>
                      <a:r>
                        <a:rPr lang="es-AR" sz="1400" b="1" baseline="0" dirty="0" smtClean="0"/>
                        <a:t> de Victoria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Santa Rosa de </a:t>
                      </a:r>
                      <a:r>
                        <a:rPr lang="es-AR" sz="1400" b="1" baseline="0" dirty="0" err="1" smtClean="0"/>
                        <a:t>Chajarí</a:t>
                      </a:r>
                      <a:endParaRPr lang="es-AR" sz="1400" b="1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Santa Rosa de </a:t>
                      </a:r>
                      <a:r>
                        <a:rPr lang="es-AR" sz="1400" b="1" baseline="0" dirty="0" err="1" smtClean="0"/>
                        <a:t>Villaguay</a:t>
                      </a:r>
                      <a:endParaRPr lang="es-AR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dirty="0" smtClean="0"/>
                        <a:t>H.</a:t>
                      </a:r>
                      <a:r>
                        <a:rPr lang="es-AR" sz="1400" b="1" baseline="0" dirty="0" smtClean="0"/>
                        <a:t> </a:t>
                      </a:r>
                      <a:r>
                        <a:rPr lang="es-AR" sz="1400" b="1" baseline="0" dirty="0" err="1" smtClean="0"/>
                        <a:t>Sgdo</a:t>
                      </a:r>
                      <a:r>
                        <a:rPr lang="es-AR" sz="1400" b="1" baseline="0" dirty="0" smtClean="0"/>
                        <a:t> Corazón de Jesús de </a:t>
                      </a:r>
                      <a:r>
                        <a:rPr lang="es-AR" sz="1400" b="1" baseline="0" dirty="0" err="1" smtClean="0"/>
                        <a:t>Basavilbaso</a:t>
                      </a:r>
                      <a:endParaRPr lang="es-AR" sz="1400" b="1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dirty="0" smtClean="0"/>
                        <a:t>H. Felipe</a:t>
                      </a:r>
                      <a:r>
                        <a:rPr lang="es-AR" sz="1400" b="1" baseline="0" dirty="0" smtClean="0"/>
                        <a:t> Heras de Concordia</a:t>
                      </a:r>
                      <a:endParaRPr lang="es-AR" sz="1400" b="1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dirty="0" smtClean="0"/>
                        <a:t>H. San José de Federación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dirty="0" smtClean="0"/>
                        <a:t>H. Ntra. Sra. Del Luján</a:t>
                      </a:r>
                      <a:r>
                        <a:rPr lang="es-AR" sz="1400" b="1" baseline="0" dirty="0" smtClean="0"/>
                        <a:t> de Ramírez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J.J. Urquiza de Federal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San José Diamante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</a:t>
                      </a:r>
                      <a:r>
                        <a:rPr lang="es-AR" sz="1400" b="1" baseline="0" dirty="0" err="1" smtClean="0"/>
                        <a:t>Fco</a:t>
                      </a:r>
                      <a:r>
                        <a:rPr lang="es-AR" sz="1400" b="1" baseline="0" dirty="0" smtClean="0"/>
                        <a:t>. Ramírez de Feliciano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Santa Elena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San Blas de </a:t>
                      </a:r>
                      <a:r>
                        <a:rPr lang="es-AR" sz="1400" b="1" baseline="0" dirty="0" err="1" smtClean="0"/>
                        <a:t>Nogoya</a:t>
                      </a:r>
                      <a:endParaRPr lang="es-AR" sz="1400" b="1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San </a:t>
                      </a:r>
                      <a:r>
                        <a:rPr lang="es-AR" sz="1400" b="1" baseline="0" dirty="0" err="1" smtClean="0"/>
                        <a:t>Fco</a:t>
                      </a:r>
                      <a:r>
                        <a:rPr lang="es-AR" sz="1400" b="1" baseline="0" dirty="0" smtClean="0"/>
                        <a:t>. De </a:t>
                      </a:r>
                      <a:r>
                        <a:rPr lang="es-AR" sz="1400" b="1" baseline="0" dirty="0" err="1" smtClean="0"/>
                        <a:t>Asis</a:t>
                      </a:r>
                      <a:r>
                        <a:rPr lang="es-AR" sz="1400" b="1" baseline="0" dirty="0" smtClean="0"/>
                        <a:t> de Crespo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San Roque de Tala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H. San Miguel de San Salvador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AR" sz="1400" b="1" baseline="0" dirty="0" smtClean="0"/>
                        <a:t>Centro Pediátrico de Santa Elena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66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75795"/>
              </p:ext>
            </p:extLst>
          </p:nvPr>
        </p:nvGraphicFramePr>
        <p:xfrm>
          <a:off x="179512" y="260648"/>
          <a:ext cx="8712968" cy="3528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74335"/>
                <a:gridCol w="4738633"/>
              </a:tblGrid>
              <a:tr h="720080">
                <a:tc gridSpan="2">
                  <a:txBody>
                    <a:bodyPr/>
                    <a:lstStyle/>
                    <a:p>
                      <a:pPr algn="ctr"/>
                      <a:r>
                        <a:rPr lang="es-AR" sz="1800" b="1" dirty="0" smtClean="0"/>
                        <a:t>NIVEL III</a:t>
                      </a:r>
                      <a:r>
                        <a:rPr lang="es-AR" sz="1800" b="1" baseline="0" dirty="0" smtClean="0"/>
                        <a:t> </a:t>
                      </a:r>
                      <a:r>
                        <a:rPr lang="es-AR" sz="1800" b="1" dirty="0" smtClean="0"/>
                        <a:t> ALTO</a:t>
                      </a:r>
                      <a:r>
                        <a:rPr lang="es-AR" sz="1800" b="1" baseline="0" dirty="0" smtClean="0"/>
                        <a:t> RIESGO</a:t>
                      </a:r>
                    </a:p>
                    <a:p>
                      <a:pPr algn="ctr"/>
                      <a:r>
                        <a:rPr lang="es-AR" sz="1800" b="1" baseline="0" dirty="0" smtClean="0"/>
                        <a:t>Con terapia intensiva y mayor capacidad de resolución del sistema</a:t>
                      </a:r>
                    </a:p>
                    <a:p>
                      <a:pPr algn="ctr"/>
                      <a:endParaRPr lang="es-AR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279906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/>
                        <a:t> III B</a:t>
                      </a:r>
                      <a:endParaRPr lang="es-AR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/>
                        <a:t>III A</a:t>
                      </a:r>
                      <a:endParaRPr lang="es-AR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86368">
                <a:tc>
                  <a:txBody>
                    <a:bodyPr/>
                    <a:lstStyle/>
                    <a:p>
                      <a:pPr algn="ctr"/>
                      <a:r>
                        <a:rPr lang="es-AR" sz="1400" b="1" dirty="0" smtClean="0"/>
                        <a:t>Con UTI especialidad .</a:t>
                      </a:r>
                      <a:r>
                        <a:rPr lang="es-AR" sz="1400" b="1" baseline="0" dirty="0" smtClean="0"/>
                        <a:t> Especificidad para resolver ciertas patologías que requieran acciones asistenciales más complejas y específicas de la red sanitaria oficial.</a:t>
                      </a:r>
                      <a:endParaRPr lang="es-AR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dirty="0" smtClean="0"/>
                        <a:t>Con UTI.</a:t>
                      </a:r>
                      <a:r>
                        <a:rPr lang="es-AR" sz="1400" b="1" baseline="0" dirty="0" smtClean="0"/>
                        <a:t> </a:t>
                      </a:r>
                    </a:p>
                    <a:p>
                      <a:pPr algn="ctr"/>
                      <a:r>
                        <a:rPr lang="es-AR" sz="1400" b="1" baseline="0" dirty="0" smtClean="0"/>
                        <a:t>Acciones de bajo y mediano riesgo pero con condiciones de resolver total o parcialmente proceso mórbidos y/o procedimientos diagnósticos y/o terapéuticos que lo requieran.  </a:t>
                      </a:r>
                      <a:endParaRPr lang="es-AR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8999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dirty="0" smtClean="0"/>
                        <a:t>H. San Martín de Paraná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dirty="0" smtClean="0"/>
                        <a:t>H, Materno</a:t>
                      </a:r>
                      <a:r>
                        <a:rPr lang="es-AR" sz="1400" b="1" baseline="0" dirty="0" smtClean="0"/>
                        <a:t> Infantil San Roque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AR" sz="1400" b="1" baseline="0" dirty="0" smtClean="0"/>
                        <a:t>H. D. C. </a:t>
                      </a:r>
                      <a:r>
                        <a:rPr lang="es-AR" sz="1400" b="1" baseline="0" dirty="0" err="1" smtClean="0"/>
                        <a:t>Masvernat</a:t>
                      </a:r>
                      <a:endParaRPr lang="es-AR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AR" sz="1400" b="1" baseline="0" dirty="0" smtClean="0"/>
                        <a:t>H. J. J. Urquiza de Uruguay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AR" sz="1400" b="1" baseline="0" dirty="0" smtClean="0"/>
                        <a:t>H. Centenario de </a:t>
                      </a:r>
                      <a:r>
                        <a:rPr lang="es-AR" sz="1400" b="1" baseline="0" dirty="0" err="1" smtClean="0"/>
                        <a:t>Gualeguaychú</a:t>
                      </a:r>
                      <a:endParaRPr lang="es-AR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995292"/>
              </p:ext>
            </p:extLst>
          </p:nvPr>
        </p:nvGraphicFramePr>
        <p:xfrm>
          <a:off x="179512" y="4005064"/>
          <a:ext cx="8640960" cy="20882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4096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Establecimiento </a:t>
                      </a:r>
                      <a:r>
                        <a:rPr lang="es-AR" sz="1800" baseline="0" dirty="0" smtClean="0"/>
                        <a:t> de Salud con Internación según tipología</a:t>
                      </a:r>
                      <a:endParaRPr lang="es-A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s-AR" sz="1400" b="1" u="none" baseline="0" dirty="0" smtClean="0"/>
                        <a:t>   </a:t>
                      </a:r>
                      <a:r>
                        <a:rPr lang="es-AR" sz="1400" b="1" u="sng" baseline="0" dirty="0" smtClean="0"/>
                        <a:t>Con internación especializada: </a:t>
                      </a:r>
                      <a:r>
                        <a:rPr lang="es-AR" sz="1400" b="1" baseline="0" dirty="0" smtClean="0"/>
                        <a:t>Centro de Rehabilitación de </a:t>
                      </a:r>
                      <a:r>
                        <a:rPr lang="es-AR" sz="1400" b="1" baseline="0" dirty="0" err="1" smtClean="0"/>
                        <a:t>Villaguay</a:t>
                      </a:r>
                      <a:endParaRPr lang="es-AR" sz="1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AR" sz="1400" b="1" u="sng" dirty="0" smtClean="0"/>
                        <a:t>Salud</a:t>
                      </a:r>
                      <a:r>
                        <a:rPr lang="es-AR" sz="1400" b="1" u="sng" baseline="0" dirty="0" smtClean="0"/>
                        <a:t> Mental</a:t>
                      </a:r>
                      <a:r>
                        <a:rPr lang="es-AR" sz="1400" b="1" baseline="0" dirty="0" smtClean="0"/>
                        <a:t>:  1. H. Escuela Paraná / 2. H. Colonia de Diamante / 3. H. Camino de Federal / 4. H. </a:t>
                      </a:r>
                      <a:r>
                        <a:rPr lang="es-AR" sz="1400" b="1" baseline="0" dirty="0" err="1" smtClean="0"/>
                        <a:t>Ellerman</a:t>
                      </a:r>
                      <a:r>
                        <a:rPr lang="es-AR" sz="1400" b="1" baseline="0" dirty="0" smtClean="0"/>
                        <a:t> de Tala</a:t>
                      </a:r>
                    </a:p>
                    <a:p>
                      <a:pPr algn="ctr"/>
                      <a:endParaRPr lang="es-AR" sz="1400" b="1" dirty="0"/>
                    </a:p>
                  </a:txBody>
                  <a:tcPr/>
                </a:tc>
              </a:tr>
              <a:tr h="633968">
                <a:tc>
                  <a:txBody>
                    <a:bodyPr/>
                    <a:lstStyle/>
                    <a:p>
                      <a:pPr algn="ctr"/>
                      <a:r>
                        <a:rPr lang="es-AR" sz="1400" b="1" u="sng" dirty="0" smtClean="0"/>
                        <a:t>Tercera</a:t>
                      </a:r>
                      <a:r>
                        <a:rPr lang="es-AR" sz="1400" b="1" u="sng" baseline="0" dirty="0" smtClean="0"/>
                        <a:t> Edad</a:t>
                      </a:r>
                      <a:r>
                        <a:rPr lang="es-AR" sz="1400" b="1" baseline="0" dirty="0" smtClean="0"/>
                        <a:t>:  1. H. </a:t>
                      </a:r>
                      <a:r>
                        <a:rPr lang="es-AR" sz="1400" b="1" baseline="0" dirty="0" err="1" smtClean="0"/>
                        <a:t>Fidanza</a:t>
                      </a:r>
                      <a:r>
                        <a:rPr lang="es-AR" sz="1400" b="1" baseline="0" dirty="0" smtClean="0"/>
                        <a:t> Diamante / 2. H. Palma  de Paraná / 3. H. Lb. Gral. San Martín de Pueblo Brugo / 4. H. Cuneo de Victoria / 5. H. Hogar de Ancianos </a:t>
                      </a:r>
                      <a:r>
                        <a:rPr lang="es-AR" sz="1400" b="1" baseline="0" dirty="0" err="1" smtClean="0"/>
                        <a:t>Villaguay</a:t>
                      </a:r>
                      <a:r>
                        <a:rPr lang="es-AR" sz="1400" b="1" baseline="0" dirty="0" smtClean="0"/>
                        <a:t> </a:t>
                      </a:r>
                      <a:endParaRPr lang="es-AR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6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445036"/>
              </p:ext>
            </p:extLst>
          </p:nvPr>
        </p:nvGraphicFramePr>
        <p:xfrm>
          <a:off x="251520" y="692696"/>
          <a:ext cx="8712968" cy="52565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00"/>
                <a:gridCol w="1224136"/>
                <a:gridCol w="1008112"/>
                <a:gridCol w="4680520"/>
              </a:tblGrid>
              <a:tr h="504056">
                <a:tc gridSpan="4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Re categorización</a:t>
                      </a:r>
                      <a:r>
                        <a:rPr lang="es-ES" sz="2400" baseline="0" dirty="0" smtClean="0"/>
                        <a:t> de Establecimientos de Salud</a:t>
                      </a:r>
                      <a:endParaRPr lang="es-E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08112">
                <a:tc rowSpan="5"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b="1" dirty="0" smtClean="0"/>
                    </a:p>
                    <a:p>
                      <a:r>
                        <a:rPr lang="es-ES" b="1" dirty="0" smtClean="0"/>
                        <a:t>Establecimientos</a:t>
                      </a:r>
                      <a:r>
                        <a:rPr lang="es-ES" b="1" baseline="0" dirty="0" smtClean="0"/>
                        <a:t> de Salud sin Internación</a:t>
                      </a:r>
                    </a:p>
                    <a:p>
                      <a:endParaRPr lang="es-ES" b="1" baseline="0" dirty="0" smtClean="0"/>
                    </a:p>
                    <a:p>
                      <a:r>
                        <a:rPr lang="es-ES" b="1" baseline="0" dirty="0" smtClean="0"/>
                        <a:t>223 Establecimientos del Primer Nivel de Atención</a:t>
                      </a:r>
                    </a:p>
                    <a:p>
                      <a:r>
                        <a:rPr lang="es-ES" b="1" baseline="0" dirty="0" smtClean="0"/>
                        <a:t>Provinciales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4 Niveles y dos subniveles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Nivel I A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Trabajo en equipo / Diagnóstico</a:t>
                      </a:r>
                      <a:r>
                        <a:rPr lang="es-ES" baseline="0" dirty="0" smtClean="0"/>
                        <a:t> por imágenes y laboratorio/ </a:t>
                      </a:r>
                      <a:r>
                        <a:rPr lang="es-ES" baseline="0" dirty="0" smtClean="0"/>
                        <a:t>Guardia. </a:t>
                      </a:r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5 </a:t>
                      </a:r>
                      <a:r>
                        <a:rPr lang="es-ES" baseline="0" dirty="0" smtClean="0"/>
                        <a:t>Establecimientos. (CRR)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0811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dirty="0" smtClean="0"/>
                        <a:t>Nivel IB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Subnivel 1</a:t>
                      </a:r>
                    </a:p>
                    <a:p>
                      <a:r>
                        <a:rPr lang="es-ES" dirty="0" smtClean="0"/>
                        <a:t>Área</a:t>
                      </a:r>
                      <a:r>
                        <a:rPr lang="es-ES" baseline="0" dirty="0" smtClean="0"/>
                        <a:t> Programática más de 3000 hab. / Trabajo en equipo. 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Subnivel 2. IDEM Subnivel </a:t>
                      </a:r>
                      <a:r>
                        <a:rPr lang="es-ES" dirty="0" smtClean="0"/>
                        <a:t> 1 </a:t>
                      </a:r>
                      <a:r>
                        <a:rPr lang="es-ES" dirty="0" smtClean="0"/>
                        <a:t>Con  menos profesionales</a:t>
                      </a:r>
                      <a:r>
                        <a:rPr lang="es-ES" baseline="0" dirty="0" smtClean="0"/>
                        <a:t> .  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0811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Nivel I C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Área</a:t>
                      </a:r>
                      <a:r>
                        <a:rPr lang="es-ES" baseline="0" dirty="0" smtClean="0"/>
                        <a:t> Programática hasta 3000 hab. / Equipo Básico ampliado.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0811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Nivel I D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Postas Sanitarias: con rondas médicas</a:t>
                      </a:r>
                      <a:r>
                        <a:rPr lang="es-ES" baseline="0" dirty="0" smtClean="0"/>
                        <a:t> /Población Dispersa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8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2050" name="Picture 2" descr="https://export-download.canva.com/rJVkY/DAEeYPrJVkY/1651/0/0015-3311075082.jpg?X-Amz-Algorithm=AWS4-HMAC-SHA256&amp;X-Amz-Credential=AKIAJHKNGJLC2J7OGJ6Q%2F20210623%2Fus-east-1%2Fs3%2Faws4_request&amp;X-Amz-Date=20210623T081722Z&amp;X-Amz-Expires=23845&amp;X-Amz-Signature=8ce730d7cbf49d79e5c5ff77c642296d2a3ee8c65e4d31e146c55085df47053b&amp;X-Amz-SignedHeaders=host&amp;response-content-disposition=attachment%3B%20filename%2A%3DUTF-8%27%27Power%2520final%2520unificado.jpg&amp;response-expires=Wed%2C%2023%20Jun%202021%2014%3A54%3A47%20GM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" r="6558"/>
          <a:stretch/>
        </p:blipFill>
        <p:spPr bwMode="auto">
          <a:xfrm>
            <a:off x="35496" y="620688"/>
            <a:ext cx="9009094" cy="570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33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786</Words>
  <Application>Microsoft Office PowerPoint</Application>
  <PresentationFormat>Presentación en pantalla 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Programa CUS SUMAR JULIO 2017</dc:title>
  <dc:creator>cus_03_cap</dc:creator>
  <cp:lastModifiedBy>Maria Emilia Olguin</cp:lastModifiedBy>
  <cp:revision>103</cp:revision>
  <dcterms:created xsi:type="dcterms:W3CDTF">2017-07-10T12:31:22Z</dcterms:created>
  <dcterms:modified xsi:type="dcterms:W3CDTF">2021-06-23T13:31:43Z</dcterms:modified>
</cp:coreProperties>
</file>