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6" r:id="rId9"/>
    <p:sldId id="267" r:id="rId10"/>
    <p:sldId id="273" r:id="rId11"/>
    <p:sldId id="265" r:id="rId12"/>
    <p:sldId id="272" r:id="rId13"/>
    <p:sldId id="271" r:id="rId14"/>
    <p:sldId id="270" r:id="rId15"/>
    <p:sldId id="274" r:id="rId16"/>
    <p:sldId id="269" r:id="rId17"/>
    <p:sldId id="275" r:id="rId18"/>
    <p:sldId id="276" r:id="rId19"/>
    <p:sldId id="277" r:id="rId20"/>
    <p:sldId id="278" r:id="rId21"/>
    <p:sldId id="280" r:id="rId22"/>
    <p:sldId id="281" r:id="rId23"/>
    <p:sldId id="282" r:id="rId24"/>
    <p:sldId id="283" r:id="rId25"/>
    <p:sldId id="286" r:id="rId26"/>
    <p:sldId id="279" r:id="rId27"/>
    <p:sldId id="285" r:id="rId28"/>
    <p:sldId id="284" r:id="rId29"/>
    <p:sldId id="287" r:id="rId30"/>
    <p:sldId id="288" r:id="rId31"/>
    <p:sldId id="290" r:id="rId32"/>
    <p:sldId id="289" r:id="rId33"/>
    <p:sldId id="291" r:id="rId34"/>
    <p:sldId id="292" r:id="rId35"/>
    <p:sldId id="295" r:id="rId36"/>
    <p:sldId id="294" r:id="rId37"/>
    <p:sldId id="296" r:id="rId38"/>
  </p:sldIdLst>
  <p:sldSz cx="18254663" cy="10261600"/>
  <p:notesSz cx="6858000" cy="9144000"/>
  <p:defaultTextStyle>
    <a:defPPr>
      <a:defRPr lang="es-AR"/>
    </a:defPPr>
    <a:lvl1pPr marL="0" algn="l" defTabSz="1629267" rtl="0" eaLnBrk="1" latinLnBrk="0" hangingPunct="1">
      <a:defRPr sz="3200" kern="1200">
        <a:solidFill>
          <a:schemeClr val="tx1"/>
        </a:solidFill>
        <a:latin typeface="+mn-lt"/>
        <a:ea typeface="+mn-ea"/>
        <a:cs typeface="+mn-cs"/>
      </a:defRPr>
    </a:lvl1pPr>
    <a:lvl2pPr marL="814632" algn="l" defTabSz="1629267" rtl="0" eaLnBrk="1" latinLnBrk="0" hangingPunct="1">
      <a:defRPr sz="3200" kern="1200">
        <a:solidFill>
          <a:schemeClr val="tx1"/>
        </a:solidFill>
        <a:latin typeface="+mn-lt"/>
        <a:ea typeface="+mn-ea"/>
        <a:cs typeface="+mn-cs"/>
      </a:defRPr>
    </a:lvl2pPr>
    <a:lvl3pPr marL="1629267" algn="l" defTabSz="1629267" rtl="0" eaLnBrk="1" latinLnBrk="0" hangingPunct="1">
      <a:defRPr sz="3200" kern="1200">
        <a:solidFill>
          <a:schemeClr val="tx1"/>
        </a:solidFill>
        <a:latin typeface="+mn-lt"/>
        <a:ea typeface="+mn-ea"/>
        <a:cs typeface="+mn-cs"/>
      </a:defRPr>
    </a:lvl3pPr>
    <a:lvl4pPr marL="2443899" algn="l" defTabSz="1629267" rtl="0" eaLnBrk="1" latinLnBrk="0" hangingPunct="1">
      <a:defRPr sz="3200" kern="1200">
        <a:solidFill>
          <a:schemeClr val="tx1"/>
        </a:solidFill>
        <a:latin typeface="+mn-lt"/>
        <a:ea typeface="+mn-ea"/>
        <a:cs typeface="+mn-cs"/>
      </a:defRPr>
    </a:lvl4pPr>
    <a:lvl5pPr marL="3258531" algn="l" defTabSz="1629267" rtl="0" eaLnBrk="1" latinLnBrk="0" hangingPunct="1">
      <a:defRPr sz="3200" kern="1200">
        <a:solidFill>
          <a:schemeClr val="tx1"/>
        </a:solidFill>
        <a:latin typeface="+mn-lt"/>
        <a:ea typeface="+mn-ea"/>
        <a:cs typeface="+mn-cs"/>
      </a:defRPr>
    </a:lvl5pPr>
    <a:lvl6pPr marL="4073164" algn="l" defTabSz="1629267" rtl="0" eaLnBrk="1" latinLnBrk="0" hangingPunct="1">
      <a:defRPr sz="3200" kern="1200">
        <a:solidFill>
          <a:schemeClr val="tx1"/>
        </a:solidFill>
        <a:latin typeface="+mn-lt"/>
        <a:ea typeface="+mn-ea"/>
        <a:cs typeface="+mn-cs"/>
      </a:defRPr>
    </a:lvl6pPr>
    <a:lvl7pPr marL="4887796" algn="l" defTabSz="1629267" rtl="0" eaLnBrk="1" latinLnBrk="0" hangingPunct="1">
      <a:defRPr sz="3200" kern="1200">
        <a:solidFill>
          <a:schemeClr val="tx1"/>
        </a:solidFill>
        <a:latin typeface="+mn-lt"/>
        <a:ea typeface="+mn-ea"/>
        <a:cs typeface="+mn-cs"/>
      </a:defRPr>
    </a:lvl7pPr>
    <a:lvl8pPr marL="5702430" algn="l" defTabSz="1629267" rtl="0" eaLnBrk="1" latinLnBrk="0" hangingPunct="1">
      <a:defRPr sz="3200" kern="1200">
        <a:solidFill>
          <a:schemeClr val="tx1"/>
        </a:solidFill>
        <a:latin typeface="+mn-lt"/>
        <a:ea typeface="+mn-ea"/>
        <a:cs typeface="+mn-cs"/>
      </a:defRPr>
    </a:lvl8pPr>
    <a:lvl9pPr marL="6517063" algn="l" defTabSz="1629267" rtl="0" eaLnBrk="1" latinLnBrk="0" hangingPunct="1">
      <a:defRPr sz="3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522" y="-198"/>
      </p:cViewPr>
      <p:guideLst>
        <p:guide orient="horz" pos="3232"/>
        <p:guide pos="575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369100" y="3187749"/>
            <a:ext cx="15516464" cy="2199593"/>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2738200" y="5814908"/>
            <a:ext cx="12778264" cy="2622409"/>
          </a:xfrm>
        </p:spPr>
        <p:txBody>
          <a:bodyPr/>
          <a:lstStyle>
            <a:lvl1pPr marL="0" indent="0" algn="ctr">
              <a:buNone/>
              <a:defRPr>
                <a:solidFill>
                  <a:schemeClr val="tx1">
                    <a:tint val="75000"/>
                  </a:schemeClr>
                </a:solidFill>
              </a:defRPr>
            </a:lvl1pPr>
            <a:lvl2pPr marL="814632" indent="0" algn="ctr">
              <a:buNone/>
              <a:defRPr>
                <a:solidFill>
                  <a:schemeClr val="tx1">
                    <a:tint val="75000"/>
                  </a:schemeClr>
                </a:solidFill>
              </a:defRPr>
            </a:lvl2pPr>
            <a:lvl3pPr marL="1629267" indent="0" algn="ctr">
              <a:buNone/>
              <a:defRPr>
                <a:solidFill>
                  <a:schemeClr val="tx1">
                    <a:tint val="75000"/>
                  </a:schemeClr>
                </a:solidFill>
              </a:defRPr>
            </a:lvl3pPr>
            <a:lvl4pPr marL="2443899" indent="0" algn="ctr">
              <a:buNone/>
              <a:defRPr>
                <a:solidFill>
                  <a:schemeClr val="tx1">
                    <a:tint val="75000"/>
                  </a:schemeClr>
                </a:solidFill>
              </a:defRPr>
            </a:lvl4pPr>
            <a:lvl5pPr marL="3258531" indent="0" algn="ctr">
              <a:buNone/>
              <a:defRPr>
                <a:solidFill>
                  <a:schemeClr val="tx1">
                    <a:tint val="75000"/>
                  </a:schemeClr>
                </a:solidFill>
              </a:defRPr>
            </a:lvl5pPr>
            <a:lvl6pPr marL="4073164" indent="0" algn="ctr">
              <a:buNone/>
              <a:defRPr>
                <a:solidFill>
                  <a:schemeClr val="tx1">
                    <a:tint val="75000"/>
                  </a:schemeClr>
                </a:solidFill>
              </a:defRPr>
            </a:lvl6pPr>
            <a:lvl7pPr marL="4887796" indent="0" algn="ctr">
              <a:buNone/>
              <a:defRPr>
                <a:solidFill>
                  <a:schemeClr val="tx1">
                    <a:tint val="75000"/>
                  </a:schemeClr>
                </a:solidFill>
              </a:defRPr>
            </a:lvl7pPr>
            <a:lvl8pPr marL="5702430" indent="0" algn="ctr">
              <a:buNone/>
              <a:defRPr>
                <a:solidFill>
                  <a:schemeClr val="tx1">
                    <a:tint val="75000"/>
                  </a:schemeClr>
                </a:solidFill>
              </a:defRPr>
            </a:lvl8pPr>
            <a:lvl9pPr marL="6517063"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CCD5E69F-1940-4B36-90F1-3D59B36D7755}" type="datetimeFigureOut">
              <a:rPr lang="es-AR" smtClean="0"/>
              <a:pPr/>
              <a:t>9/5/2023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CCD5E69F-1940-4B36-90F1-3D59B36D7755}" type="datetimeFigureOut">
              <a:rPr lang="es-AR" smtClean="0"/>
              <a:pPr/>
              <a:t>9/5/2023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3234631" y="410942"/>
            <a:ext cx="4107299" cy="875561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912733" y="410942"/>
            <a:ext cx="12017653" cy="875561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CCD5E69F-1940-4B36-90F1-3D59B36D7755}" type="datetimeFigureOut">
              <a:rPr lang="es-AR" smtClean="0"/>
              <a:pPr/>
              <a:t>9/5/2023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CCD5E69F-1940-4B36-90F1-3D59B36D7755}" type="datetimeFigureOut">
              <a:rPr lang="es-AR" smtClean="0"/>
              <a:pPr/>
              <a:t>9/5/2023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441992" y="6594030"/>
            <a:ext cx="15516464" cy="2038068"/>
          </a:xfrm>
        </p:spPr>
        <p:txBody>
          <a:bodyPr anchor="t"/>
          <a:lstStyle>
            <a:lvl1pPr algn="l">
              <a:defRPr sz="71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1441992" y="4349306"/>
            <a:ext cx="15516464" cy="2244724"/>
          </a:xfrm>
        </p:spPr>
        <p:txBody>
          <a:bodyPr anchor="b"/>
          <a:lstStyle>
            <a:lvl1pPr marL="0" indent="0">
              <a:buNone/>
              <a:defRPr sz="3600">
                <a:solidFill>
                  <a:schemeClr val="tx1">
                    <a:tint val="75000"/>
                  </a:schemeClr>
                </a:solidFill>
              </a:defRPr>
            </a:lvl1pPr>
            <a:lvl2pPr marL="814632" indent="0">
              <a:buNone/>
              <a:defRPr sz="3200">
                <a:solidFill>
                  <a:schemeClr val="tx1">
                    <a:tint val="75000"/>
                  </a:schemeClr>
                </a:solidFill>
              </a:defRPr>
            </a:lvl2pPr>
            <a:lvl3pPr marL="1629267" indent="0">
              <a:buNone/>
              <a:defRPr sz="2900">
                <a:solidFill>
                  <a:schemeClr val="tx1">
                    <a:tint val="75000"/>
                  </a:schemeClr>
                </a:solidFill>
              </a:defRPr>
            </a:lvl3pPr>
            <a:lvl4pPr marL="2443899" indent="0">
              <a:buNone/>
              <a:defRPr sz="2500">
                <a:solidFill>
                  <a:schemeClr val="tx1">
                    <a:tint val="75000"/>
                  </a:schemeClr>
                </a:solidFill>
              </a:defRPr>
            </a:lvl4pPr>
            <a:lvl5pPr marL="3258531" indent="0">
              <a:buNone/>
              <a:defRPr sz="2500">
                <a:solidFill>
                  <a:schemeClr val="tx1">
                    <a:tint val="75000"/>
                  </a:schemeClr>
                </a:solidFill>
              </a:defRPr>
            </a:lvl5pPr>
            <a:lvl6pPr marL="4073164" indent="0">
              <a:buNone/>
              <a:defRPr sz="2500">
                <a:solidFill>
                  <a:schemeClr val="tx1">
                    <a:tint val="75000"/>
                  </a:schemeClr>
                </a:solidFill>
              </a:defRPr>
            </a:lvl6pPr>
            <a:lvl7pPr marL="4887796" indent="0">
              <a:buNone/>
              <a:defRPr sz="2500">
                <a:solidFill>
                  <a:schemeClr val="tx1">
                    <a:tint val="75000"/>
                  </a:schemeClr>
                </a:solidFill>
              </a:defRPr>
            </a:lvl7pPr>
            <a:lvl8pPr marL="5702430" indent="0">
              <a:buNone/>
              <a:defRPr sz="2500">
                <a:solidFill>
                  <a:schemeClr val="tx1">
                    <a:tint val="75000"/>
                  </a:schemeClr>
                </a:solidFill>
              </a:defRPr>
            </a:lvl8pPr>
            <a:lvl9pPr marL="6517063" indent="0">
              <a:buNone/>
              <a:defRPr sz="25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CD5E69F-1940-4B36-90F1-3D59B36D7755}" type="datetimeFigureOut">
              <a:rPr lang="es-AR" smtClean="0"/>
              <a:pPr/>
              <a:t>9/5/2023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912733" y="2394375"/>
            <a:ext cx="8062476" cy="6772182"/>
          </a:xfrm>
        </p:spPr>
        <p:txBody>
          <a:bodyPr/>
          <a:lstStyle>
            <a:lvl1pPr>
              <a:defRPr sz="500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9279454" y="2394375"/>
            <a:ext cx="8062476" cy="6772182"/>
          </a:xfrm>
        </p:spPr>
        <p:txBody>
          <a:bodyPr/>
          <a:lstStyle>
            <a:lvl1pPr>
              <a:defRPr sz="500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CCD5E69F-1940-4B36-90F1-3D59B36D7755}" type="datetimeFigureOut">
              <a:rPr lang="es-AR" smtClean="0"/>
              <a:pPr/>
              <a:t>9/5/2023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912733" y="2296984"/>
            <a:ext cx="8065646" cy="957274"/>
          </a:xfrm>
        </p:spPr>
        <p:txBody>
          <a:bodyPr anchor="b"/>
          <a:lstStyle>
            <a:lvl1pPr marL="0" indent="0">
              <a:buNone/>
              <a:defRPr sz="4300" b="1"/>
            </a:lvl1pPr>
            <a:lvl2pPr marL="814632" indent="0">
              <a:buNone/>
              <a:defRPr sz="3600" b="1"/>
            </a:lvl2pPr>
            <a:lvl3pPr marL="1629267" indent="0">
              <a:buNone/>
              <a:defRPr sz="3200" b="1"/>
            </a:lvl3pPr>
            <a:lvl4pPr marL="2443899" indent="0">
              <a:buNone/>
              <a:defRPr sz="2900" b="1"/>
            </a:lvl4pPr>
            <a:lvl5pPr marL="3258531" indent="0">
              <a:buNone/>
              <a:defRPr sz="2900" b="1"/>
            </a:lvl5pPr>
            <a:lvl6pPr marL="4073164" indent="0">
              <a:buNone/>
              <a:defRPr sz="2900" b="1"/>
            </a:lvl6pPr>
            <a:lvl7pPr marL="4887796" indent="0">
              <a:buNone/>
              <a:defRPr sz="2900" b="1"/>
            </a:lvl7pPr>
            <a:lvl8pPr marL="5702430" indent="0">
              <a:buNone/>
              <a:defRPr sz="2900" b="1"/>
            </a:lvl8pPr>
            <a:lvl9pPr marL="6517063" indent="0">
              <a:buNone/>
              <a:defRPr sz="29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912733" y="3254257"/>
            <a:ext cx="8065646" cy="5912298"/>
          </a:xfrm>
        </p:spPr>
        <p:txBody>
          <a:bodyPr/>
          <a:lstStyle>
            <a:lvl1pPr>
              <a:defRPr sz="4300"/>
            </a:lvl1pPr>
            <a:lvl2pPr>
              <a:defRPr sz="3600"/>
            </a:lvl2pPr>
            <a:lvl3pPr>
              <a:defRPr sz="3200"/>
            </a:lvl3pPr>
            <a:lvl4pPr>
              <a:defRPr sz="2900"/>
            </a:lvl4pPr>
            <a:lvl5pPr>
              <a:defRPr sz="2900"/>
            </a:lvl5pPr>
            <a:lvl6pPr>
              <a:defRPr sz="2900"/>
            </a:lvl6pPr>
            <a:lvl7pPr>
              <a:defRPr sz="2900"/>
            </a:lvl7pPr>
            <a:lvl8pPr>
              <a:defRPr sz="2900"/>
            </a:lvl8pPr>
            <a:lvl9pPr>
              <a:defRPr sz="2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9273118" y="2296984"/>
            <a:ext cx="8068815" cy="957274"/>
          </a:xfrm>
        </p:spPr>
        <p:txBody>
          <a:bodyPr anchor="b"/>
          <a:lstStyle>
            <a:lvl1pPr marL="0" indent="0">
              <a:buNone/>
              <a:defRPr sz="4300" b="1"/>
            </a:lvl1pPr>
            <a:lvl2pPr marL="814632" indent="0">
              <a:buNone/>
              <a:defRPr sz="3600" b="1"/>
            </a:lvl2pPr>
            <a:lvl3pPr marL="1629267" indent="0">
              <a:buNone/>
              <a:defRPr sz="3200" b="1"/>
            </a:lvl3pPr>
            <a:lvl4pPr marL="2443899" indent="0">
              <a:buNone/>
              <a:defRPr sz="2900" b="1"/>
            </a:lvl4pPr>
            <a:lvl5pPr marL="3258531" indent="0">
              <a:buNone/>
              <a:defRPr sz="2900" b="1"/>
            </a:lvl5pPr>
            <a:lvl6pPr marL="4073164" indent="0">
              <a:buNone/>
              <a:defRPr sz="2900" b="1"/>
            </a:lvl6pPr>
            <a:lvl7pPr marL="4887796" indent="0">
              <a:buNone/>
              <a:defRPr sz="2900" b="1"/>
            </a:lvl7pPr>
            <a:lvl8pPr marL="5702430" indent="0">
              <a:buNone/>
              <a:defRPr sz="2900" b="1"/>
            </a:lvl8pPr>
            <a:lvl9pPr marL="6517063" indent="0">
              <a:buNone/>
              <a:defRPr sz="29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9273118" y="3254257"/>
            <a:ext cx="8068815" cy="5912298"/>
          </a:xfrm>
        </p:spPr>
        <p:txBody>
          <a:bodyPr/>
          <a:lstStyle>
            <a:lvl1pPr>
              <a:defRPr sz="4300"/>
            </a:lvl1pPr>
            <a:lvl2pPr>
              <a:defRPr sz="3600"/>
            </a:lvl2pPr>
            <a:lvl3pPr>
              <a:defRPr sz="3200"/>
            </a:lvl3pPr>
            <a:lvl4pPr>
              <a:defRPr sz="2900"/>
            </a:lvl4pPr>
            <a:lvl5pPr>
              <a:defRPr sz="2900"/>
            </a:lvl5pPr>
            <a:lvl6pPr>
              <a:defRPr sz="2900"/>
            </a:lvl6pPr>
            <a:lvl7pPr>
              <a:defRPr sz="2900"/>
            </a:lvl7pPr>
            <a:lvl8pPr>
              <a:defRPr sz="2900"/>
            </a:lvl8pPr>
            <a:lvl9pPr>
              <a:defRPr sz="2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CCD5E69F-1940-4B36-90F1-3D59B36D7755}" type="datetimeFigureOut">
              <a:rPr lang="es-AR" smtClean="0"/>
              <a:pPr/>
              <a:t>9/5/2023</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CCD5E69F-1940-4B36-90F1-3D59B36D7755}" type="datetimeFigureOut">
              <a:rPr lang="es-AR" smtClean="0"/>
              <a:pPr/>
              <a:t>9/5/2023</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CD5E69F-1940-4B36-90F1-3D59B36D7755}" type="datetimeFigureOut">
              <a:rPr lang="es-AR" smtClean="0"/>
              <a:pPr/>
              <a:t>9/5/2023</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2734" y="408564"/>
            <a:ext cx="6005658" cy="1738771"/>
          </a:xfrm>
        </p:spPr>
        <p:txBody>
          <a:bodyPr anchor="b"/>
          <a:lstStyle>
            <a:lvl1pPr algn="l">
              <a:defRPr sz="36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7137066" y="408566"/>
            <a:ext cx="10204864" cy="8757991"/>
          </a:xfrm>
        </p:spPr>
        <p:txBody>
          <a:bodyPr/>
          <a:lstStyle>
            <a:lvl1pPr>
              <a:defRPr sz="5700"/>
            </a:lvl1pPr>
            <a:lvl2pPr>
              <a:defRPr sz="5000"/>
            </a:lvl2pPr>
            <a:lvl3pPr>
              <a:defRPr sz="4300"/>
            </a:lvl3pPr>
            <a:lvl4pPr>
              <a:defRPr sz="3600"/>
            </a:lvl4pPr>
            <a:lvl5pPr>
              <a:defRPr sz="3600"/>
            </a:lvl5pPr>
            <a:lvl6pPr>
              <a:defRPr sz="3600"/>
            </a:lvl6pPr>
            <a:lvl7pPr>
              <a:defRPr sz="3600"/>
            </a:lvl7pPr>
            <a:lvl8pPr>
              <a:defRPr sz="3600"/>
            </a:lvl8pPr>
            <a:lvl9pPr>
              <a:defRPr sz="3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912734" y="2147337"/>
            <a:ext cx="6005658" cy="7019220"/>
          </a:xfrm>
        </p:spPr>
        <p:txBody>
          <a:bodyPr/>
          <a:lstStyle>
            <a:lvl1pPr marL="0" indent="0">
              <a:buNone/>
              <a:defRPr sz="2500"/>
            </a:lvl1pPr>
            <a:lvl2pPr marL="814632" indent="0">
              <a:buNone/>
              <a:defRPr sz="2100"/>
            </a:lvl2pPr>
            <a:lvl3pPr marL="1629267" indent="0">
              <a:buNone/>
              <a:defRPr sz="1800"/>
            </a:lvl3pPr>
            <a:lvl4pPr marL="2443899" indent="0">
              <a:buNone/>
              <a:defRPr sz="1600"/>
            </a:lvl4pPr>
            <a:lvl5pPr marL="3258531" indent="0">
              <a:buNone/>
              <a:defRPr sz="1600"/>
            </a:lvl5pPr>
            <a:lvl6pPr marL="4073164" indent="0">
              <a:buNone/>
              <a:defRPr sz="1600"/>
            </a:lvl6pPr>
            <a:lvl7pPr marL="4887796" indent="0">
              <a:buNone/>
              <a:defRPr sz="1600"/>
            </a:lvl7pPr>
            <a:lvl8pPr marL="5702430" indent="0">
              <a:buNone/>
              <a:defRPr sz="1600"/>
            </a:lvl8pPr>
            <a:lvl9pPr marL="6517063" indent="0">
              <a:buNone/>
              <a:defRPr sz="16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D5E69F-1940-4B36-90F1-3D59B36D7755}" type="datetimeFigureOut">
              <a:rPr lang="es-AR" smtClean="0"/>
              <a:pPr/>
              <a:t>9/5/2023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578042" y="7183120"/>
            <a:ext cx="10952798" cy="848008"/>
          </a:xfrm>
        </p:spPr>
        <p:txBody>
          <a:bodyPr anchor="b"/>
          <a:lstStyle>
            <a:lvl1pPr algn="l">
              <a:defRPr sz="36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3578042" y="916893"/>
            <a:ext cx="10952798" cy="6156960"/>
          </a:xfrm>
        </p:spPr>
        <p:txBody>
          <a:bodyPr/>
          <a:lstStyle>
            <a:lvl1pPr marL="0" indent="0">
              <a:buNone/>
              <a:defRPr sz="5700"/>
            </a:lvl1pPr>
            <a:lvl2pPr marL="814632" indent="0">
              <a:buNone/>
              <a:defRPr sz="5000"/>
            </a:lvl2pPr>
            <a:lvl3pPr marL="1629267" indent="0">
              <a:buNone/>
              <a:defRPr sz="4300"/>
            </a:lvl3pPr>
            <a:lvl4pPr marL="2443899" indent="0">
              <a:buNone/>
              <a:defRPr sz="3600"/>
            </a:lvl4pPr>
            <a:lvl5pPr marL="3258531" indent="0">
              <a:buNone/>
              <a:defRPr sz="3600"/>
            </a:lvl5pPr>
            <a:lvl6pPr marL="4073164" indent="0">
              <a:buNone/>
              <a:defRPr sz="3600"/>
            </a:lvl6pPr>
            <a:lvl7pPr marL="4887796" indent="0">
              <a:buNone/>
              <a:defRPr sz="3600"/>
            </a:lvl7pPr>
            <a:lvl8pPr marL="5702430" indent="0">
              <a:buNone/>
              <a:defRPr sz="3600"/>
            </a:lvl8pPr>
            <a:lvl9pPr marL="6517063" indent="0">
              <a:buNone/>
              <a:defRPr sz="3600"/>
            </a:lvl9pPr>
          </a:lstStyle>
          <a:p>
            <a:endParaRPr lang="es-AR"/>
          </a:p>
        </p:txBody>
      </p:sp>
      <p:sp>
        <p:nvSpPr>
          <p:cNvPr id="4" name="3 Marcador de texto"/>
          <p:cNvSpPr>
            <a:spLocks noGrp="1"/>
          </p:cNvSpPr>
          <p:nvPr>
            <p:ph type="body" sz="half" idx="2"/>
          </p:nvPr>
        </p:nvSpPr>
        <p:spPr>
          <a:xfrm>
            <a:off x="3578042" y="8031128"/>
            <a:ext cx="10952798" cy="1204312"/>
          </a:xfrm>
        </p:spPr>
        <p:txBody>
          <a:bodyPr/>
          <a:lstStyle>
            <a:lvl1pPr marL="0" indent="0">
              <a:buNone/>
              <a:defRPr sz="2500"/>
            </a:lvl1pPr>
            <a:lvl2pPr marL="814632" indent="0">
              <a:buNone/>
              <a:defRPr sz="2100"/>
            </a:lvl2pPr>
            <a:lvl3pPr marL="1629267" indent="0">
              <a:buNone/>
              <a:defRPr sz="1800"/>
            </a:lvl3pPr>
            <a:lvl4pPr marL="2443899" indent="0">
              <a:buNone/>
              <a:defRPr sz="1600"/>
            </a:lvl4pPr>
            <a:lvl5pPr marL="3258531" indent="0">
              <a:buNone/>
              <a:defRPr sz="1600"/>
            </a:lvl5pPr>
            <a:lvl6pPr marL="4073164" indent="0">
              <a:buNone/>
              <a:defRPr sz="1600"/>
            </a:lvl6pPr>
            <a:lvl7pPr marL="4887796" indent="0">
              <a:buNone/>
              <a:defRPr sz="1600"/>
            </a:lvl7pPr>
            <a:lvl8pPr marL="5702430" indent="0">
              <a:buNone/>
              <a:defRPr sz="1600"/>
            </a:lvl8pPr>
            <a:lvl9pPr marL="6517063" indent="0">
              <a:buNone/>
              <a:defRPr sz="16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D5E69F-1940-4B36-90F1-3D59B36D7755}" type="datetimeFigureOut">
              <a:rPr lang="es-AR" smtClean="0"/>
              <a:pPr/>
              <a:t>9/5/2023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912733" y="410941"/>
            <a:ext cx="16429197" cy="1710267"/>
          </a:xfrm>
          <a:prstGeom prst="rect">
            <a:avLst/>
          </a:prstGeom>
        </p:spPr>
        <p:txBody>
          <a:bodyPr vert="horz" lIns="162926" tIns="81464" rIns="162926" bIns="81464"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912733" y="2394375"/>
            <a:ext cx="16429197" cy="6772182"/>
          </a:xfrm>
          <a:prstGeom prst="rect">
            <a:avLst/>
          </a:prstGeom>
        </p:spPr>
        <p:txBody>
          <a:bodyPr vert="horz" lIns="162926" tIns="81464" rIns="162926" bIns="81464"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912733" y="9510985"/>
            <a:ext cx="4259421" cy="546335"/>
          </a:xfrm>
          <a:prstGeom prst="rect">
            <a:avLst/>
          </a:prstGeom>
        </p:spPr>
        <p:txBody>
          <a:bodyPr vert="horz" lIns="162926" tIns="81464" rIns="162926" bIns="81464" rtlCol="0" anchor="ctr"/>
          <a:lstStyle>
            <a:lvl1pPr algn="l">
              <a:defRPr sz="2100">
                <a:solidFill>
                  <a:schemeClr val="tx1">
                    <a:tint val="75000"/>
                  </a:schemeClr>
                </a:solidFill>
              </a:defRPr>
            </a:lvl1pPr>
          </a:lstStyle>
          <a:p>
            <a:fld id="{CCD5E69F-1940-4B36-90F1-3D59B36D7755}" type="datetimeFigureOut">
              <a:rPr lang="es-AR" smtClean="0"/>
              <a:pPr/>
              <a:t>9/5/2023</a:t>
            </a:fld>
            <a:endParaRPr lang="es-AR"/>
          </a:p>
        </p:txBody>
      </p:sp>
      <p:sp>
        <p:nvSpPr>
          <p:cNvPr id="5" name="4 Marcador de pie de página"/>
          <p:cNvSpPr>
            <a:spLocks noGrp="1"/>
          </p:cNvSpPr>
          <p:nvPr>
            <p:ph type="ftr" sz="quarter" idx="3"/>
          </p:nvPr>
        </p:nvSpPr>
        <p:spPr>
          <a:xfrm>
            <a:off x="6237010" y="9510985"/>
            <a:ext cx="5780643" cy="546335"/>
          </a:xfrm>
          <a:prstGeom prst="rect">
            <a:avLst/>
          </a:prstGeom>
        </p:spPr>
        <p:txBody>
          <a:bodyPr vert="horz" lIns="162926" tIns="81464" rIns="162926" bIns="81464" rtlCol="0" anchor="ctr"/>
          <a:lstStyle>
            <a:lvl1pPr algn="ctr">
              <a:defRPr sz="21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13082509" y="9510985"/>
            <a:ext cx="4259421" cy="546335"/>
          </a:xfrm>
          <a:prstGeom prst="rect">
            <a:avLst/>
          </a:prstGeom>
        </p:spPr>
        <p:txBody>
          <a:bodyPr vert="horz" lIns="162926" tIns="81464" rIns="162926" bIns="81464" rtlCol="0" anchor="ctr"/>
          <a:lstStyle>
            <a:lvl1pPr algn="r">
              <a:defRPr sz="2100">
                <a:solidFill>
                  <a:schemeClr val="tx1">
                    <a:tint val="75000"/>
                  </a:schemeClr>
                </a:solidFill>
              </a:defRPr>
            </a:lvl1pPr>
          </a:lstStyle>
          <a:p>
            <a:fld id="{16662CEC-B10C-4054-937C-624DC27340B9}"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629267" rtl="0" eaLnBrk="1" latinLnBrk="0" hangingPunct="1">
        <a:spcBef>
          <a:spcPct val="0"/>
        </a:spcBef>
        <a:buNone/>
        <a:defRPr sz="7800" kern="1200">
          <a:solidFill>
            <a:schemeClr val="tx1"/>
          </a:solidFill>
          <a:latin typeface="+mj-lt"/>
          <a:ea typeface="+mj-ea"/>
          <a:cs typeface="+mj-cs"/>
        </a:defRPr>
      </a:lvl1pPr>
    </p:titleStyle>
    <p:bodyStyle>
      <a:lvl1pPr marL="610975" indent="-610975" algn="l" defTabSz="1629267" rtl="0" eaLnBrk="1" latinLnBrk="0" hangingPunct="1">
        <a:spcBef>
          <a:spcPct val="20000"/>
        </a:spcBef>
        <a:buFont typeface="Arial" pitchFamily="34" charset="0"/>
        <a:buChar char="•"/>
        <a:defRPr sz="5700" kern="1200">
          <a:solidFill>
            <a:schemeClr val="tx1"/>
          </a:solidFill>
          <a:latin typeface="+mn-lt"/>
          <a:ea typeface="+mn-ea"/>
          <a:cs typeface="+mn-cs"/>
        </a:defRPr>
      </a:lvl1pPr>
      <a:lvl2pPr marL="1323778" indent="-509146" algn="l" defTabSz="1629267" rtl="0" eaLnBrk="1" latinLnBrk="0" hangingPunct="1">
        <a:spcBef>
          <a:spcPct val="20000"/>
        </a:spcBef>
        <a:buFont typeface="Arial" pitchFamily="34" charset="0"/>
        <a:buChar char="–"/>
        <a:defRPr sz="5000" kern="1200">
          <a:solidFill>
            <a:schemeClr val="tx1"/>
          </a:solidFill>
          <a:latin typeface="+mn-lt"/>
          <a:ea typeface="+mn-ea"/>
          <a:cs typeface="+mn-cs"/>
        </a:defRPr>
      </a:lvl2pPr>
      <a:lvl3pPr marL="2036582" indent="-407317" algn="l" defTabSz="1629267" rtl="0" eaLnBrk="1" latinLnBrk="0" hangingPunct="1">
        <a:spcBef>
          <a:spcPct val="20000"/>
        </a:spcBef>
        <a:buFont typeface="Arial" pitchFamily="34" charset="0"/>
        <a:buChar char="•"/>
        <a:defRPr sz="4300" kern="1200">
          <a:solidFill>
            <a:schemeClr val="tx1"/>
          </a:solidFill>
          <a:latin typeface="+mn-lt"/>
          <a:ea typeface="+mn-ea"/>
          <a:cs typeface="+mn-cs"/>
        </a:defRPr>
      </a:lvl3pPr>
      <a:lvl4pPr marL="2851214" indent="-407317" algn="l" defTabSz="1629267" rtl="0" eaLnBrk="1" latinLnBrk="0" hangingPunct="1">
        <a:spcBef>
          <a:spcPct val="20000"/>
        </a:spcBef>
        <a:buFont typeface="Arial" pitchFamily="34" charset="0"/>
        <a:buChar char="–"/>
        <a:defRPr sz="3600" kern="1200">
          <a:solidFill>
            <a:schemeClr val="tx1"/>
          </a:solidFill>
          <a:latin typeface="+mn-lt"/>
          <a:ea typeface="+mn-ea"/>
          <a:cs typeface="+mn-cs"/>
        </a:defRPr>
      </a:lvl4pPr>
      <a:lvl5pPr marL="3665848" indent="-407317" algn="l" defTabSz="1629267" rtl="0" eaLnBrk="1" latinLnBrk="0" hangingPunct="1">
        <a:spcBef>
          <a:spcPct val="20000"/>
        </a:spcBef>
        <a:buFont typeface="Arial" pitchFamily="34" charset="0"/>
        <a:buChar char="»"/>
        <a:defRPr sz="3600" kern="1200">
          <a:solidFill>
            <a:schemeClr val="tx1"/>
          </a:solidFill>
          <a:latin typeface="+mn-lt"/>
          <a:ea typeface="+mn-ea"/>
          <a:cs typeface="+mn-cs"/>
        </a:defRPr>
      </a:lvl5pPr>
      <a:lvl6pPr marL="4480481" indent="-407317" algn="l" defTabSz="1629267" rtl="0" eaLnBrk="1" latinLnBrk="0" hangingPunct="1">
        <a:spcBef>
          <a:spcPct val="20000"/>
        </a:spcBef>
        <a:buFont typeface="Arial" pitchFamily="34" charset="0"/>
        <a:buChar char="•"/>
        <a:defRPr sz="3600" kern="1200">
          <a:solidFill>
            <a:schemeClr val="tx1"/>
          </a:solidFill>
          <a:latin typeface="+mn-lt"/>
          <a:ea typeface="+mn-ea"/>
          <a:cs typeface="+mn-cs"/>
        </a:defRPr>
      </a:lvl6pPr>
      <a:lvl7pPr marL="5295113" indent="-407317" algn="l" defTabSz="1629267" rtl="0" eaLnBrk="1" latinLnBrk="0" hangingPunct="1">
        <a:spcBef>
          <a:spcPct val="20000"/>
        </a:spcBef>
        <a:buFont typeface="Arial" pitchFamily="34" charset="0"/>
        <a:buChar char="•"/>
        <a:defRPr sz="3600" kern="1200">
          <a:solidFill>
            <a:schemeClr val="tx1"/>
          </a:solidFill>
          <a:latin typeface="+mn-lt"/>
          <a:ea typeface="+mn-ea"/>
          <a:cs typeface="+mn-cs"/>
        </a:defRPr>
      </a:lvl7pPr>
      <a:lvl8pPr marL="6109746" indent="-407317" algn="l" defTabSz="1629267" rtl="0" eaLnBrk="1" latinLnBrk="0" hangingPunct="1">
        <a:spcBef>
          <a:spcPct val="20000"/>
        </a:spcBef>
        <a:buFont typeface="Arial" pitchFamily="34" charset="0"/>
        <a:buChar char="•"/>
        <a:defRPr sz="3600" kern="1200">
          <a:solidFill>
            <a:schemeClr val="tx1"/>
          </a:solidFill>
          <a:latin typeface="+mn-lt"/>
          <a:ea typeface="+mn-ea"/>
          <a:cs typeface="+mn-cs"/>
        </a:defRPr>
      </a:lvl8pPr>
      <a:lvl9pPr marL="6924378" indent="-407317" algn="l" defTabSz="1629267" rtl="0" eaLnBrk="1" latinLnBrk="0" hangingPunct="1">
        <a:spcBef>
          <a:spcPct val="20000"/>
        </a:spcBef>
        <a:buFont typeface="Arial" pitchFamily="34" charset="0"/>
        <a:buChar char="•"/>
        <a:defRPr sz="3600" kern="1200">
          <a:solidFill>
            <a:schemeClr val="tx1"/>
          </a:solidFill>
          <a:latin typeface="+mn-lt"/>
          <a:ea typeface="+mn-ea"/>
          <a:cs typeface="+mn-cs"/>
        </a:defRPr>
      </a:lvl9pPr>
    </p:bodyStyle>
    <p:otherStyle>
      <a:defPPr>
        <a:defRPr lang="es-AR"/>
      </a:defPPr>
      <a:lvl1pPr marL="0" algn="l" defTabSz="1629267" rtl="0" eaLnBrk="1" latinLnBrk="0" hangingPunct="1">
        <a:defRPr sz="3200" kern="1200">
          <a:solidFill>
            <a:schemeClr val="tx1"/>
          </a:solidFill>
          <a:latin typeface="+mn-lt"/>
          <a:ea typeface="+mn-ea"/>
          <a:cs typeface="+mn-cs"/>
        </a:defRPr>
      </a:lvl1pPr>
      <a:lvl2pPr marL="814632" algn="l" defTabSz="1629267" rtl="0" eaLnBrk="1" latinLnBrk="0" hangingPunct="1">
        <a:defRPr sz="3200" kern="1200">
          <a:solidFill>
            <a:schemeClr val="tx1"/>
          </a:solidFill>
          <a:latin typeface="+mn-lt"/>
          <a:ea typeface="+mn-ea"/>
          <a:cs typeface="+mn-cs"/>
        </a:defRPr>
      </a:lvl2pPr>
      <a:lvl3pPr marL="1629267" algn="l" defTabSz="1629267" rtl="0" eaLnBrk="1" latinLnBrk="0" hangingPunct="1">
        <a:defRPr sz="3200" kern="1200">
          <a:solidFill>
            <a:schemeClr val="tx1"/>
          </a:solidFill>
          <a:latin typeface="+mn-lt"/>
          <a:ea typeface="+mn-ea"/>
          <a:cs typeface="+mn-cs"/>
        </a:defRPr>
      </a:lvl3pPr>
      <a:lvl4pPr marL="2443899" algn="l" defTabSz="1629267" rtl="0" eaLnBrk="1" latinLnBrk="0" hangingPunct="1">
        <a:defRPr sz="3200" kern="1200">
          <a:solidFill>
            <a:schemeClr val="tx1"/>
          </a:solidFill>
          <a:latin typeface="+mn-lt"/>
          <a:ea typeface="+mn-ea"/>
          <a:cs typeface="+mn-cs"/>
        </a:defRPr>
      </a:lvl4pPr>
      <a:lvl5pPr marL="3258531" algn="l" defTabSz="1629267" rtl="0" eaLnBrk="1" latinLnBrk="0" hangingPunct="1">
        <a:defRPr sz="3200" kern="1200">
          <a:solidFill>
            <a:schemeClr val="tx1"/>
          </a:solidFill>
          <a:latin typeface="+mn-lt"/>
          <a:ea typeface="+mn-ea"/>
          <a:cs typeface="+mn-cs"/>
        </a:defRPr>
      </a:lvl5pPr>
      <a:lvl6pPr marL="4073164" algn="l" defTabSz="1629267" rtl="0" eaLnBrk="1" latinLnBrk="0" hangingPunct="1">
        <a:defRPr sz="3200" kern="1200">
          <a:solidFill>
            <a:schemeClr val="tx1"/>
          </a:solidFill>
          <a:latin typeface="+mn-lt"/>
          <a:ea typeface="+mn-ea"/>
          <a:cs typeface="+mn-cs"/>
        </a:defRPr>
      </a:lvl6pPr>
      <a:lvl7pPr marL="4887796" algn="l" defTabSz="1629267" rtl="0" eaLnBrk="1" latinLnBrk="0" hangingPunct="1">
        <a:defRPr sz="3200" kern="1200">
          <a:solidFill>
            <a:schemeClr val="tx1"/>
          </a:solidFill>
          <a:latin typeface="+mn-lt"/>
          <a:ea typeface="+mn-ea"/>
          <a:cs typeface="+mn-cs"/>
        </a:defRPr>
      </a:lvl7pPr>
      <a:lvl8pPr marL="5702430" algn="l" defTabSz="1629267" rtl="0" eaLnBrk="1" latinLnBrk="0" hangingPunct="1">
        <a:defRPr sz="3200" kern="1200">
          <a:solidFill>
            <a:schemeClr val="tx1"/>
          </a:solidFill>
          <a:latin typeface="+mn-lt"/>
          <a:ea typeface="+mn-ea"/>
          <a:cs typeface="+mn-cs"/>
        </a:defRPr>
      </a:lvl8pPr>
      <a:lvl9pPr marL="6517063" algn="l" defTabSz="1629267"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0" y="0"/>
            <a:ext cx="18242845" cy="10261600"/>
          </a:xfrm>
          <a:prstGeom prst="rect">
            <a:avLst/>
          </a:prstGeom>
        </p:spPr>
      </p:pic>
      <p:sp>
        <p:nvSpPr>
          <p:cNvPr id="3" name="2 CuadroTexto"/>
          <p:cNvSpPr txBox="1"/>
          <p:nvPr/>
        </p:nvSpPr>
        <p:spPr>
          <a:xfrm>
            <a:off x="4412425" y="2344719"/>
            <a:ext cx="10858576" cy="584763"/>
          </a:xfrm>
          <a:prstGeom prst="rect">
            <a:avLst/>
          </a:prstGeom>
          <a:noFill/>
        </p:spPr>
        <p:txBody>
          <a:bodyPr wrap="square" lIns="91429" tIns="45714" rIns="91429" bIns="45714" rtlCol="0">
            <a:spAutoFit/>
          </a:bodyPr>
          <a:lstStyle/>
          <a:p>
            <a:pPr algn="ctr"/>
            <a:endParaRPr lang="es-ES" dirty="0"/>
          </a:p>
        </p:txBody>
      </p:sp>
      <p:sp>
        <p:nvSpPr>
          <p:cNvPr id="6" name="5 Rectángulo"/>
          <p:cNvSpPr/>
          <p:nvPr/>
        </p:nvSpPr>
        <p:spPr>
          <a:xfrm>
            <a:off x="5050007" y="4838414"/>
            <a:ext cx="10265352" cy="1969758"/>
          </a:xfrm>
          <a:prstGeom prst="rect">
            <a:avLst/>
          </a:prstGeom>
        </p:spPr>
        <p:txBody>
          <a:bodyPr wrap="none" lIns="91429" tIns="45714" rIns="91429" bIns="45714">
            <a:spAutoFit/>
          </a:bodyPr>
          <a:lstStyle/>
          <a:p>
            <a:r>
              <a:rPr lang="es-AR" sz="6100" dirty="0" smtClean="0"/>
              <a:t>Curso de formación de Agentes </a:t>
            </a:r>
          </a:p>
          <a:p>
            <a:pPr algn="ctr"/>
            <a:r>
              <a:rPr lang="es-AR" sz="6100" dirty="0" smtClean="0"/>
              <a:t>Sanitarios 2023</a:t>
            </a:r>
            <a:r>
              <a:rPr lang="es-AR" dirty="0" smtClean="0"/>
              <a:t>.</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3" name="2 Marcador de contenido"/>
          <p:cNvSpPr txBox="1">
            <a:spLocks/>
          </p:cNvSpPr>
          <p:nvPr/>
        </p:nvSpPr>
        <p:spPr>
          <a:xfrm>
            <a:off x="2197847" y="1701777"/>
            <a:ext cx="13501781" cy="6858048"/>
          </a:xfrm>
          <a:prstGeom prst="rect">
            <a:avLst/>
          </a:prstGeom>
        </p:spPr>
        <p:txBody>
          <a:bodyPr vert="horz" lIns="162926" tIns="81464" rIns="162926" bIns="81464" rtlCol="0">
            <a:normAutofit/>
          </a:bodyPr>
          <a:lstStyle/>
          <a:p>
            <a:pPr algn="just">
              <a:spcBef>
                <a:spcPct val="20000"/>
              </a:spcBef>
            </a:pPr>
            <a:r>
              <a:rPr lang="es-ES" sz="5700" dirty="0" smtClean="0">
                <a:solidFill>
                  <a:schemeClr val="tx1">
                    <a:tint val="75000"/>
                  </a:schemeClr>
                </a:solidFill>
              </a:rPr>
              <a:t>La </a:t>
            </a:r>
            <a:r>
              <a:rPr lang="es-ES" sz="5700" b="1" dirty="0" smtClean="0">
                <a:solidFill>
                  <a:schemeClr val="tx1">
                    <a:tint val="75000"/>
                  </a:schemeClr>
                </a:solidFill>
              </a:rPr>
              <a:t>equidad</a:t>
            </a:r>
            <a:r>
              <a:rPr lang="es-ES" sz="5700" dirty="0" smtClean="0">
                <a:solidFill>
                  <a:schemeClr val="tx1">
                    <a:tint val="75000"/>
                  </a:schemeClr>
                </a:solidFill>
              </a:rPr>
              <a:t> es un valor que implica justicia e igualdad de oportunidades entre hombres y mujeres respetando la pluralidad de la sociedad por lo que hablar de </a:t>
            </a:r>
            <a:r>
              <a:rPr lang="es-ES" sz="5700" b="1" dirty="0" smtClean="0">
                <a:solidFill>
                  <a:schemeClr val="tx1">
                    <a:tint val="75000"/>
                  </a:schemeClr>
                </a:solidFill>
              </a:rPr>
              <a:t>Inequidad se refiere a la existencia de desigualdades injustas, evitables e innecesarias.  </a:t>
            </a:r>
            <a:endParaRPr lang="es-ES" sz="5700" b="1" dirty="0">
              <a:solidFill>
                <a:schemeClr val="tx1">
                  <a:tint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3" name="1 Título"/>
          <p:cNvSpPr txBox="1">
            <a:spLocks/>
          </p:cNvSpPr>
          <p:nvPr/>
        </p:nvSpPr>
        <p:spPr>
          <a:xfrm>
            <a:off x="2126408" y="357166"/>
            <a:ext cx="15216294" cy="3844940"/>
          </a:xfrm>
          <a:prstGeom prst="rect">
            <a:avLst/>
          </a:prstGeom>
        </p:spPr>
        <p:txBody>
          <a:bodyPr vert="horz" lIns="162926" tIns="81464" rIns="162926" bIns="81464" rtlCol="0" anchor="ctr">
            <a:noAutofit/>
          </a:bodyPr>
          <a:lstStyle/>
          <a:p>
            <a:pPr>
              <a:spcBef>
                <a:spcPct val="0"/>
              </a:spcBef>
            </a:pPr>
            <a:r>
              <a:rPr lang="es-AR" sz="3900" dirty="0" smtClean="0">
                <a:latin typeface="+mj-lt"/>
                <a:ea typeface="+mj-ea"/>
                <a:cs typeface="+mj-cs"/>
              </a:rPr>
              <a:t>No debemos confundir equidad con igualdad, ya que igualdad es que todos recibamos todo y equidad, es que se reciba lo que corresponde y es necesario. </a:t>
            </a:r>
            <a:endParaRPr lang="es-ES" sz="3900" dirty="0">
              <a:latin typeface="+mj-lt"/>
              <a:ea typeface="+mj-ea"/>
              <a:cs typeface="+mj-cs"/>
            </a:endParaRPr>
          </a:p>
        </p:txBody>
      </p:sp>
      <p:pic>
        <p:nvPicPr>
          <p:cNvPr id="5" name="Imagen 11"/>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a:off x="5483994" y="2559033"/>
            <a:ext cx="7000925" cy="42223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2769350" y="7198334"/>
            <a:ext cx="4500595" cy="306326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1270473" y="7116445"/>
            <a:ext cx="4707393" cy="314515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0" y="0"/>
            <a:ext cx="18242845" cy="10261600"/>
          </a:xfrm>
          <a:prstGeom prst="rect">
            <a:avLst/>
          </a:prstGeom>
        </p:spPr>
      </p:pic>
      <p:sp>
        <p:nvSpPr>
          <p:cNvPr id="3" name="1 Título"/>
          <p:cNvSpPr txBox="1">
            <a:spLocks/>
          </p:cNvSpPr>
          <p:nvPr/>
        </p:nvSpPr>
        <p:spPr>
          <a:xfrm>
            <a:off x="457199" y="274638"/>
            <a:ext cx="17314129" cy="2498709"/>
          </a:xfrm>
          <a:prstGeom prst="rect">
            <a:avLst/>
          </a:prstGeom>
        </p:spPr>
        <p:txBody>
          <a:bodyPr vert="horz" lIns="162926" tIns="81464" rIns="162926" bIns="81464" rtlCol="0" anchor="ctr">
            <a:noAutofit/>
          </a:bodyPr>
          <a:lstStyle/>
          <a:p>
            <a:pPr algn="ctr">
              <a:spcBef>
                <a:spcPct val="0"/>
              </a:spcBef>
            </a:pPr>
            <a:r>
              <a:rPr lang="es-MX" sz="3900" b="1" dirty="0" smtClean="0">
                <a:latin typeface="Arial" panose="020B0604020202020204" pitchFamily="34" charset="0"/>
                <a:ea typeface="+mj-ea"/>
                <a:cs typeface="Arial" panose="020B0604020202020204" pitchFamily="34" charset="0"/>
              </a:rPr>
              <a:t/>
            </a:r>
            <a:br>
              <a:rPr lang="es-MX" sz="3900" b="1" dirty="0" smtClean="0">
                <a:latin typeface="Arial" panose="020B0604020202020204" pitchFamily="34" charset="0"/>
                <a:ea typeface="+mj-ea"/>
                <a:cs typeface="Arial" panose="020B0604020202020204" pitchFamily="34" charset="0"/>
              </a:rPr>
            </a:br>
            <a:r>
              <a:rPr lang="es-MX" sz="3900" b="1" dirty="0" smtClean="0">
                <a:latin typeface="Arial" panose="020B0604020202020204" pitchFamily="34" charset="0"/>
                <a:ea typeface="+mj-ea"/>
                <a:cs typeface="Arial" panose="020B0604020202020204" pitchFamily="34" charset="0"/>
              </a:rPr>
              <a:t>La </a:t>
            </a:r>
            <a:r>
              <a:rPr lang="es-MX" sz="3900" b="1" dirty="0" smtClean="0">
                <a:ea typeface="+mj-ea"/>
                <a:cs typeface="Arial" panose="020B0604020202020204" pitchFamily="34" charset="0"/>
              </a:rPr>
              <a:t>equidad</a:t>
            </a:r>
            <a:r>
              <a:rPr lang="es-MX" sz="3900" b="1" dirty="0" smtClean="0">
                <a:latin typeface="Arial" panose="020B0604020202020204" pitchFamily="34" charset="0"/>
                <a:ea typeface="+mj-ea"/>
                <a:cs typeface="Arial" panose="020B0604020202020204" pitchFamily="34" charset="0"/>
              </a:rPr>
              <a:t> en la atención de la </a:t>
            </a:r>
            <a:br>
              <a:rPr lang="es-MX" sz="3900" b="1" dirty="0" smtClean="0">
                <a:latin typeface="Arial" panose="020B0604020202020204" pitchFamily="34" charset="0"/>
                <a:ea typeface="+mj-ea"/>
                <a:cs typeface="Arial" panose="020B0604020202020204" pitchFamily="34" charset="0"/>
              </a:rPr>
            </a:br>
            <a:r>
              <a:rPr lang="es-MX" sz="3900" b="1" dirty="0" smtClean="0">
                <a:latin typeface="Arial" panose="020B0604020202020204" pitchFamily="34" charset="0"/>
                <a:ea typeface="+mj-ea"/>
                <a:cs typeface="Arial" panose="020B0604020202020204" pitchFamily="34" charset="0"/>
              </a:rPr>
              <a:t>salud implica:</a:t>
            </a:r>
            <a:br>
              <a:rPr lang="es-MX" sz="3900" b="1" dirty="0" smtClean="0">
                <a:latin typeface="Arial" panose="020B0604020202020204" pitchFamily="34" charset="0"/>
                <a:ea typeface="+mj-ea"/>
                <a:cs typeface="Arial" panose="020B0604020202020204" pitchFamily="34" charset="0"/>
              </a:rPr>
            </a:br>
            <a:endParaRPr lang="es-ES" sz="3900" dirty="0">
              <a:latin typeface="+mj-lt"/>
              <a:ea typeface="+mj-ea"/>
              <a:cs typeface="+mj-cs"/>
            </a:endParaRPr>
          </a:p>
        </p:txBody>
      </p:sp>
      <p:sp>
        <p:nvSpPr>
          <p:cNvPr id="5" name="2 Marcador de contenido"/>
          <p:cNvSpPr txBox="1">
            <a:spLocks/>
          </p:cNvSpPr>
          <p:nvPr/>
        </p:nvSpPr>
        <p:spPr>
          <a:xfrm>
            <a:off x="2054970" y="2916222"/>
            <a:ext cx="14644789" cy="6286544"/>
          </a:xfrm>
          <a:prstGeom prst="rect">
            <a:avLst/>
          </a:prstGeom>
        </p:spPr>
        <p:txBody>
          <a:bodyPr vert="horz" lIns="162926" tIns="81464" rIns="162926" bIns="81464" rtlCol="0">
            <a:normAutofit/>
          </a:bodyPr>
          <a:lstStyle/>
          <a:p>
            <a:pPr algn="just">
              <a:spcBef>
                <a:spcPct val="20000"/>
              </a:spcBef>
              <a:buFont typeface="Wingdings" panose="05000000000000000000" pitchFamily="2" charset="2"/>
              <a:buChar char="Ø"/>
            </a:pPr>
            <a:r>
              <a:rPr lang="es-MX" sz="3600" dirty="0" smtClean="0">
                <a:solidFill>
                  <a:schemeClr val="tx1">
                    <a:tint val="75000"/>
                  </a:schemeClr>
                </a:solidFill>
                <a:latin typeface="+mj-lt"/>
                <a:cs typeface="Arial" panose="020B0604020202020204" pitchFamily="34" charset="0"/>
              </a:rPr>
              <a:t>Que los recursos se asignen según la necesidad.</a:t>
            </a:r>
          </a:p>
          <a:p>
            <a:pPr algn="just">
              <a:spcBef>
                <a:spcPct val="20000"/>
              </a:spcBef>
              <a:buFont typeface="Wingdings" panose="05000000000000000000" pitchFamily="2" charset="2"/>
              <a:buChar char="Ø"/>
            </a:pPr>
            <a:r>
              <a:rPr lang="es-MX" sz="3600" dirty="0" smtClean="0">
                <a:solidFill>
                  <a:schemeClr val="tx1">
                    <a:tint val="75000"/>
                  </a:schemeClr>
                </a:solidFill>
                <a:latin typeface="+mj-lt"/>
                <a:cs typeface="Arial" panose="020B0604020202020204" pitchFamily="34" charset="0"/>
              </a:rPr>
              <a:t>Que los servicios se reciban de acuerdo con la necesidad.</a:t>
            </a:r>
          </a:p>
          <a:p>
            <a:pPr algn="just">
              <a:spcBef>
                <a:spcPct val="20000"/>
              </a:spcBef>
              <a:buFont typeface="Wingdings" panose="05000000000000000000" pitchFamily="2" charset="2"/>
              <a:buChar char="Ø"/>
            </a:pPr>
            <a:r>
              <a:rPr lang="es-MX" sz="3600" dirty="0" smtClean="0">
                <a:solidFill>
                  <a:schemeClr val="tx1">
                    <a:tint val="75000"/>
                  </a:schemeClr>
                </a:solidFill>
                <a:latin typeface="+mj-lt"/>
                <a:cs typeface="Arial" panose="020B0604020202020204" pitchFamily="34" charset="0"/>
              </a:rPr>
              <a:t>Que el acceso sea gratuito o el pago por servicios se hagan según la capacidad económica.</a:t>
            </a:r>
          </a:p>
          <a:p>
            <a:pPr algn="just">
              <a:spcBef>
                <a:spcPct val="20000"/>
              </a:spcBef>
            </a:pPr>
            <a:endParaRPr lang="es-MX" sz="3600" dirty="0" smtClean="0">
              <a:solidFill>
                <a:schemeClr val="tx1">
                  <a:tint val="75000"/>
                </a:schemeClr>
              </a:solidFill>
              <a:latin typeface="+mj-lt"/>
              <a:cs typeface="Arial" panose="020B0604020202020204" pitchFamily="34" charset="0"/>
            </a:endParaRPr>
          </a:p>
          <a:p>
            <a:pPr algn="ctr">
              <a:spcBef>
                <a:spcPct val="20000"/>
              </a:spcBef>
            </a:pPr>
            <a:endParaRPr lang="es-ES" sz="570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3" name="2 Marcador de contenido"/>
          <p:cNvSpPr txBox="1">
            <a:spLocks/>
          </p:cNvSpPr>
          <p:nvPr/>
        </p:nvSpPr>
        <p:spPr>
          <a:xfrm>
            <a:off x="2340723" y="1130273"/>
            <a:ext cx="14787664" cy="7358113"/>
          </a:xfrm>
          <a:prstGeom prst="rect">
            <a:avLst/>
          </a:prstGeom>
        </p:spPr>
        <p:txBody>
          <a:bodyPr vert="horz" lIns="162926" tIns="81464" rIns="162926" bIns="81464" rtlCol="0">
            <a:normAutofit/>
          </a:bodyPr>
          <a:lstStyle/>
          <a:p>
            <a:pPr algn="just">
              <a:spcBef>
                <a:spcPct val="20000"/>
              </a:spcBef>
            </a:pPr>
            <a:r>
              <a:rPr lang="es-ES" sz="5700" b="1" spc="-94" dirty="0" smtClean="0">
                <a:solidFill>
                  <a:schemeClr val="tx1">
                    <a:tint val="75000"/>
                  </a:schemeClr>
                </a:solidFill>
                <a:cs typeface="Trebuchet MS"/>
              </a:rPr>
              <a:t>Inequidad </a:t>
            </a:r>
            <a:r>
              <a:rPr lang="es-ES" sz="5700" b="1" spc="-130" dirty="0" smtClean="0">
                <a:solidFill>
                  <a:schemeClr val="tx1">
                    <a:tint val="75000"/>
                  </a:schemeClr>
                </a:solidFill>
                <a:cs typeface="Trebuchet MS"/>
              </a:rPr>
              <a:t>en </a:t>
            </a:r>
            <a:r>
              <a:rPr lang="es-ES" sz="5700" b="1" spc="-110" dirty="0" smtClean="0">
                <a:solidFill>
                  <a:schemeClr val="tx1">
                    <a:tint val="75000"/>
                  </a:schemeClr>
                </a:solidFill>
                <a:cs typeface="Trebuchet MS"/>
              </a:rPr>
              <a:t>Salud: </a:t>
            </a:r>
            <a:r>
              <a:rPr lang="es-ES" sz="5700" spc="-114" dirty="0" smtClean="0">
                <a:solidFill>
                  <a:schemeClr val="tx1">
                    <a:tint val="75000"/>
                  </a:schemeClr>
                </a:solidFill>
                <a:cs typeface="Arial"/>
              </a:rPr>
              <a:t>son </a:t>
            </a:r>
            <a:r>
              <a:rPr lang="es-ES" sz="5700" spc="-119" dirty="0" smtClean="0">
                <a:solidFill>
                  <a:schemeClr val="tx1">
                    <a:tint val="75000"/>
                  </a:schemeClr>
                </a:solidFill>
                <a:cs typeface="Arial"/>
              </a:rPr>
              <a:t>las </a:t>
            </a:r>
            <a:r>
              <a:rPr lang="es-ES" sz="5700" spc="-75" dirty="0" smtClean="0">
                <a:solidFill>
                  <a:schemeClr val="tx1">
                    <a:tint val="75000"/>
                  </a:schemeClr>
                </a:solidFill>
                <a:cs typeface="Arial"/>
              </a:rPr>
              <a:t>diferencias </a:t>
            </a:r>
            <a:r>
              <a:rPr lang="es-ES" sz="5700" b="1" spc="-110" dirty="0" smtClean="0">
                <a:solidFill>
                  <a:schemeClr val="tx1">
                    <a:tint val="75000"/>
                  </a:schemeClr>
                </a:solidFill>
                <a:cs typeface="Trebuchet MS"/>
              </a:rPr>
              <a:t>injustas </a:t>
            </a:r>
            <a:r>
              <a:rPr lang="es-ES" sz="5700" b="1" spc="-125" dirty="0" smtClean="0">
                <a:solidFill>
                  <a:schemeClr val="tx1">
                    <a:tint val="75000"/>
                  </a:schemeClr>
                </a:solidFill>
                <a:cs typeface="Trebuchet MS"/>
              </a:rPr>
              <a:t>y </a:t>
            </a:r>
            <a:r>
              <a:rPr lang="es-ES" sz="5700" b="1" spc="-105" dirty="0" smtClean="0">
                <a:solidFill>
                  <a:schemeClr val="tx1">
                    <a:tint val="75000"/>
                  </a:schemeClr>
                </a:solidFill>
                <a:cs typeface="Trebuchet MS"/>
              </a:rPr>
              <a:t>evitables </a:t>
            </a:r>
            <a:r>
              <a:rPr lang="es-ES" sz="5700" spc="-61" dirty="0" smtClean="0">
                <a:solidFill>
                  <a:schemeClr val="tx1">
                    <a:tint val="75000"/>
                  </a:schemeClr>
                </a:solidFill>
                <a:cs typeface="Arial"/>
              </a:rPr>
              <a:t>o </a:t>
            </a:r>
            <a:r>
              <a:rPr lang="es-ES" sz="5700" spc="-86" dirty="0" smtClean="0">
                <a:solidFill>
                  <a:schemeClr val="tx1">
                    <a:tint val="75000"/>
                  </a:schemeClr>
                </a:solidFill>
                <a:cs typeface="Arial"/>
              </a:rPr>
              <a:t>remediables  </a:t>
            </a:r>
            <a:r>
              <a:rPr lang="es-ES" sz="5700" spc="-94" dirty="0" smtClean="0">
                <a:solidFill>
                  <a:schemeClr val="tx1">
                    <a:tint val="75000"/>
                  </a:schemeClr>
                </a:solidFill>
                <a:cs typeface="Arial"/>
              </a:rPr>
              <a:t>en </a:t>
            </a:r>
            <a:r>
              <a:rPr lang="es-ES" sz="5700" spc="-75" dirty="0" smtClean="0">
                <a:solidFill>
                  <a:schemeClr val="tx1">
                    <a:tint val="75000"/>
                  </a:schemeClr>
                </a:solidFill>
                <a:cs typeface="Arial"/>
              </a:rPr>
              <a:t>resultados </a:t>
            </a:r>
            <a:r>
              <a:rPr lang="es-ES" sz="5700" spc="-89" dirty="0" smtClean="0">
                <a:solidFill>
                  <a:schemeClr val="tx1">
                    <a:tint val="75000"/>
                  </a:schemeClr>
                </a:solidFill>
                <a:cs typeface="Arial"/>
              </a:rPr>
              <a:t>de </a:t>
            </a:r>
            <a:r>
              <a:rPr lang="es-ES" sz="5700" spc="-100" dirty="0" smtClean="0">
                <a:solidFill>
                  <a:schemeClr val="tx1">
                    <a:tint val="75000"/>
                  </a:schemeClr>
                </a:solidFill>
                <a:cs typeface="Arial"/>
              </a:rPr>
              <a:t>salud </a:t>
            </a:r>
            <a:r>
              <a:rPr lang="es-ES" sz="5700" spc="-36" dirty="0" smtClean="0">
                <a:solidFill>
                  <a:schemeClr val="tx1">
                    <a:tint val="75000"/>
                  </a:schemeClr>
                </a:solidFill>
                <a:cs typeface="Arial"/>
              </a:rPr>
              <a:t>entre </a:t>
            </a:r>
            <a:r>
              <a:rPr lang="es-ES" sz="5700" spc="-50" dirty="0" smtClean="0">
                <a:solidFill>
                  <a:schemeClr val="tx1">
                    <a:tint val="75000"/>
                  </a:schemeClr>
                </a:solidFill>
                <a:cs typeface="Arial"/>
              </a:rPr>
              <a:t>diferentes </a:t>
            </a:r>
            <a:r>
              <a:rPr lang="es-ES" sz="5700" spc="-89" dirty="0" smtClean="0">
                <a:solidFill>
                  <a:schemeClr val="tx1">
                    <a:tint val="75000"/>
                  </a:schemeClr>
                </a:solidFill>
                <a:cs typeface="Arial"/>
              </a:rPr>
              <a:t>grupos de </a:t>
            </a:r>
            <a:r>
              <a:rPr lang="es-ES" sz="5700" spc="-64" dirty="0" smtClean="0">
                <a:solidFill>
                  <a:schemeClr val="tx1">
                    <a:tint val="75000"/>
                  </a:schemeClr>
                </a:solidFill>
                <a:cs typeface="Arial"/>
              </a:rPr>
              <a:t>población. </a:t>
            </a:r>
            <a:r>
              <a:rPr lang="es-ES" sz="5700" spc="-219" dirty="0" smtClean="0">
                <a:solidFill>
                  <a:schemeClr val="tx1">
                    <a:tint val="75000"/>
                  </a:schemeClr>
                </a:solidFill>
                <a:cs typeface="Arial"/>
              </a:rPr>
              <a:t>Las </a:t>
            </a:r>
            <a:r>
              <a:rPr lang="es-ES" sz="5700" spc="-86" dirty="0" smtClean="0">
                <a:solidFill>
                  <a:schemeClr val="tx1">
                    <a:tint val="75000"/>
                  </a:schemeClr>
                </a:solidFill>
                <a:cs typeface="Arial"/>
              </a:rPr>
              <a:t>inequidades  </a:t>
            </a:r>
            <a:r>
              <a:rPr lang="es-ES" sz="5700" spc="-94" dirty="0" smtClean="0">
                <a:solidFill>
                  <a:schemeClr val="tx1">
                    <a:tint val="75000"/>
                  </a:schemeClr>
                </a:solidFill>
                <a:cs typeface="Arial"/>
              </a:rPr>
              <a:t>en </a:t>
            </a:r>
            <a:r>
              <a:rPr lang="es-ES" sz="5700" spc="-100" dirty="0" smtClean="0">
                <a:solidFill>
                  <a:schemeClr val="tx1">
                    <a:tint val="75000"/>
                  </a:schemeClr>
                </a:solidFill>
                <a:cs typeface="Arial"/>
              </a:rPr>
              <a:t>salud </a:t>
            </a:r>
            <a:r>
              <a:rPr lang="es-ES" sz="5700" spc="-105" dirty="0" smtClean="0">
                <a:solidFill>
                  <a:schemeClr val="tx1">
                    <a:tint val="75000"/>
                  </a:schemeClr>
                </a:solidFill>
                <a:cs typeface="Arial"/>
              </a:rPr>
              <a:t>ocasionan </a:t>
            </a:r>
            <a:r>
              <a:rPr lang="es-ES" sz="5700" spc="-36" dirty="0" smtClean="0">
                <a:solidFill>
                  <a:schemeClr val="tx1">
                    <a:tint val="75000"/>
                  </a:schemeClr>
                </a:solidFill>
                <a:cs typeface="Arial"/>
              </a:rPr>
              <a:t>sufrimiento </a:t>
            </a:r>
            <a:r>
              <a:rPr lang="es-ES" sz="5700" spc="-89" dirty="0" smtClean="0">
                <a:solidFill>
                  <a:schemeClr val="tx1">
                    <a:tint val="75000"/>
                  </a:schemeClr>
                </a:solidFill>
                <a:cs typeface="Arial"/>
              </a:rPr>
              <a:t>innecesarios; </a:t>
            </a:r>
            <a:r>
              <a:rPr lang="es-ES" sz="5700" spc="-114" dirty="0" smtClean="0">
                <a:solidFill>
                  <a:schemeClr val="tx1">
                    <a:tint val="75000"/>
                  </a:schemeClr>
                </a:solidFill>
                <a:cs typeface="Arial"/>
              </a:rPr>
              <a:t>son </a:t>
            </a:r>
            <a:r>
              <a:rPr lang="es-ES" sz="5700" spc="-55" dirty="0" smtClean="0">
                <a:solidFill>
                  <a:schemeClr val="tx1">
                    <a:tint val="75000"/>
                  </a:schemeClr>
                </a:solidFill>
                <a:cs typeface="Arial"/>
              </a:rPr>
              <a:t>el </a:t>
            </a:r>
            <a:r>
              <a:rPr lang="es-ES" sz="5700" spc="-61" dirty="0" smtClean="0">
                <a:solidFill>
                  <a:schemeClr val="tx1">
                    <a:tint val="75000"/>
                  </a:schemeClr>
                </a:solidFill>
                <a:cs typeface="Arial"/>
              </a:rPr>
              <a:t>resultado </a:t>
            </a:r>
            <a:r>
              <a:rPr lang="es-ES" sz="5700" spc="-89" dirty="0" smtClean="0">
                <a:solidFill>
                  <a:schemeClr val="tx1">
                    <a:tint val="75000"/>
                  </a:schemeClr>
                </a:solidFill>
                <a:cs typeface="Arial"/>
              </a:rPr>
              <a:t>de </a:t>
            </a:r>
            <a:r>
              <a:rPr lang="es-ES" sz="5700" spc="-125" dirty="0" smtClean="0">
                <a:solidFill>
                  <a:schemeClr val="tx1">
                    <a:tint val="75000"/>
                  </a:schemeClr>
                </a:solidFill>
                <a:cs typeface="Arial"/>
              </a:rPr>
              <a:t>las  </a:t>
            </a:r>
            <a:r>
              <a:rPr lang="es-ES" sz="5700" spc="-86" dirty="0" smtClean="0">
                <a:solidFill>
                  <a:schemeClr val="tx1">
                    <a:tint val="75000"/>
                  </a:schemeClr>
                </a:solidFill>
                <a:cs typeface="Arial"/>
              </a:rPr>
              <a:t>condiciones </a:t>
            </a:r>
            <a:r>
              <a:rPr lang="es-ES" sz="5700" spc="-114" dirty="0" smtClean="0">
                <a:solidFill>
                  <a:schemeClr val="tx1">
                    <a:tint val="75000"/>
                  </a:schemeClr>
                </a:solidFill>
                <a:cs typeface="Arial"/>
              </a:rPr>
              <a:t>sociales </a:t>
            </a:r>
            <a:r>
              <a:rPr lang="es-ES" sz="5700" spc="-130" dirty="0" smtClean="0">
                <a:solidFill>
                  <a:schemeClr val="tx1">
                    <a:tint val="75000"/>
                  </a:schemeClr>
                </a:solidFill>
                <a:cs typeface="Arial"/>
              </a:rPr>
              <a:t>adversas </a:t>
            </a:r>
            <a:r>
              <a:rPr lang="es-ES" sz="5700" spc="-94" dirty="0" smtClean="0">
                <a:solidFill>
                  <a:schemeClr val="tx1">
                    <a:tint val="75000"/>
                  </a:schemeClr>
                </a:solidFill>
                <a:cs typeface="Arial"/>
              </a:rPr>
              <a:t>y </a:t>
            </a:r>
            <a:r>
              <a:rPr lang="es-ES" sz="5700" spc="-61" dirty="0" smtClean="0">
                <a:solidFill>
                  <a:schemeClr val="tx1">
                    <a:tint val="75000"/>
                  </a:schemeClr>
                </a:solidFill>
                <a:cs typeface="Arial"/>
              </a:rPr>
              <a:t>del </a:t>
            </a:r>
            <a:r>
              <a:rPr lang="es-ES" sz="5700" spc="-94" dirty="0" smtClean="0">
                <a:solidFill>
                  <a:schemeClr val="tx1">
                    <a:tint val="75000"/>
                  </a:schemeClr>
                </a:solidFill>
                <a:cs typeface="Arial"/>
              </a:rPr>
              <a:t>fracaso de </a:t>
            </a:r>
            <a:r>
              <a:rPr lang="es-ES" sz="5700" spc="-119" dirty="0" smtClean="0">
                <a:solidFill>
                  <a:schemeClr val="tx1">
                    <a:tint val="75000"/>
                  </a:schemeClr>
                </a:solidFill>
                <a:cs typeface="Arial"/>
              </a:rPr>
              <a:t>las </a:t>
            </a:r>
            <a:r>
              <a:rPr lang="es-ES" sz="5700" spc="-69" dirty="0" smtClean="0">
                <a:solidFill>
                  <a:schemeClr val="tx1">
                    <a:tint val="75000"/>
                  </a:schemeClr>
                </a:solidFill>
                <a:cs typeface="Arial"/>
              </a:rPr>
              <a:t>políticas</a:t>
            </a:r>
            <a:r>
              <a:rPr lang="es-ES" sz="5700" spc="-105" dirty="0" smtClean="0">
                <a:solidFill>
                  <a:schemeClr val="tx1">
                    <a:tint val="75000"/>
                  </a:schemeClr>
                </a:solidFill>
                <a:cs typeface="Arial"/>
              </a:rPr>
              <a:t> </a:t>
            </a:r>
            <a:r>
              <a:rPr lang="es-ES" sz="5700" spc="-89" dirty="0" smtClean="0">
                <a:solidFill>
                  <a:schemeClr val="tx1">
                    <a:tint val="75000"/>
                  </a:schemeClr>
                </a:solidFill>
                <a:cs typeface="Arial"/>
              </a:rPr>
              <a:t>publicas.</a:t>
            </a:r>
          </a:p>
          <a:p>
            <a:pPr algn="ctr">
              <a:spcBef>
                <a:spcPct val="20000"/>
              </a:spcBef>
            </a:pPr>
            <a:endParaRPr lang="es-ES" sz="5700" dirty="0" smtClean="0">
              <a:solidFill>
                <a:schemeClr val="bg2">
                  <a:lumMod val="25000"/>
                </a:schemeClr>
              </a:solidFill>
              <a:latin typeface="Arial"/>
              <a:cs typeface="Arial"/>
            </a:endParaRPr>
          </a:p>
          <a:p>
            <a:pPr algn="ctr">
              <a:spcBef>
                <a:spcPct val="20000"/>
              </a:spcBef>
            </a:pPr>
            <a:endParaRPr lang="es-ES" sz="570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3" name="2 Marcador de contenido"/>
          <p:cNvSpPr txBox="1">
            <a:spLocks/>
          </p:cNvSpPr>
          <p:nvPr/>
        </p:nvSpPr>
        <p:spPr>
          <a:xfrm>
            <a:off x="1697780" y="1058835"/>
            <a:ext cx="15787796" cy="7929618"/>
          </a:xfrm>
          <a:prstGeom prst="rect">
            <a:avLst/>
          </a:prstGeom>
        </p:spPr>
        <p:txBody>
          <a:bodyPr vert="horz" lIns="162926" tIns="81464" rIns="162926" bIns="81464" rtlCol="0">
            <a:normAutofit/>
          </a:bodyPr>
          <a:lstStyle/>
          <a:p>
            <a:pPr algn="just">
              <a:spcBef>
                <a:spcPct val="20000"/>
              </a:spcBef>
            </a:pPr>
            <a:r>
              <a:rPr lang="es-AR" sz="5700" dirty="0" smtClean="0">
                <a:solidFill>
                  <a:schemeClr val="tx1">
                    <a:tint val="75000"/>
                  </a:schemeClr>
                </a:solidFill>
              </a:rPr>
              <a:t>Las Inequidades en salud pueden y deben resolverse, con políticas intersectoriales, multidimensionales y complejas intervenciones para atacar las bases de las mismas, recordando siempre que la mayor causa de inequidades en salud, siguen siendo las marcadas diferencias que se muestran en la producción, acceso y distribución de bienes y servicios básicos. </a:t>
            </a:r>
          </a:p>
          <a:p>
            <a:pPr algn="ctr">
              <a:spcBef>
                <a:spcPct val="20000"/>
              </a:spcBef>
            </a:pPr>
            <a:endParaRPr lang="es-ES" sz="290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altLang="es-AR" sz="3900" dirty="0">
                <a:latin typeface="Verdana" pitchFamily="34" charset="0"/>
              </a:rPr>
              <a:t>Informe De </a:t>
            </a:r>
            <a:r>
              <a:rPr lang="es-CO" altLang="es-AR" sz="3900" dirty="0" err="1">
                <a:latin typeface="Verdana" pitchFamily="34" charset="0"/>
              </a:rPr>
              <a:t>Lalonde</a:t>
            </a:r>
            <a:r>
              <a:rPr lang="es-CO" altLang="es-AR" sz="3900" dirty="0">
                <a:latin typeface="Verdana" pitchFamily="34" charset="0"/>
              </a:rPr>
              <a:t> . 1974</a:t>
            </a:r>
            <a:r>
              <a:rPr lang="es-CO" altLang="es-AR" sz="3600" dirty="0">
                <a:latin typeface="Verdana" pitchFamily="34" charset="0"/>
              </a:rPr>
              <a:t/>
            </a:r>
            <a:br>
              <a:rPr lang="es-CO" altLang="es-AR" sz="3600" dirty="0">
                <a:latin typeface="Verdana" pitchFamily="34" charset="0"/>
              </a:rPr>
            </a:br>
            <a:r>
              <a:rPr lang="es-CO" altLang="es-AR" sz="3900" b="1" dirty="0">
                <a:latin typeface="Verdana" pitchFamily="34" charset="0"/>
              </a:rPr>
              <a:t>La salud es un campo multidimensional y difuso resultante de</a:t>
            </a:r>
            <a:r>
              <a:rPr lang="es-CO" altLang="es-AR" sz="3600" b="1" dirty="0">
                <a:latin typeface="Verdana" pitchFamily="34" charset="0"/>
              </a:rPr>
              <a:t/>
            </a:r>
            <a:br>
              <a:rPr lang="es-CO" altLang="es-AR" sz="3600" b="1" dirty="0">
                <a:latin typeface="Verdana" pitchFamily="34" charset="0"/>
              </a:rPr>
            </a:br>
            <a:endParaRPr lang="es-AR" sz="3600" dirty="0"/>
          </a:p>
        </p:txBody>
      </p:sp>
      <p:sp>
        <p:nvSpPr>
          <p:cNvPr id="4" name="Oval 2"/>
          <p:cNvSpPr>
            <a:spLocks noGrp="1" noChangeArrowheads="1"/>
          </p:cNvSpPr>
          <p:nvPr>
            <p:ph idx="1"/>
          </p:nvPr>
        </p:nvSpPr>
        <p:spPr bwMode="auto">
          <a:xfrm>
            <a:off x="4239713" y="2394374"/>
            <a:ext cx="10494004" cy="6772182"/>
          </a:xfrm>
          <a:prstGeom prst="ellipse">
            <a:avLst/>
          </a:prstGeom>
          <a:gradFill rotWithShape="0">
            <a:gsLst>
              <a:gs pos="0">
                <a:srgbClr val="FFFFFF"/>
              </a:gs>
              <a:gs pos="100000">
                <a:srgbClr val="FFFFCC"/>
              </a:gs>
            </a:gsLst>
            <a:path path="shape">
              <a:fillToRect l="50000" t="50000" r="50000" b="50000"/>
            </a:path>
          </a:gradFill>
          <a:ln w="12700">
            <a:solidFill>
              <a:schemeClr val="tx1"/>
            </a:solidFill>
            <a:round/>
            <a:headEnd/>
            <a:tailEnd/>
          </a:ln>
        </p:spPr>
        <p:txBody>
          <a:bodyPr wrap="none" anchor="ctr"/>
          <a:lstStyle/>
          <a:p>
            <a:pPr algn="ctr">
              <a:buNone/>
            </a:pPr>
            <a:r>
              <a:rPr lang="es-AR" dirty="0">
                <a:latin typeface="Aharoni" pitchFamily="2" charset="-79"/>
                <a:cs typeface="Aharoni" pitchFamily="2" charset="-79"/>
              </a:rPr>
              <a:t>Campo de la </a:t>
            </a:r>
          </a:p>
          <a:p>
            <a:pPr algn="ctr">
              <a:buNone/>
            </a:pPr>
            <a:r>
              <a:rPr lang="es-AR" dirty="0">
                <a:latin typeface="Aharoni" pitchFamily="2" charset="-79"/>
                <a:cs typeface="Aharoni" pitchFamily="2" charset="-79"/>
              </a:rPr>
              <a:t>Salud </a:t>
            </a:r>
          </a:p>
        </p:txBody>
      </p:sp>
      <p:sp>
        <p:nvSpPr>
          <p:cNvPr id="5" name="Oval 5"/>
          <p:cNvSpPr>
            <a:spLocks noChangeArrowheads="1"/>
          </p:cNvSpPr>
          <p:nvPr/>
        </p:nvSpPr>
        <p:spPr bwMode="auto">
          <a:xfrm>
            <a:off x="2370919" y="2975894"/>
            <a:ext cx="4668249" cy="1498858"/>
          </a:xfrm>
          <a:prstGeom prst="ellipse">
            <a:avLst/>
          </a:prstGeom>
          <a:gradFill rotWithShape="0">
            <a:gsLst>
              <a:gs pos="0">
                <a:srgbClr val="DDDDDD"/>
              </a:gs>
              <a:gs pos="50000">
                <a:srgbClr val="CCFFFF"/>
              </a:gs>
              <a:gs pos="100000">
                <a:srgbClr val="DDDDDD"/>
              </a:gs>
            </a:gsLst>
            <a:lin ang="2700000" scaled="1"/>
          </a:gradFill>
          <a:ln w="12700">
            <a:solidFill>
              <a:srgbClr val="FFFF00"/>
            </a:solidFill>
            <a:round/>
            <a:headEnd/>
            <a:tailEnd/>
          </a:ln>
          <a:effectLst>
            <a:outerShdw dist="107763" dir="2700000" algn="ctr" rotWithShape="0">
              <a:schemeClr val="bg2"/>
            </a:outerShdw>
          </a:effectLst>
        </p:spPr>
        <p:txBody>
          <a:bodyPr wrap="none" lIns="162946" tIns="81473" rIns="162946" bIns="81473"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s-AR" altLang="es-AR" sz="4300" dirty="0">
                <a:solidFill>
                  <a:schemeClr val="bg2">
                    <a:lumMod val="25000"/>
                  </a:schemeClr>
                </a:solidFill>
              </a:rPr>
              <a:t>Estilos de vida </a:t>
            </a:r>
            <a:r>
              <a:rPr lang="es-AR" altLang="es-AR" dirty="0">
                <a:solidFill>
                  <a:schemeClr val="bg2">
                    <a:lumMod val="25000"/>
                  </a:schemeClr>
                </a:solidFill>
              </a:rPr>
              <a:t>	</a:t>
            </a:r>
          </a:p>
        </p:txBody>
      </p:sp>
      <p:sp>
        <p:nvSpPr>
          <p:cNvPr id="6" name="Oval 5"/>
          <p:cNvSpPr>
            <a:spLocks noChangeArrowheads="1"/>
          </p:cNvSpPr>
          <p:nvPr/>
        </p:nvSpPr>
        <p:spPr bwMode="auto">
          <a:xfrm>
            <a:off x="11283634" y="2975894"/>
            <a:ext cx="4668249" cy="1498858"/>
          </a:xfrm>
          <a:prstGeom prst="ellipse">
            <a:avLst/>
          </a:prstGeom>
          <a:gradFill rotWithShape="0">
            <a:gsLst>
              <a:gs pos="0">
                <a:srgbClr val="DDDDDD"/>
              </a:gs>
              <a:gs pos="50000">
                <a:srgbClr val="CCFFFF"/>
              </a:gs>
              <a:gs pos="100000">
                <a:srgbClr val="DDDDDD"/>
              </a:gs>
            </a:gsLst>
            <a:lin ang="2700000" scaled="1"/>
          </a:gradFill>
          <a:ln w="12700">
            <a:solidFill>
              <a:srgbClr val="FFFF00"/>
            </a:solidFill>
            <a:round/>
            <a:headEnd/>
            <a:tailEnd/>
          </a:ln>
          <a:effectLst>
            <a:outerShdw dist="107763" dir="2700000" algn="ctr" rotWithShape="0">
              <a:schemeClr val="bg2"/>
            </a:outerShdw>
          </a:effectLst>
        </p:spPr>
        <p:txBody>
          <a:bodyPr wrap="none" lIns="162946" tIns="81473" rIns="162946" bIns="81473"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s-AR" altLang="es-AR" sz="3600" dirty="0">
                <a:solidFill>
                  <a:schemeClr val="bg2">
                    <a:lumMod val="25000"/>
                  </a:schemeClr>
                </a:solidFill>
              </a:rPr>
              <a:t>Factores Biológicos </a:t>
            </a:r>
          </a:p>
        </p:txBody>
      </p:sp>
      <p:sp>
        <p:nvSpPr>
          <p:cNvPr id="7" name="Oval 11"/>
          <p:cNvSpPr>
            <a:spLocks noChangeArrowheads="1"/>
          </p:cNvSpPr>
          <p:nvPr/>
        </p:nvSpPr>
        <p:spPr bwMode="auto">
          <a:xfrm>
            <a:off x="2227164" y="6746980"/>
            <a:ext cx="4753224" cy="1496483"/>
          </a:xfrm>
          <a:prstGeom prst="ellipse">
            <a:avLst/>
          </a:prstGeom>
          <a:gradFill rotWithShape="0">
            <a:gsLst>
              <a:gs pos="0">
                <a:srgbClr val="FFCCFF"/>
              </a:gs>
              <a:gs pos="50000">
                <a:srgbClr val="DDDDDD"/>
              </a:gs>
              <a:gs pos="100000">
                <a:srgbClr val="FFCCFF"/>
              </a:gs>
            </a:gsLst>
            <a:lin ang="2700000" scaled="1"/>
          </a:gradFill>
          <a:ln w="12700">
            <a:solidFill>
              <a:srgbClr val="FFFF00"/>
            </a:solidFill>
            <a:round/>
            <a:headEnd/>
            <a:tailEnd/>
          </a:ln>
          <a:effectLst>
            <a:outerShdw dist="107763" dir="2700000" algn="ctr" rotWithShape="0">
              <a:schemeClr val="bg2"/>
            </a:outerShdw>
          </a:effectLst>
        </p:spPr>
        <p:txBody>
          <a:bodyPr wrap="none" lIns="162946" tIns="81473" rIns="162946" bIns="81473"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r>
              <a:rPr lang="es-AR" altLang="es-AR" sz="3600" dirty="0"/>
              <a:t>                   					                                </a:t>
            </a:r>
            <a:r>
              <a:rPr lang="es-AR" sz="3600" dirty="0"/>
              <a:t> Servicio de Salud</a:t>
            </a:r>
            <a:endParaRPr lang="es-AR" altLang="es-AR" sz="3600" dirty="0"/>
          </a:p>
        </p:txBody>
      </p:sp>
      <p:sp>
        <p:nvSpPr>
          <p:cNvPr id="8" name="Oval 11"/>
          <p:cNvSpPr>
            <a:spLocks noChangeArrowheads="1"/>
          </p:cNvSpPr>
          <p:nvPr/>
        </p:nvSpPr>
        <p:spPr bwMode="auto">
          <a:xfrm>
            <a:off x="11427387" y="6639235"/>
            <a:ext cx="4665081" cy="1496483"/>
          </a:xfrm>
          <a:prstGeom prst="ellipse">
            <a:avLst/>
          </a:prstGeom>
          <a:gradFill rotWithShape="0">
            <a:gsLst>
              <a:gs pos="0">
                <a:srgbClr val="FFCCFF"/>
              </a:gs>
              <a:gs pos="50000">
                <a:srgbClr val="DDDDDD"/>
              </a:gs>
              <a:gs pos="100000">
                <a:srgbClr val="FFCCFF"/>
              </a:gs>
            </a:gsLst>
            <a:lin ang="2700000" scaled="1"/>
          </a:gradFill>
          <a:ln w="12700">
            <a:solidFill>
              <a:srgbClr val="FFFF00"/>
            </a:solidFill>
            <a:round/>
            <a:headEnd/>
            <a:tailEnd/>
          </a:ln>
          <a:effectLst>
            <a:outerShdw dist="107763" dir="2700000" algn="ctr" rotWithShape="0">
              <a:schemeClr val="bg2"/>
            </a:outerShdw>
          </a:effectLst>
        </p:spPr>
        <p:txBody>
          <a:bodyPr wrap="none" lIns="162946" tIns="81473" rIns="162946" bIns="81473"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s-AR" altLang="es-AR" sz="4300" dirty="0"/>
              <a:t>Ambiente</a:t>
            </a:r>
          </a:p>
        </p:txBody>
      </p:sp>
      <p:sp>
        <p:nvSpPr>
          <p:cNvPr id="10" name="9 Flecha arriba y abajo"/>
          <p:cNvSpPr/>
          <p:nvPr/>
        </p:nvSpPr>
        <p:spPr>
          <a:xfrm>
            <a:off x="13583689" y="5346290"/>
            <a:ext cx="431260" cy="969708"/>
          </a:xfrm>
          <a:prstGeom prst="upDownArrow">
            <a:avLst/>
          </a:prstGeom>
        </p:spPr>
        <p:style>
          <a:lnRef idx="2">
            <a:schemeClr val="dk1"/>
          </a:lnRef>
          <a:fillRef idx="1">
            <a:schemeClr val="lt1"/>
          </a:fillRef>
          <a:effectRef idx="0">
            <a:schemeClr val="dk1"/>
          </a:effectRef>
          <a:fontRef idx="minor">
            <a:schemeClr val="dk1"/>
          </a:fontRef>
        </p:style>
        <p:txBody>
          <a:bodyPr lIns="162946" tIns="81473" rIns="162946" bIns="81473" rtlCol="0" anchor="ctr"/>
          <a:lstStyle/>
          <a:p>
            <a:pPr algn="ctr"/>
            <a:endParaRPr lang="es-AR"/>
          </a:p>
        </p:txBody>
      </p:sp>
      <p:sp>
        <p:nvSpPr>
          <p:cNvPr id="13" name="12 Flecha arriba y abajo"/>
          <p:cNvSpPr/>
          <p:nvPr/>
        </p:nvSpPr>
        <p:spPr>
          <a:xfrm>
            <a:off x="5245988" y="5238545"/>
            <a:ext cx="431260" cy="969708"/>
          </a:xfrm>
          <a:prstGeom prst="upDownArrow">
            <a:avLst/>
          </a:prstGeom>
        </p:spPr>
        <p:style>
          <a:lnRef idx="2">
            <a:schemeClr val="dk1"/>
          </a:lnRef>
          <a:fillRef idx="1">
            <a:schemeClr val="lt1"/>
          </a:fillRef>
          <a:effectRef idx="0">
            <a:schemeClr val="dk1"/>
          </a:effectRef>
          <a:fontRef idx="minor">
            <a:schemeClr val="dk1"/>
          </a:fontRef>
        </p:style>
        <p:txBody>
          <a:bodyPr lIns="162946" tIns="81473" rIns="162946" bIns="81473" rtlCol="0" anchor="ctr"/>
          <a:lstStyle/>
          <a:p>
            <a:pPr algn="ctr"/>
            <a:endParaRPr lang="es-AR"/>
          </a:p>
        </p:txBody>
      </p:sp>
      <p:sp>
        <p:nvSpPr>
          <p:cNvPr id="14" name="13 Flecha arriba y abajo"/>
          <p:cNvSpPr/>
          <p:nvPr/>
        </p:nvSpPr>
        <p:spPr>
          <a:xfrm rot="5400000">
            <a:off x="9181344" y="2490621"/>
            <a:ext cx="323236" cy="1293781"/>
          </a:xfrm>
          <a:prstGeom prst="upDownArrow">
            <a:avLst/>
          </a:prstGeom>
        </p:spPr>
        <p:style>
          <a:lnRef idx="2">
            <a:schemeClr val="dk1"/>
          </a:lnRef>
          <a:fillRef idx="1">
            <a:schemeClr val="lt1"/>
          </a:fillRef>
          <a:effectRef idx="0">
            <a:schemeClr val="dk1"/>
          </a:effectRef>
          <a:fontRef idx="minor">
            <a:schemeClr val="dk1"/>
          </a:fontRef>
        </p:style>
        <p:txBody>
          <a:bodyPr lIns="162946" tIns="81473" rIns="162946" bIns="81473" rtlCol="0" anchor="ctr"/>
          <a:lstStyle/>
          <a:p>
            <a:pPr algn="ctr"/>
            <a:endParaRPr lang="es-AR"/>
          </a:p>
        </p:txBody>
      </p:sp>
      <p:sp>
        <p:nvSpPr>
          <p:cNvPr id="15" name="14 Flecha arriba y abajo"/>
          <p:cNvSpPr/>
          <p:nvPr/>
        </p:nvSpPr>
        <p:spPr>
          <a:xfrm rot="5400000">
            <a:off x="9325097" y="7231415"/>
            <a:ext cx="323236" cy="1293781"/>
          </a:xfrm>
          <a:prstGeom prst="upDownArrow">
            <a:avLst/>
          </a:prstGeom>
        </p:spPr>
        <p:style>
          <a:lnRef idx="2">
            <a:schemeClr val="dk1"/>
          </a:lnRef>
          <a:fillRef idx="1">
            <a:schemeClr val="lt1"/>
          </a:fillRef>
          <a:effectRef idx="0">
            <a:schemeClr val="dk1"/>
          </a:effectRef>
          <a:fontRef idx="minor">
            <a:schemeClr val="dk1"/>
          </a:fontRef>
        </p:style>
        <p:txBody>
          <a:bodyPr lIns="162946" tIns="81473" rIns="162946" bIns="81473"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9"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12"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0-#ppt_w/2"/>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12"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0-#ppt_w/2"/>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5" name="4 Título"/>
          <p:cNvSpPr>
            <a:spLocks noGrp="1"/>
          </p:cNvSpPr>
          <p:nvPr>
            <p:ph type="title"/>
          </p:nvPr>
        </p:nvSpPr>
        <p:spPr/>
        <p:txBody>
          <a:bodyPr/>
          <a:lstStyle/>
          <a:p>
            <a:r>
              <a:rPr lang="es-AR" dirty="0" smtClean="0"/>
              <a:t>Determinantes de Salud	</a:t>
            </a:r>
            <a:endParaRPr lang="es-ES" dirty="0"/>
          </a:p>
        </p:txBody>
      </p:sp>
      <p:sp>
        <p:nvSpPr>
          <p:cNvPr id="7" name="2 Marcador de contenido"/>
          <p:cNvSpPr>
            <a:spLocks noGrp="1"/>
          </p:cNvSpPr>
          <p:nvPr>
            <p:ph idx="1"/>
          </p:nvPr>
        </p:nvSpPr>
        <p:spPr/>
        <p:txBody>
          <a:bodyPr>
            <a:normAutofit/>
          </a:bodyPr>
          <a:lstStyle/>
          <a:p>
            <a:pPr algn="ctr">
              <a:buNone/>
            </a:pPr>
            <a:endParaRPr lang="es-AR" sz="4800" dirty="0" smtClean="0"/>
          </a:p>
          <a:p>
            <a:pPr algn="ctr">
              <a:buNone/>
            </a:pPr>
            <a:r>
              <a:rPr lang="es-AR" sz="4800" dirty="0" smtClean="0"/>
              <a:t>El </a:t>
            </a:r>
            <a:r>
              <a:rPr lang="es-AR" sz="4800" dirty="0" smtClean="0"/>
              <a:t>individuo esta inmerso en una estructura socio-cultural, que lo define y condiciona, por su interacción con el medio.</a:t>
            </a:r>
          </a:p>
          <a:p>
            <a:pPr algn="ctr">
              <a:buNone/>
            </a:pPr>
            <a:r>
              <a:rPr lang="es-AR" sz="4800" dirty="0" smtClean="0"/>
              <a:t>La suma de las condiciones personales como: hábitos alimenticios, actividad, descanso y todo su contexto politico-geografico y económico determinan los resultados de su </a:t>
            </a:r>
            <a:r>
              <a:rPr lang="es-AR" sz="4800" dirty="0" smtClean="0"/>
              <a:t>salu</a:t>
            </a:r>
            <a:r>
              <a:rPr lang="es-AR" sz="4800" dirty="0" smtClean="0"/>
              <a:t>d</a:t>
            </a:r>
            <a:endParaRPr lang="es-ES" sz="4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pic>
        <p:nvPicPr>
          <p:cNvPr id="5" name="Picture 3" descr="C:\Users\Primer nivel\OneDrive\Escritorio\descarga11.png"/>
          <p:cNvPicPr>
            <a:picLocks noChangeAspect="1" noChangeArrowheads="1"/>
          </p:cNvPicPr>
          <p:nvPr/>
        </p:nvPicPr>
        <p:blipFill>
          <a:blip r:embed="rId3"/>
          <a:srcRect/>
          <a:stretch>
            <a:fillRect/>
          </a:stretch>
        </p:blipFill>
        <p:spPr bwMode="auto">
          <a:xfrm>
            <a:off x="3412291" y="630206"/>
            <a:ext cx="10211645" cy="785818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0"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5" name="2 Marcador de contenido"/>
          <p:cNvSpPr txBox="1">
            <a:spLocks/>
          </p:cNvSpPr>
          <p:nvPr/>
        </p:nvSpPr>
        <p:spPr>
          <a:xfrm>
            <a:off x="457199" y="785794"/>
            <a:ext cx="16814063" cy="8131220"/>
          </a:xfrm>
          <a:prstGeom prst="rect">
            <a:avLst/>
          </a:prstGeom>
        </p:spPr>
        <p:txBody>
          <a:bodyPr vert="horz" lIns="162926" tIns="81464" rIns="162926" bIns="81464" rtlCol="0">
            <a:normAutofit/>
          </a:bodyPr>
          <a:lstStyle/>
          <a:p>
            <a:pPr marL="0" marR="0" lvl="0" indent="0" algn="ctr" defTabSz="1629267" rtl="0" eaLnBrk="1" fontAlgn="auto" latinLnBrk="0" hangingPunct="1">
              <a:lnSpc>
                <a:spcPct val="100000"/>
              </a:lnSpc>
              <a:spcBef>
                <a:spcPct val="20000"/>
              </a:spcBef>
              <a:spcAft>
                <a:spcPts val="0"/>
              </a:spcAft>
              <a:buClrTx/>
              <a:buSzTx/>
              <a:buFont typeface="Arial" pitchFamily="34" charset="0"/>
              <a:buNone/>
              <a:tabLst/>
              <a:defRPr/>
            </a:pPr>
            <a:r>
              <a:rPr kumimoji="0" lang="es-AR" sz="4800" b="0" i="0" u="none" strike="noStrike" kern="1200" cap="none" spc="0" normalizeH="0" baseline="0" noProof="0" dirty="0" smtClean="0">
                <a:ln>
                  <a:noFill/>
                </a:ln>
                <a:effectLst/>
                <a:uLnTx/>
                <a:uFillTx/>
                <a:latin typeface="+mn-lt"/>
                <a:ea typeface="+mn-ea"/>
                <a:cs typeface="+mn-cs"/>
              </a:rPr>
              <a:t>Para conocer el estado de salud de las personas hay que estudias los diferentes DETERMINANTES:</a:t>
            </a:r>
          </a:p>
          <a:p>
            <a:pPr marL="0" marR="0" lvl="0" indent="0" algn="ctr" defTabSz="1629267" rtl="0" eaLnBrk="1" fontAlgn="auto" latinLnBrk="0" hangingPunct="1">
              <a:lnSpc>
                <a:spcPct val="100000"/>
              </a:lnSpc>
              <a:spcBef>
                <a:spcPct val="20000"/>
              </a:spcBef>
              <a:spcAft>
                <a:spcPts val="0"/>
              </a:spcAft>
              <a:buClrTx/>
              <a:buSzTx/>
              <a:buFont typeface="Arial" pitchFamily="34" charset="0"/>
              <a:buNone/>
              <a:tabLst/>
              <a:defRPr/>
            </a:pPr>
            <a:endParaRPr kumimoji="0" lang="es-AR" sz="4800" b="0" i="0" u="none" strike="noStrike" kern="1200" cap="none" spc="0" normalizeH="0" baseline="0" noProof="0" dirty="0" smtClean="0">
              <a:ln>
                <a:noFill/>
              </a:ln>
              <a:effectLst/>
              <a:uLnTx/>
              <a:uFillTx/>
              <a:latin typeface="+mn-lt"/>
              <a:ea typeface="+mn-ea"/>
              <a:cs typeface="+mn-cs"/>
            </a:endParaRPr>
          </a:p>
          <a:p>
            <a:pPr marL="0" marR="0" lvl="0" indent="0" algn="ctr" defTabSz="1629267" rtl="0" eaLnBrk="1" fontAlgn="auto" latinLnBrk="0" hangingPunct="1">
              <a:lnSpc>
                <a:spcPct val="100000"/>
              </a:lnSpc>
              <a:spcBef>
                <a:spcPct val="20000"/>
              </a:spcBef>
              <a:spcAft>
                <a:spcPts val="0"/>
              </a:spcAft>
              <a:buClrTx/>
              <a:buSzTx/>
              <a:buFont typeface="Arial" pitchFamily="34" charset="0"/>
              <a:buNone/>
              <a:tabLst/>
              <a:defRPr/>
            </a:pPr>
            <a:r>
              <a:rPr kumimoji="0" lang="es-AR" sz="4800" b="0" i="0" u="none" strike="noStrike" kern="1200" cap="none" spc="0" normalizeH="0" baseline="0" noProof="0" dirty="0" smtClean="0">
                <a:ln>
                  <a:noFill/>
                </a:ln>
                <a:effectLst/>
                <a:uLnTx/>
                <a:uFillTx/>
                <a:latin typeface="+mn-lt"/>
                <a:ea typeface="+mn-ea"/>
                <a:cs typeface="+mn-cs"/>
              </a:rPr>
              <a:t>BIOLOGIA</a:t>
            </a:r>
          </a:p>
          <a:p>
            <a:pPr marL="0" marR="0" lvl="0" indent="0" algn="ctr" defTabSz="1629267" rtl="0" eaLnBrk="1" fontAlgn="auto" latinLnBrk="0" hangingPunct="1">
              <a:lnSpc>
                <a:spcPct val="100000"/>
              </a:lnSpc>
              <a:spcBef>
                <a:spcPct val="20000"/>
              </a:spcBef>
              <a:spcAft>
                <a:spcPts val="0"/>
              </a:spcAft>
              <a:buClrTx/>
              <a:buSzTx/>
              <a:buFont typeface="Arial" pitchFamily="34" charset="0"/>
              <a:buNone/>
              <a:tabLst/>
              <a:defRPr/>
            </a:pPr>
            <a:r>
              <a:rPr kumimoji="0" lang="es-AR" sz="4800" b="0" i="0" u="none" strike="noStrike" kern="1200" cap="none" spc="0" normalizeH="0" baseline="0" noProof="0" dirty="0" smtClean="0">
                <a:ln>
                  <a:noFill/>
                </a:ln>
                <a:effectLst/>
                <a:uLnTx/>
                <a:uFillTx/>
                <a:latin typeface="+mn-lt"/>
                <a:ea typeface="+mn-ea"/>
                <a:cs typeface="+mn-cs"/>
              </a:rPr>
              <a:t>MEDIO AMBIENTE</a:t>
            </a:r>
          </a:p>
          <a:p>
            <a:pPr marL="0" marR="0" lvl="0" indent="0" algn="ctr" defTabSz="1629267" rtl="0" eaLnBrk="1" fontAlgn="auto" latinLnBrk="0" hangingPunct="1">
              <a:lnSpc>
                <a:spcPct val="100000"/>
              </a:lnSpc>
              <a:spcBef>
                <a:spcPct val="20000"/>
              </a:spcBef>
              <a:spcAft>
                <a:spcPts val="0"/>
              </a:spcAft>
              <a:buClrTx/>
              <a:buSzTx/>
              <a:buFont typeface="Arial" pitchFamily="34" charset="0"/>
              <a:buNone/>
              <a:tabLst/>
              <a:defRPr/>
            </a:pPr>
            <a:r>
              <a:rPr kumimoji="0" lang="es-AR" sz="4800" b="0" i="0" u="none" strike="noStrike" kern="1200" cap="none" spc="0" normalizeH="0" baseline="0" noProof="0" dirty="0" smtClean="0">
                <a:ln>
                  <a:noFill/>
                </a:ln>
                <a:effectLst/>
                <a:uLnTx/>
                <a:uFillTx/>
                <a:latin typeface="+mn-lt"/>
                <a:ea typeface="+mn-ea"/>
                <a:cs typeface="+mn-cs"/>
              </a:rPr>
              <a:t>SISTEMAS DE SALUD</a:t>
            </a:r>
          </a:p>
          <a:p>
            <a:pPr marL="0" marR="0" lvl="0" indent="0" algn="ctr" defTabSz="1629267" rtl="0" eaLnBrk="1" fontAlgn="auto" latinLnBrk="0" hangingPunct="1">
              <a:lnSpc>
                <a:spcPct val="100000"/>
              </a:lnSpc>
              <a:spcBef>
                <a:spcPct val="20000"/>
              </a:spcBef>
              <a:spcAft>
                <a:spcPts val="0"/>
              </a:spcAft>
              <a:buClrTx/>
              <a:buSzTx/>
              <a:buFont typeface="Arial" pitchFamily="34" charset="0"/>
              <a:buNone/>
              <a:tabLst/>
              <a:defRPr/>
            </a:pPr>
            <a:r>
              <a:rPr kumimoji="0" lang="es-AR" sz="4800" b="0" i="0" u="none" strike="noStrike" kern="1200" cap="none" spc="0" normalizeH="0" baseline="0" noProof="0" dirty="0" smtClean="0">
                <a:ln>
                  <a:noFill/>
                </a:ln>
                <a:effectLst/>
                <a:uLnTx/>
                <a:uFillTx/>
                <a:latin typeface="+mn-lt"/>
                <a:ea typeface="+mn-ea"/>
                <a:cs typeface="+mn-cs"/>
              </a:rPr>
              <a:t>ESTILOS DE VIDA </a:t>
            </a:r>
          </a:p>
          <a:p>
            <a:pPr marL="0" marR="0" lvl="0" indent="0" algn="ctr" defTabSz="1629267" rtl="0" eaLnBrk="1" fontAlgn="auto" latinLnBrk="0" hangingPunct="1">
              <a:lnSpc>
                <a:spcPct val="100000"/>
              </a:lnSpc>
              <a:spcBef>
                <a:spcPct val="20000"/>
              </a:spcBef>
              <a:spcAft>
                <a:spcPts val="0"/>
              </a:spcAft>
              <a:buClrTx/>
              <a:buSzTx/>
              <a:buFont typeface="Arial" pitchFamily="34" charset="0"/>
              <a:buNone/>
              <a:tabLst/>
              <a:defRPr/>
            </a:pPr>
            <a:r>
              <a:rPr kumimoji="0" lang="es-AR" sz="4800" b="0" i="0" u="none" strike="noStrike" kern="1200" cap="none" spc="0" normalizeH="0" baseline="0" noProof="0" dirty="0" smtClean="0">
                <a:ln>
                  <a:noFill/>
                </a:ln>
                <a:effectLst/>
                <a:uLnTx/>
                <a:uFillTx/>
                <a:latin typeface="+mn-lt"/>
                <a:ea typeface="+mn-ea"/>
                <a:cs typeface="+mn-cs"/>
              </a:rPr>
              <a:t>CULTURA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5" name="1 Título"/>
          <p:cNvSpPr txBox="1">
            <a:spLocks/>
          </p:cNvSpPr>
          <p:nvPr/>
        </p:nvSpPr>
        <p:spPr>
          <a:xfrm>
            <a:off x="457199" y="274638"/>
            <a:ext cx="14813799" cy="2212956"/>
          </a:xfrm>
          <a:prstGeom prst="rect">
            <a:avLst/>
          </a:prstGeom>
        </p:spPr>
        <p:txBody>
          <a:bodyPr vert="horz" lIns="162926" tIns="81464" rIns="162926" bIns="81464" rtlCol="0" anchor="ctr">
            <a:normAutofit fontScale="97500"/>
          </a:bodyPr>
          <a:lstStyle/>
          <a:p>
            <a:pPr marL="0" marR="0" lvl="0" indent="0" algn="ctr" defTabSz="1629267" rtl="0" eaLnBrk="1" fontAlgn="auto" latinLnBrk="0" hangingPunct="1">
              <a:lnSpc>
                <a:spcPct val="100000"/>
              </a:lnSpc>
              <a:spcBef>
                <a:spcPct val="0"/>
              </a:spcBef>
              <a:spcAft>
                <a:spcPts val="0"/>
              </a:spcAft>
              <a:buClrTx/>
              <a:buSzTx/>
              <a:buFontTx/>
              <a:buNone/>
              <a:tabLst/>
              <a:defRPr/>
            </a:pPr>
            <a:r>
              <a:rPr kumimoji="0" lang="es-AR" sz="5400" b="0" i="0" u="none" strike="noStrike" kern="1200" cap="none" spc="0" normalizeH="0" baseline="0" noProof="0" smtClean="0">
                <a:ln>
                  <a:noFill/>
                </a:ln>
                <a:solidFill>
                  <a:schemeClr val="tx1"/>
                </a:solidFill>
                <a:effectLst/>
                <a:uLnTx/>
                <a:uFillTx/>
                <a:latin typeface="+mj-lt"/>
                <a:ea typeface="+mj-ea"/>
                <a:cs typeface="+mj-cs"/>
              </a:rPr>
              <a:t>Definición de la OMS</a:t>
            </a:r>
            <a:endParaRPr kumimoji="0" lang="es-ES" sz="5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2 Marcador de contenido"/>
          <p:cNvSpPr txBox="1">
            <a:spLocks/>
          </p:cNvSpPr>
          <p:nvPr/>
        </p:nvSpPr>
        <p:spPr>
          <a:xfrm>
            <a:off x="457199" y="1600200"/>
            <a:ext cx="16956939" cy="7388252"/>
          </a:xfrm>
          <a:prstGeom prst="rect">
            <a:avLst/>
          </a:prstGeom>
        </p:spPr>
        <p:txBody>
          <a:bodyPr vert="horz" lIns="162926" tIns="81464" rIns="162926" bIns="81464" rtlCol="0">
            <a:normAutofit/>
          </a:bodyPr>
          <a:lstStyle/>
          <a:p>
            <a:pPr marL="0" marR="0" lvl="0" indent="0" algn="ctr" defTabSz="1629267" rtl="0" eaLnBrk="1" fontAlgn="auto" latinLnBrk="0" hangingPunct="1">
              <a:lnSpc>
                <a:spcPct val="100000"/>
              </a:lnSpc>
              <a:spcBef>
                <a:spcPct val="20000"/>
              </a:spcBef>
              <a:spcAft>
                <a:spcPts val="0"/>
              </a:spcAft>
              <a:buClrTx/>
              <a:buSzTx/>
              <a:buFont typeface="Arial" pitchFamily="34" charset="0"/>
              <a:buNone/>
              <a:tabLst/>
              <a:defRPr/>
            </a:pPr>
            <a:endParaRPr kumimoji="0" lang="es-AR" sz="40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1629267" rtl="0" eaLnBrk="1" fontAlgn="auto" latinLnBrk="0" hangingPunct="1">
              <a:lnSpc>
                <a:spcPct val="100000"/>
              </a:lnSpc>
              <a:spcBef>
                <a:spcPct val="20000"/>
              </a:spcBef>
              <a:spcAft>
                <a:spcPts val="0"/>
              </a:spcAft>
              <a:buClrTx/>
              <a:buSzTx/>
              <a:buFont typeface="Arial" pitchFamily="34" charset="0"/>
              <a:buNone/>
              <a:tabLst/>
              <a:defRPr/>
            </a:pPr>
            <a:endParaRPr lang="es-AR" sz="4000" dirty="0" smtClean="0">
              <a:solidFill>
                <a:schemeClr val="tx1">
                  <a:tint val="75000"/>
                </a:schemeClr>
              </a:solidFill>
            </a:endParaRPr>
          </a:p>
          <a:p>
            <a:pPr marL="0" marR="0" lvl="0" indent="0" algn="ctr" defTabSz="1629267" rtl="0" eaLnBrk="1" fontAlgn="auto" latinLnBrk="0" hangingPunct="1">
              <a:lnSpc>
                <a:spcPct val="100000"/>
              </a:lnSpc>
              <a:spcBef>
                <a:spcPct val="20000"/>
              </a:spcBef>
              <a:spcAft>
                <a:spcPts val="0"/>
              </a:spcAft>
              <a:buClrTx/>
              <a:buSzTx/>
              <a:buFont typeface="Arial" pitchFamily="34" charset="0"/>
              <a:buNone/>
              <a:tabLst/>
              <a:defRPr/>
            </a:pPr>
            <a:endParaRPr kumimoji="0" lang="es-AR" sz="40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1629267" rtl="0" eaLnBrk="1" fontAlgn="auto" latinLnBrk="0" hangingPunct="1">
              <a:lnSpc>
                <a:spcPct val="100000"/>
              </a:lnSpc>
              <a:spcBef>
                <a:spcPct val="20000"/>
              </a:spcBef>
              <a:spcAft>
                <a:spcPts val="0"/>
              </a:spcAft>
              <a:buClrTx/>
              <a:buSzTx/>
              <a:buFont typeface="Arial" pitchFamily="34" charset="0"/>
              <a:buNone/>
              <a:tabLst/>
              <a:defRPr/>
            </a:pPr>
            <a:endParaRPr lang="es-AR" sz="4000" dirty="0" smtClean="0"/>
          </a:p>
          <a:p>
            <a:pPr marL="0" marR="0" lvl="0" indent="0" algn="ctr" defTabSz="1629267" rtl="0" eaLnBrk="1" fontAlgn="auto" latinLnBrk="0" hangingPunct="1">
              <a:lnSpc>
                <a:spcPct val="100000"/>
              </a:lnSpc>
              <a:spcBef>
                <a:spcPct val="20000"/>
              </a:spcBef>
              <a:spcAft>
                <a:spcPts val="0"/>
              </a:spcAft>
              <a:buClrTx/>
              <a:buSzTx/>
              <a:buFont typeface="Arial" pitchFamily="34" charset="0"/>
              <a:buNone/>
              <a:tabLst/>
              <a:defRPr/>
            </a:pPr>
            <a:r>
              <a:rPr kumimoji="0" lang="es-AR" sz="5400" b="0" i="0" u="none" strike="noStrike" kern="1200" cap="none" spc="0" normalizeH="0" baseline="0" noProof="0" dirty="0" smtClean="0">
                <a:ln>
                  <a:noFill/>
                </a:ln>
                <a:effectLst/>
                <a:uLnTx/>
                <a:uFillTx/>
                <a:latin typeface="+mn-lt"/>
                <a:ea typeface="+mn-ea"/>
                <a:cs typeface="+mn-cs"/>
              </a:rPr>
              <a:t>Determinantes: conjunto de factores personales, sociales, políticos y ambientales que determinan el estado de salud de los individuos y las poblaciones.</a:t>
            </a:r>
            <a:endParaRPr kumimoji="0" lang="es-ES" sz="54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8550" y="-12736"/>
            <a:ext cx="18242845" cy="10261600"/>
          </a:xfrm>
          <a:prstGeom prst="rect">
            <a:avLst/>
          </a:prstGeom>
        </p:spPr>
      </p:pic>
      <p:sp>
        <p:nvSpPr>
          <p:cNvPr id="3" name="2 CuadroTexto"/>
          <p:cNvSpPr txBox="1"/>
          <p:nvPr/>
        </p:nvSpPr>
        <p:spPr>
          <a:xfrm>
            <a:off x="1983533" y="1487462"/>
            <a:ext cx="15716360" cy="646319"/>
          </a:xfrm>
          <a:prstGeom prst="rect">
            <a:avLst/>
          </a:prstGeom>
          <a:noFill/>
        </p:spPr>
        <p:txBody>
          <a:bodyPr wrap="square" lIns="91429" tIns="45714" rIns="91429" bIns="45714" rtlCol="0">
            <a:spAutoFit/>
          </a:bodyPr>
          <a:lstStyle/>
          <a:p>
            <a:endParaRPr lang="es-AR" sz="3600" dirty="0" smtClean="0"/>
          </a:p>
        </p:txBody>
      </p:sp>
      <p:sp>
        <p:nvSpPr>
          <p:cNvPr id="5" name="4 Rectángulo"/>
          <p:cNvSpPr/>
          <p:nvPr/>
        </p:nvSpPr>
        <p:spPr>
          <a:xfrm>
            <a:off x="2483599" y="1130272"/>
            <a:ext cx="8389573" cy="618106"/>
          </a:xfrm>
          <a:prstGeom prst="rect">
            <a:avLst/>
          </a:prstGeom>
        </p:spPr>
        <p:txBody>
          <a:bodyPr wrap="square" lIns="91429" tIns="45714" rIns="91429" bIns="45714">
            <a:spAutoFit/>
          </a:bodyPr>
          <a:lstStyle/>
          <a:p>
            <a:pPr algn="ctr">
              <a:lnSpc>
                <a:spcPts val="4127"/>
              </a:lnSpc>
            </a:pPr>
            <a:r>
              <a:rPr lang="es-ES" sz="3900" dirty="0" smtClean="0">
                <a:solidFill>
                  <a:srgbClr val="00B050"/>
                </a:solidFill>
                <a:latin typeface="Times New Roman" pitchFamily="18" charset="0"/>
                <a:cs typeface="Times New Roman" pitchFamily="18" charset="0"/>
              </a:rPr>
              <a:t>Conceptos de salud</a:t>
            </a:r>
            <a:r>
              <a:rPr lang="es-ES" dirty="0" smtClean="0">
                <a:solidFill>
                  <a:srgbClr val="00B050"/>
                </a:solidFill>
                <a:latin typeface="Times New Roman" pitchFamily="18" charset="0"/>
                <a:cs typeface="Times New Roman" pitchFamily="18" charset="0"/>
              </a:rPr>
              <a:t>:</a:t>
            </a:r>
            <a:endParaRPr lang="es-ES" dirty="0">
              <a:solidFill>
                <a:srgbClr val="00B050"/>
              </a:solidFill>
              <a:latin typeface="Times New Roman" pitchFamily="18" charset="0"/>
              <a:cs typeface="Times New Roman" pitchFamily="18" charset="0"/>
            </a:endParaRPr>
          </a:p>
        </p:txBody>
      </p:sp>
      <p:sp>
        <p:nvSpPr>
          <p:cNvPr id="6" name="5 Rectángulo"/>
          <p:cNvSpPr/>
          <p:nvPr/>
        </p:nvSpPr>
        <p:spPr>
          <a:xfrm>
            <a:off x="4564064" y="2487595"/>
            <a:ext cx="9124950" cy="6294019"/>
          </a:xfrm>
          <a:prstGeom prst="rect">
            <a:avLst/>
          </a:prstGeom>
        </p:spPr>
        <p:txBody>
          <a:bodyPr wrap="square" lIns="91429" tIns="45714" rIns="91429" bIns="45714">
            <a:spAutoFit/>
          </a:bodyPr>
          <a:lstStyle/>
          <a:p>
            <a:pPr lvl="0" algn="just" fontAlgn="base">
              <a:spcBef>
                <a:spcPct val="0"/>
              </a:spcBef>
              <a:spcAft>
                <a:spcPct val="0"/>
              </a:spcAft>
            </a:pPr>
            <a:endParaRPr lang="es-AR" dirty="0" smtClean="0">
              <a:ea typeface="Calibri" pitchFamily="34" charset="0"/>
              <a:cs typeface="Times New Roman" pitchFamily="18" charset="0"/>
            </a:endParaRPr>
          </a:p>
          <a:p>
            <a:pPr lvl="0" algn="just" fontAlgn="base">
              <a:spcBef>
                <a:spcPct val="0"/>
              </a:spcBef>
              <a:spcAft>
                <a:spcPct val="0"/>
              </a:spcAft>
            </a:pPr>
            <a:r>
              <a:rPr lang="es-AR" sz="5300" dirty="0" smtClean="0">
                <a:ea typeface="Calibri" pitchFamily="34" charset="0"/>
                <a:cs typeface="Times New Roman" pitchFamily="18" charset="0"/>
              </a:rPr>
              <a:t>Existen y existirán múltiples definiciones, acorde al paradigma que las guíe, el momento histórico en el fuera pensado y los intereses de la comunidad científica que medien dicho concepto</a:t>
            </a:r>
            <a:endParaRPr lang="es-ES" sz="53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5" name="4 Título"/>
          <p:cNvSpPr>
            <a:spLocks noGrp="1"/>
          </p:cNvSpPr>
          <p:nvPr>
            <p:ph type="title"/>
          </p:nvPr>
        </p:nvSpPr>
        <p:spPr>
          <a:xfrm>
            <a:off x="1769217" y="410941"/>
            <a:ext cx="15572713" cy="8506073"/>
          </a:xfrm>
        </p:spPr>
        <p:txBody>
          <a:bodyPr>
            <a:normAutofit/>
          </a:bodyPr>
          <a:lstStyle/>
          <a:p>
            <a:r>
              <a:rPr lang="es-AR" dirty="0" smtClean="0"/>
              <a:t>De que se enferma Nuestra Comunidad?</a:t>
            </a:r>
            <a:br>
              <a:rPr lang="es-AR" dirty="0" smtClean="0"/>
            </a:br>
            <a:r>
              <a:rPr lang="es-AR" dirty="0" smtClean="0"/>
              <a:t/>
            </a:r>
            <a:br>
              <a:rPr lang="es-AR" dirty="0" smtClean="0"/>
            </a:br>
            <a:r>
              <a:rPr lang="es-AR" dirty="0" smtClean="0"/>
              <a:t>Trabajo grupal por regiones.</a:t>
            </a:r>
            <a:br>
              <a:rPr lang="es-AR" dirty="0" smtClean="0"/>
            </a:br>
            <a:r>
              <a:rPr lang="es-AR" dirty="0" smtClean="0"/>
              <a:t>15 minutos</a:t>
            </a:r>
            <a:br>
              <a:rPr lang="es-AR" dirty="0" smtClean="0"/>
            </a:b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5" name="4 Título"/>
          <p:cNvSpPr>
            <a:spLocks noGrp="1"/>
          </p:cNvSpPr>
          <p:nvPr>
            <p:ph type="title"/>
          </p:nvPr>
        </p:nvSpPr>
        <p:spPr/>
        <p:txBody>
          <a:bodyPr/>
          <a:lstStyle/>
          <a:p>
            <a:endParaRPr lang="es-ES"/>
          </a:p>
        </p:txBody>
      </p:sp>
      <p:sp>
        <p:nvSpPr>
          <p:cNvPr id="6" name="5 Marcador de contenido"/>
          <p:cNvSpPr>
            <a:spLocks noGrp="1"/>
          </p:cNvSpPr>
          <p:nvPr>
            <p:ph idx="1"/>
          </p:nvPr>
        </p:nvSpPr>
        <p:spPr/>
        <p:txBody>
          <a:bodyPr/>
          <a:lstStyle/>
          <a:p>
            <a:r>
              <a:rPr lang="es-AR" dirty="0" err="1" smtClean="0"/>
              <a:t>Region</a:t>
            </a:r>
            <a:r>
              <a:rPr lang="es-AR" dirty="0" smtClean="0"/>
              <a:t> 1: </a:t>
            </a:r>
            <a:r>
              <a:rPr lang="es-AR" dirty="0" err="1" smtClean="0"/>
              <a:t>Parana</a:t>
            </a:r>
            <a:r>
              <a:rPr lang="es-AR" dirty="0" smtClean="0"/>
              <a:t>, La Paz, Victoria, Diamante y </a:t>
            </a:r>
            <a:r>
              <a:rPr lang="es-AR" dirty="0" err="1" smtClean="0"/>
              <a:t>Nogoya</a:t>
            </a:r>
            <a:r>
              <a:rPr lang="es-AR" dirty="0" smtClean="0"/>
              <a:t>.</a:t>
            </a:r>
          </a:p>
          <a:p>
            <a:r>
              <a:rPr lang="es-AR" dirty="0" err="1" smtClean="0"/>
              <a:t>Region</a:t>
            </a:r>
            <a:r>
              <a:rPr lang="es-AR" dirty="0" smtClean="0"/>
              <a:t> 2: Feliciano, Federal, </a:t>
            </a:r>
            <a:r>
              <a:rPr lang="es-AR" dirty="0" err="1" smtClean="0"/>
              <a:t>Federacion</a:t>
            </a:r>
            <a:r>
              <a:rPr lang="es-AR" dirty="0" smtClean="0"/>
              <a:t>, Concordia, San Salvador y </a:t>
            </a:r>
            <a:r>
              <a:rPr lang="es-AR" dirty="0" err="1" smtClean="0"/>
              <a:t>Villaguay</a:t>
            </a:r>
            <a:r>
              <a:rPr lang="es-AR" dirty="0" smtClean="0"/>
              <a:t>.</a:t>
            </a:r>
          </a:p>
          <a:p>
            <a:r>
              <a:rPr lang="es-AR" dirty="0" err="1" smtClean="0"/>
              <a:t>Region</a:t>
            </a:r>
            <a:r>
              <a:rPr lang="es-AR" dirty="0" smtClean="0"/>
              <a:t> 3: Colon, Uruguay y Tala,</a:t>
            </a:r>
          </a:p>
          <a:p>
            <a:r>
              <a:rPr lang="es-AR" dirty="0" err="1" smtClean="0"/>
              <a:t>Region</a:t>
            </a:r>
            <a:r>
              <a:rPr lang="es-AR" dirty="0" smtClean="0"/>
              <a:t> 4: Gualeguay, </a:t>
            </a:r>
            <a:r>
              <a:rPr lang="es-AR" dirty="0" err="1" smtClean="0"/>
              <a:t>Gualeguaychu</a:t>
            </a:r>
            <a:r>
              <a:rPr lang="es-AR" dirty="0" smtClean="0"/>
              <a:t> e Islas del </a:t>
            </a:r>
            <a:r>
              <a:rPr lang="es-AR" dirty="0" err="1" smtClean="0"/>
              <a:t>Ibucuy</a:t>
            </a:r>
            <a:endParaRPr lang="es-A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5" name="4 Título"/>
          <p:cNvSpPr>
            <a:spLocks noGrp="1"/>
          </p:cNvSpPr>
          <p:nvPr>
            <p:ph type="title"/>
          </p:nvPr>
        </p:nvSpPr>
        <p:spPr/>
        <p:txBody>
          <a:bodyPr/>
          <a:lstStyle/>
          <a:p>
            <a:r>
              <a:rPr lang="es-AR" dirty="0" smtClean="0"/>
              <a:t>NIVELES DE ATENCION</a:t>
            </a:r>
            <a:endParaRPr lang="es-ES" dirty="0"/>
          </a:p>
        </p:txBody>
      </p:sp>
      <p:sp>
        <p:nvSpPr>
          <p:cNvPr id="6" name="5 Marcador de contenido"/>
          <p:cNvSpPr>
            <a:spLocks noGrp="1"/>
          </p:cNvSpPr>
          <p:nvPr>
            <p:ph idx="1"/>
          </p:nvPr>
        </p:nvSpPr>
        <p:spPr/>
        <p:txBody>
          <a:bodyPr/>
          <a:lstStyle/>
          <a:p>
            <a:r>
              <a:rPr lang="es-AR" dirty="0" smtClean="0"/>
              <a:t>Conjunto de establecimientos sanitarios, con niveles de complejidad necesaria para resolver con </a:t>
            </a:r>
            <a:r>
              <a:rPr lang="es-AR" dirty="0" err="1" smtClean="0"/>
              <a:t>eficacie</a:t>
            </a:r>
            <a:r>
              <a:rPr lang="es-AR" dirty="0" smtClean="0"/>
              <a:t> y eficiencia las necesidades de salud de toda la comunidad.</a:t>
            </a:r>
          </a:p>
          <a:p>
            <a:r>
              <a:rPr lang="es-AR" dirty="0" smtClean="0"/>
              <a:t>Se pueden graficar con una </a:t>
            </a:r>
            <a:r>
              <a:rPr lang="es-AR" dirty="0" err="1" smtClean="0"/>
              <a:t>piramide</a:t>
            </a:r>
            <a:endParaRPr lang="es-E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0"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5122" name="AutoShape 2" descr="https://consultorsalud.com/wp-content/uploads/2020/01/piramide-analisis.jpg"/>
          <p:cNvSpPr>
            <a:spLocks noChangeAspect="1" noChangeArrowheads="1"/>
          </p:cNvSpPr>
          <p:nvPr/>
        </p:nvSpPr>
        <p:spPr bwMode="auto">
          <a:xfrm>
            <a:off x="155575" y="-136525"/>
            <a:ext cx="293688" cy="293688"/>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5125" name="AutoShape 5" descr="https://consultorsalud.com/wp-content/uploads/2020/01/piramide-analisis.jpg"/>
          <p:cNvSpPr>
            <a:spLocks noChangeAspect="1" noChangeArrowheads="1"/>
          </p:cNvSpPr>
          <p:nvPr/>
        </p:nvSpPr>
        <p:spPr bwMode="auto">
          <a:xfrm>
            <a:off x="155575" y="-136525"/>
            <a:ext cx="293688" cy="293688"/>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5126" name="Picture 6" descr="C:\Users\Primer nivel\OneDrive\Escritorio\Foto-columna-Colegio-Medico.jpeg"/>
          <p:cNvPicPr>
            <a:picLocks noChangeAspect="1" noChangeArrowheads="1"/>
          </p:cNvPicPr>
          <p:nvPr/>
        </p:nvPicPr>
        <p:blipFill>
          <a:blip r:embed="rId3"/>
          <a:srcRect/>
          <a:stretch>
            <a:fillRect/>
          </a:stretch>
        </p:blipFill>
        <p:spPr bwMode="auto">
          <a:xfrm>
            <a:off x="3790950" y="976314"/>
            <a:ext cx="11194298" cy="7524572"/>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6" name="5 Marcador de contenido"/>
          <p:cNvSpPr>
            <a:spLocks noGrp="1"/>
          </p:cNvSpPr>
          <p:nvPr>
            <p:ph idx="1"/>
          </p:nvPr>
        </p:nvSpPr>
        <p:spPr/>
        <p:txBody>
          <a:bodyPr/>
          <a:lstStyle/>
          <a:p>
            <a:r>
              <a:rPr lang="es-AR" dirty="0" smtClean="0"/>
              <a:t>Primer Nivel de Atención: debería atender al 80% de la población, es la base piramidal, constituida por servicios básicos. Puerta de entrada al sistema  de salud. </a:t>
            </a:r>
          </a:p>
          <a:p>
            <a:r>
              <a:rPr lang="es-AR" dirty="0" smtClean="0"/>
              <a:t>Cuales serian estos efectores?</a:t>
            </a:r>
          </a:p>
          <a:p>
            <a:r>
              <a:rPr lang="es-AR" dirty="0" smtClean="0"/>
              <a:t>Que personal debieran tener?</a:t>
            </a:r>
          </a:p>
          <a:p>
            <a:r>
              <a:rPr lang="es-AR" dirty="0" smtClean="0"/>
              <a:t>Cuales son sus funciones?</a:t>
            </a:r>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6" name="5 Marcador de contenido"/>
          <p:cNvSpPr>
            <a:spLocks noGrp="1"/>
          </p:cNvSpPr>
          <p:nvPr>
            <p:ph idx="1"/>
          </p:nvPr>
        </p:nvSpPr>
        <p:spPr/>
        <p:txBody>
          <a:bodyPr/>
          <a:lstStyle/>
          <a:p>
            <a:r>
              <a:rPr lang="es-AR" dirty="0" smtClean="0"/>
              <a:t>Segundo Nivel de Atención: a este nivel debería concurrir el 15% de la población. Brinda atención especializada e internación generalmente referenciados desde el primer nivel de atención.</a:t>
            </a:r>
          </a:p>
          <a:p>
            <a:r>
              <a:rPr lang="es-AR" dirty="0" smtClean="0"/>
              <a:t>Cuales serian estos efectores?</a:t>
            </a:r>
          </a:p>
          <a:p>
            <a:r>
              <a:rPr lang="es-AR" dirty="0" smtClean="0"/>
              <a:t>Cuales son las 4 especialidades mínimas que deben tener?</a:t>
            </a:r>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6" name="5 Marcador de contenido"/>
          <p:cNvSpPr>
            <a:spLocks noGrp="1"/>
          </p:cNvSpPr>
          <p:nvPr>
            <p:ph idx="1"/>
          </p:nvPr>
        </p:nvSpPr>
        <p:spPr/>
        <p:txBody>
          <a:bodyPr/>
          <a:lstStyle/>
          <a:p>
            <a:r>
              <a:rPr lang="es-AR" dirty="0" smtClean="0"/>
              <a:t>Tercer Nivel de Atención: nivel de mayor complejidad y tecnificación, suelen ser centros de mayor complejidad o especializados. Debiendo resolver las atenciones del 5% de la población.</a:t>
            </a:r>
          </a:p>
          <a:p>
            <a:r>
              <a:rPr lang="es-AR" dirty="0" smtClean="0"/>
              <a:t>Cuales serian las especialidades?</a:t>
            </a:r>
          </a:p>
          <a:p>
            <a:r>
              <a:rPr lang="es-AR" dirty="0" smtClean="0"/>
              <a:t>Cuales serian estos efectores?</a:t>
            </a:r>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5" name="4 Título"/>
          <p:cNvSpPr>
            <a:spLocks noGrp="1"/>
          </p:cNvSpPr>
          <p:nvPr>
            <p:ph type="title"/>
          </p:nvPr>
        </p:nvSpPr>
        <p:spPr>
          <a:xfrm>
            <a:off x="912733" y="410941"/>
            <a:ext cx="16429197" cy="7148751"/>
          </a:xfrm>
        </p:spPr>
        <p:txBody>
          <a:bodyPr/>
          <a:lstStyle/>
          <a:p>
            <a:r>
              <a:rPr lang="es-AR" dirty="0" smtClean="0"/>
              <a:t>En que nivel se gasta mas dinero????</a:t>
            </a:r>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5" name="4 Título"/>
          <p:cNvSpPr>
            <a:spLocks noGrp="1"/>
          </p:cNvSpPr>
          <p:nvPr>
            <p:ph type="title"/>
          </p:nvPr>
        </p:nvSpPr>
        <p:spPr/>
        <p:txBody>
          <a:bodyPr/>
          <a:lstStyle/>
          <a:p>
            <a:r>
              <a:rPr lang="es-AR" dirty="0" smtClean="0"/>
              <a:t>APS</a:t>
            </a:r>
            <a:endParaRPr lang="es-ES" dirty="0"/>
          </a:p>
        </p:txBody>
      </p:sp>
      <p:sp>
        <p:nvSpPr>
          <p:cNvPr id="6" name="5 Marcador de contenido"/>
          <p:cNvSpPr>
            <a:spLocks noGrp="1"/>
          </p:cNvSpPr>
          <p:nvPr>
            <p:ph idx="1"/>
          </p:nvPr>
        </p:nvSpPr>
        <p:spPr/>
        <p:txBody>
          <a:bodyPr/>
          <a:lstStyle/>
          <a:p>
            <a:r>
              <a:rPr lang="es-ES" dirty="0" smtClean="0"/>
              <a:t>Un sistema de salud basado en la atención primaria de salud orienta sus estructuras y funciones hacia los valores de la equidad y la solidaridad social, y el derecho de todo ser humano a gozar del grado máximo de salud que se pueda lograr sin distinción de raza, religión, ideología política o condición económica o social</a:t>
            </a:r>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6" name="5 Marcador de contenido"/>
          <p:cNvSpPr>
            <a:spLocks noGrp="1"/>
          </p:cNvSpPr>
          <p:nvPr>
            <p:ph idx="1"/>
          </p:nvPr>
        </p:nvSpPr>
        <p:spPr/>
        <p:txBody>
          <a:bodyPr>
            <a:normAutofit/>
          </a:bodyPr>
          <a:lstStyle/>
          <a:p>
            <a:r>
              <a:rPr lang="es-AR" sz="7200" dirty="0" smtClean="0"/>
              <a:t>CUALES CREE USTED QUE SON LAS FUNCIONES BASICAS DE LA ATENCION PRIMARIA DE LA SALUD?</a:t>
            </a:r>
            <a:endParaRPr lang="es-ES" sz="7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5" name="4 CuadroTexto"/>
          <p:cNvSpPr txBox="1"/>
          <p:nvPr/>
        </p:nvSpPr>
        <p:spPr>
          <a:xfrm>
            <a:off x="3769482" y="2201843"/>
            <a:ext cx="13716095" cy="1077206"/>
          </a:xfrm>
          <a:prstGeom prst="rect">
            <a:avLst/>
          </a:prstGeom>
          <a:noFill/>
        </p:spPr>
        <p:txBody>
          <a:bodyPr wrap="square" lIns="91429" tIns="45714" rIns="91429" bIns="45714" rtlCol="0">
            <a:spAutoFit/>
          </a:bodyPr>
          <a:lstStyle/>
          <a:p>
            <a:endParaRPr lang="es-AR" dirty="0" smtClean="0"/>
          </a:p>
          <a:p>
            <a:endParaRPr lang="es-ES" dirty="0"/>
          </a:p>
        </p:txBody>
      </p:sp>
      <p:sp>
        <p:nvSpPr>
          <p:cNvPr id="6" name="5 Rectángulo"/>
          <p:cNvSpPr/>
          <p:nvPr/>
        </p:nvSpPr>
        <p:spPr>
          <a:xfrm>
            <a:off x="4564064" y="2622422"/>
            <a:ext cx="9124950" cy="5016746"/>
          </a:xfrm>
          <a:prstGeom prst="rect">
            <a:avLst/>
          </a:prstGeom>
        </p:spPr>
        <p:txBody>
          <a:bodyPr lIns="91429" tIns="45714" rIns="91429" bIns="45714">
            <a:spAutoFit/>
          </a:bodyPr>
          <a:lstStyle/>
          <a:p>
            <a:r>
              <a:rPr lang="es-AR" b="1" dirty="0" smtClean="0"/>
              <a:t>OMS</a:t>
            </a:r>
            <a:r>
              <a:rPr lang="es-AR" dirty="0" smtClean="0"/>
              <a:t>-(1947) considera como a la salud como:</a:t>
            </a:r>
          </a:p>
          <a:p>
            <a:endParaRPr lang="es-AR" dirty="0" smtClean="0"/>
          </a:p>
          <a:p>
            <a:pPr algn="ctr"/>
            <a:r>
              <a:rPr lang="es-AR" dirty="0" smtClean="0"/>
              <a:t> “ el estado de completo bienestar físico, mental y social y no solamente la ausencia de afecciones o enfermedades”. </a:t>
            </a:r>
          </a:p>
          <a:p>
            <a:endParaRPr lang="es-AR" dirty="0" smtClean="0"/>
          </a:p>
          <a:p>
            <a:r>
              <a:rPr lang="es-AR" dirty="0" smtClean="0"/>
              <a:t>Confiere a la salud un carácter </a:t>
            </a:r>
            <a:r>
              <a:rPr lang="es-AR" b="1" dirty="0" smtClean="0"/>
              <a:t>estático</a:t>
            </a:r>
            <a:r>
              <a:rPr lang="es-AR" dirty="0" smtClean="0"/>
              <a:t>. La salud es </a:t>
            </a:r>
            <a:r>
              <a:rPr lang="es-AR" b="1" dirty="0" smtClean="0"/>
              <a:t>dinámica</a:t>
            </a:r>
            <a:r>
              <a:rPr lang="es-AR" dirty="0" smtClean="0"/>
              <a:t>, ya que el hombre está en permanente evolución, la salud perfecta no se alcanzara nunca. Es más fácil definir la enfermedad que a la salud</a:t>
            </a:r>
            <a:endParaRPr lang="es-AR" dirty="0"/>
          </a:p>
        </p:txBody>
      </p:sp>
      <p:sp>
        <p:nvSpPr>
          <p:cNvPr id="8" name="7 Rectángulo"/>
          <p:cNvSpPr/>
          <p:nvPr/>
        </p:nvSpPr>
        <p:spPr>
          <a:xfrm>
            <a:off x="6683114" y="929229"/>
            <a:ext cx="4801673" cy="1077206"/>
          </a:xfrm>
          <a:prstGeom prst="rect">
            <a:avLst/>
          </a:prstGeom>
        </p:spPr>
        <p:txBody>
          <a:bodyPr wrap="square" lIns="91429" tIns="45714" rIns="91429" bIns="45714">
            <a:spAutoFit/>
          </a:bodyPr>
          <a:lstStyle/>
          <a:p>
            <a:pPr algn="ctr"/>
            <a:r>
              <a:rPr lang="es-AR" dirty="0" smtClean="0">
                <a:solidFill>
                  <a:srgbClr val="00B050"/>
                </a:solidFill>
              </a:rPr>
              <a:t>Algunos Conceptos de Salud</a:t>
            </a:r>
            <a:endParaRPr lang="es-AR" dirty="0">
              <a:solidFill>
                <a:srgbClr val="00B05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5" name="1 Título"/>
          <p:cNvSpPr>
            <a:spLocks noGrp="1"/>
          </p:cNvSpPr>
          <p:nvPr>
            <p:ph type="ctrTitle"/>
          </p:nvPr>
        </p:nvSpPr>
        <p:spPr>
          <a:xfrm>
            <a:off x="3366867" y="533400"/>
            <a:ext cx="13547205" cy="8597928"/>
          </a:xfrm>
        </p:spPr>
        <p:txBody>
          <a:bodyPr>
            <a:normAutofit/>
          </a:bodyPr>
          <a:lstStyle/>
          <a:p>
            <a:r>
              <a:rPr lang="es-AR" dirty="0" smtClean="0"/>
              <a:t>Sistema de salud </a:t>
            </a:r>
            <a:r>
              <a:rPr lang="es-AR" dirty="0" smtClean="0"/>
              <a:t>Argentino</a:t>
            </a:r>
            <a:r>
              <a:rPr lang="es-AR" dirty="0" smtClean="0"/>
              <a:t/>
            </a:r>
            <a:br>
              <a:rPr lang="es-AR" dirty="0" smtClean="0"/>
            </a:br>
            <a:r>
              <a:rPr lang="es-AR" dirty="0" smtClean="0"/>
              <a:t>	</a:t>
            </a:r>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7" name="1 Título"/>
          <p:cNvSpPr>
            <a:spLocks noGrp="1"/>
          </p:cNvSpPr>
          <p:nvPr>
            <p:ph type="title"/>
          </p:nvPr>
        </p:nvSpPr>
        <p:spPr/>
        <p:txBody>
          <a:bodyPr>
            <a:normAutofit/>
          </a:bodyPr>
          <a:lstStyle/>
          <a:p>
            <a:r>
              <a:rPr lang="es-AR" dirty="0" smtClean="0"/>
              <a:t>Que se entiende por sistema de salud</a:t>
            </a:r>
            <a:endParaRPr lang="es-ES" dirty="0"/>
          </a:p>
        </p:txBody>
      </p:sp>
      <p:sp>
        <p:nvSpPr>
          <p:cNvPr id="8" name="2 Marcador de contenido"/>
          <p:cNvSpPr>
            <a:spLocks noGrp="1"/>
          </p:cNvSpPr>
          <p:nvPr>
            <p:ph idx="1"/>
          </p:nvPr>
        </p:nvSpPr>
        <p:spPr/>
        <p:txBody>
          <a:bodyPr/>
          <a:lstStyle/>
          <a:p>
            <a:r>
              <a:rPr lang="es-AR" dirty="0" smtClean="0"/>
              <a:t>Hablar de sistema y no de salud es posicionarse en una noción política y social, en la que los valores éticos determinan las practicas asistenciales.</a:t>
            </a:r>
          </a:p>
          <a:p>
            <a:r>
              <a:rPr lang="es-AR" dirty="0" smtClean="0"/>
              <a:t>La salud no solo reducida a cuestiones biofisiologicas, basada en el modelo biomédico.</a:t>
            </a:r>
          </a:p>
          <a:p>
            <a:r>
              <a:rPr lang="es-AR" dirty="0" smtClean="0"/>
              <a:t>La salud publica no es una rama de la medicina, la medicina es una rama de la salud publica.</a:t>
            </a:r>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5" name="2 Marcador de contenido"/>
          <p:cNvSpPr txBox="1">
            <a:spLocks/>
          </p:cNvSpPr>
          <p:nvPr/>
        </p:nvSpPr>
        <p:spPr>
          <a:xfrm>
            <a:off x="457199" y="1609416"/>
            <a:ext cx="16742625" cy="7164722"/>
          </a:xfrm>
          <a:prstGeom prst="rect">
            <a:avLst/>
          </a:prstGeom>
        </p:spPr>
        <p:txBody>
          <a:bodyPr vert="horz" lIns="162926" tIns="81464" rIns="162926" bIns="81464" rtlCol="0">
            <a:normAutofit/>
          </a:bodyPr>
          <a:lstStyle/>
          <a:p>
            <a:pPr marL="0" marR="0" lvl="0" indent="0" algn="ctr" defTabSz="1629267" rtl="0" eaLnBrk="1" fontAlgn="auto" latinLnBrk="0" hangingPunct="1">
              <a:lnSpc>
                <a:spcPct val="100000"/>
              </a:lnSpc>
              <a:spcBef>
                <a:spcPct val="20000"/>
              </a:spcBef>
              <a:spcAft>
                <a:spcPts val="0"/>
              </a:spcAft>
              <a:buClrTx/>
              <a:buSzTx/>
              <a:buFont typeface="Arial" pitchFamily="34" charset="0"/>
              <a:buNone/>
              <a:tabLst/>
              <a:defRPr/>
            </a:pPr>
            <a:r>
              <a:rPr kumimoji="0" lang="es-AR" sz="5700" b="0" i="0" u="none" strike="noStrike" kern="1200" cap="none" spc="0" normalizeH="0" baseline="0" noProof="0" dirty="0" smtClean="0">
                <a:ln>
                  <a:noFill/>
                </a:ln>
                <a:effectLst/>
                <a:uLnTx/>
                <a:uFillTx/>
                <a:latin typeface="+mn-lt"/>
                <a:ea typeface="+mn-ea"/>
                <a:cs typeface="+mn-cs"/>
              </a:rPr>
              <a:t>El sistema de salud abarca a todas las organizaciones, las instituciones y los recursos; de los que surgen las iniciativas cuya principal finalidad es mejorar la salud de todos.</a:t>
            </a:r>
          </a:p>
          <a:p>
            <a:pPr marL="0" marR="0" lvl="0" indent="0" algn="ctr" defTabSz="1629267" rtl="0" eaLnBrk="1" fontAlgn="auto" latinLnBrk="0" hangingPunct="1">
              <a:lnSpc>
                <a:spcPct val="100000"/>
              </a:lnSpc>
              <a:spcBef>
                <a:spcPct val="20000"/>
              </a:spcBef>
              <a:spcAft>
                <a:spcPts val="0"/>
              </a:spcAft>
              <a:buClrTx/>
              <a:buSzTx/>
              <a:buFont typeface="Arial" pitchFamily="34" charset="0"/>
              <a:buNone/>
              <a:tabLst/>
              <a:defRPr/>
            </a:pPr>
            <a:r>
              <a:rPr kumimoji="0" lang="es-AR" sz="5700" b="0" i="0" u="none" strike="noStrike" kern="1200" cap="none" spc="0" normalizeH="0" baseline="0" noProof="0" dirty="0" smtClean="0">
                <a:ln>
                  <a:noFill/>
                </a:ln>
                <a:effectLst/>
                <a:uLnTx/>
                <a:uFillTx/>
                <a:latin typeface="+mn-lt"/>
                <a:ea typeface="+mn-ea"/>
                <a:cs typeface="+mn-cs"/>
              </a:rPr>
              <a:t>El ESTADO es el decisor del sistema de salud y de los modelos del sistema de salud</a:t>
            </a:r>
            <a:endParaRPr kumimoji="0" lang="es-ES" sz="57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7" name="1 Título"/>
          <p:cNvSpPr>
            <a:spLocks noGrp="1"/>
          </p:cNvSpPr>
          <p:nvPr>
            <p:ph type="title"/>
          </p:nvPr>
        </p:nvSpPr>
        <p:spPr/>
        <p:txBody>
          <a:bodyPr>
            <a:normAutofit fontScale="90000"/>
          </a:bodyPr>
          <a:lstStyle/>
          <a:p>
            <a:r>
              <a:rPr lang="es-AR" dirty="0" smtClean="0"/>
              <a:t>Componentes del modelo de sistema de salud</a:t>
            </a:r>
            <a:endParaRPr lang="es-ES" dirty="0"/>
          </a:p>
        </p:txBody>
      </p:sp>
      <p:sp>
        <p:nvSpPr>
          <p:cNvPr id="8" name="2 Marcador de contenido"/>
          <p:cNvSpPr>
            <a:spLocks noGrp="1"/>
          </p:cNvSpPr>
          <p:nvPr>
            <p:ph idx="1"/>
          </p:nvPr>
        </p:nvSpPr>
        <p:spPr/>
        <p:txBody>
          <a:bodyPr>
            <a:normAutofit fontScale="92500" lnSpcReduction="10000"/>
          </a:bodyPr>
          <a:lstStyle/>
          <a:p>
            <a:r>
              <a:rPr lang="es-AR" dirty="0" smtClean="0"/>
              <a:t>Modelo de gestión POLITICO</a:t>
            </a:r>
          </a:p>
          <a:p>
            <a:pPr lvl="1"/>
            <a:r>
              <a:rPr lang="es-AR" dirty="0" smtClean="0"/>
              <a:t>Macro-meso y </a:t>
            </a:r>
            <a:r>
              <a:rPr lang="es-AR" dirty="0" err="1" smtClean="0"/>
              <a:t>microgestion</a:t>
            </a:r>
            <a:endParaRPr lang="es-AR" dirty="0" smtClean="0"/>
          </a:p>
          <a:p>
            <a:r>
              <a:rPr lang="es-AR" dirty="0" smtClean="0"/>
              <a:t>Modelo de atención TECNICO</a:t>
            </a:r>
          </a:p>
          <a:p>
            <a:pPr lvl="1"/>
            <a:r>
              <a:rPr lang="es-AR" dirty="0" smtClean="0"/>
              <a:t>Que cubre, a quien, como y donde?</a:t>
            </a:r>
          </a:p>
          <a:p>
            <a:r>
              <a:rPr lang="es-AR" dirty="0" smtClean="0"/>
              <a:t>Modelo de financiamiento ECONOMICO</a:t>
            </a:r>
          </a:p>
          <a:p>
            <a:pPr lvl="1"/>
            <a:r>
              <a:rPr lang="es-AR" dirty="0" smtClean="0"/>
              <a:t>Cuanto gasta un </a:t>
            </a:r>
            <a:r>
              <a:rPr lang="es-AR" dirty="0" smtClean="0"/>
              <a:t>país </a:t>
            </a:r>
            <a:r>
              <a:rPr lang="es-AR" dirty="0" smtClean="0"/>
              <a:t>en salud? De donde provienen los recursos? Cuanto recurso se asigna?</a:t>
            </a:r>
          </a:p>
          <a:p>
            <a:pPr>
              <a:buNone/>
            </a:pPr>
            <a:r>
              <a:rPr lang="es-AR" dirty="0" smtClean="0"/>
              <a:t>	</a:t>
            </a:r>
            <a:endParaRPr lang="es-E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8" name="2 Marcador de contenido"/>
          <p:cNvSpPr>
            <a:spLocks noGrp="1"/>
          </p:cNvSpPr>
          <p:nvPr>
            <p:ph idx="1"/>
          </p:nvPr>
        </p:nvSpPr>
        <p:spPr/>
        <p:txBody>
          <a:bodyPr>
            <a:normAutofit fontScale="85000" lnSpcReduction="20000"/>
          </a:bodyPr>
          <a:lstStyle/>
          <a:p>
            <a:pPr>
              <a:buNone/>
            </a:pPr>
            <a:r>
              <a:rPr lang="es-AR" dirty="0" smtClean="0"/>
              <a:t>*SECTOR FINANCIADOR	</a:t>
            </a:r>
            <a:r>
              <a:rPr lang="es-AR" dirty="0" smtClean="0"/>
              <a:t>                           *</a:t>
            </a:r>
            <a:r>
              <a:rPr lang="es-AR" dirty="0" smtClean="0"/>
              <a:t>FUENTE</a:t>
            </a:r>
          </a:p>
          <a:p>
            <a:pPr>
              <a:buNone/>
            </a:pPr>
            <a:r>
              <a:rPr lang="es-AR" dirty="0" smtClean="0"/>
              <a:t>	</a:t>
            </a:r>
          </a:p>
          <a:p>
            <a:pPr>
              <a:buNone/>
            </a:pPr>
            <a:r>
              <a:rPr lang="es-AR" dirty="0" smtClean="0"/>
              <a:t>	PUBLICO			</a:t>
            </a:r>
            <a:r>
              <a:rPr lang="es-AR" dirty="0" smtClean="0"/>
              <a:t>                             TESORERIA</a:t>
            </a:r>
            <a:endParaRPr lang="es-AR" dirty="0" smtClean="0"/>
          </a:p>
          <a:p>
            <a:pPr>
              <a:buNone/>
            </a:pPr>
            <a:r>
              <a:rPr lang="es-AR" dirty="0" smtClean="0"/>
              <a:t>	</a:t>
            </a:r>
          </a:p>
          <a:p>
            <a:pPr>
              <a:buNone/>
            </a:pPr>
            <a:r>
              <a:rPr lang="es-AR" dirty="0" smtClean="0"/>
              <a:t>	SEG. SOCIAL		</a:t>
            </a:r>
            <a:r>
              <a:rPr lang="es-AR" dirty="0" smtClean="0"/>
              <a:t>                             </a:t>
            </a:r>
            <a:r>
              <a:rPr lang="es-AR" dirty="0" smtClean="0"/>
              <a:t>APORTES Y 			                    </a:t>
            </a:r>
            <a:r>
              <a:rPr lang="es-AR" dirty="0" smtClean="0"/>
              <a:t>                           </a:t>
            </a:r>
            <a:r>
              <a:rPr lang="es-AR" dirty="0" smtClean="0"/>
              <a:t>CONTRIBUCIONES	</a:t>
            </a:r>
          </a:p>
          <a:p>
            <a:pPr>
              <a:buNone/>
            </a:pPr>
            <a:r>
              <a:rPr lang="es-AR" dirty="0" smtClean="0"/>
              <a:t>	</a:t>
            </a:r>
          </a:p>
          <a:p>
            <a:pPr>
              <a:buNone/>
            </a:pPr>
            <a:r>
              <a:rPr lang="es-AR" dirty="0" smtClean="0"/>
              <a:t>	PRIVADO		</a:t>
            </a:r>
            <a:r>
              <a:rPr lang="es-AR" dirty="0" smtClean="0"/>
              <a:t>                              </a:t>
            </a:r>
            <a:r>
              <a:rPr lang="es-AR" dirty="0" smtClean="0"/>
              <a:t>	GASTO DE BOLSILLO	</a:t>
            </a:r>
            <a:endParaRPr lang="es-E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7" name="1 Título"/>
          <p:cNvSpPr>
            <a:spLocks noGrp="1"/>
          </p:cNvSpPr>
          <p:nvPr>
            <p:ph type="title"/>
          </p:nvPr>
        </p:nvSpPr>
        <p:spPr/>
        <p:txBody>
          <a:bodyPr>
            <a:normAutofit fontScale="90000"/>
          </a:bodyPr>
          <a:lstStyle/>
          <a:p>
            <a:r>
              <a:rPr lang="es-AR" dirty="0" smtClean="0"/>
              <a:t>El </a:t>
            </a:r>
            <a:r>
              <a:rPr lang="es-AR" dirty="0" err="1" smtClean="0"/>
              <a:t>sist</a:t>
            </a:r>
            <a:r>
              <a:rPr lang="es-AR" dirty="0" smtClean="0"/>
              <a:t>. De salud </a:t>
            </a:r>
            <a:r>
              <a:rPr lang="es-AR" dirty="0" smtClean="0"/>
              <a:t>Argentino </a:t>
            </a:r>
            <a:r>
              <a:rPr lang="es-AR" dirty="0" smtClean="0"/>
              <a:t>esta compuesto por 3 sectores</a:t>
            </a:r>
            <a:endParaRPr lang="es-ES" dirty="0"/>
          </a:p>
        </p:txBody>
      </p:sp>
      <p:sp>
        <p:nvSpPr>
          <p:cNvPr id="9" name="2 Marcador de contenido"/>
          <p:cNvSpPr>
            <a:spLocks noGrp="1"/>
          </p:cNvSpPr>
          <p:nvPr>
            <p:ph idx="1"/>
          </p:nvPr>
        </p:nvSpPr>
        <p:spPr/>
        <p:txBody>
          <a:bodyPr>
            <a:normAutofit fontScale="85000" lnSpcReduction="10000"/>
          </a:bodyPr>
          <a:lstStyle/>
          <a:p>
            <a:r>
              <a:rPr lang="es-AR" dirty="0" smtClean="0"/>
              <a:t>Publico: integrado por los ministerios nacional y provinciales y la red de hospitales a CAPS de todo el país y prestan atención gratuita a toda persona que lo demande. Se financian con recursos fiscales como </a:t>
            </a:r>
            <a:r>
              <a:rPr lang="es-AR" dirty="0" err="1" smtClean="0"/>
              <a:t>asi</a:t>
            </a:r>
            <a:r>
              <a:rPr lang="es-AR" dirty="0" smtClean="0"/>
              <a:t> también por pagos adicionales del sistema de seguridad social cuando se atiende a sus afiliados</a:t>
            </a:r>
          </a:p>
          <a:p>
            <a:r>
              <a:rPr lang="es-AR" dirty="0" smtClean="0"/>
              <a:t>De seguridad social: O.S nacionales provinciales, de entidades y fuerzas</a:t>
            </a:r>
          </a:p>
          <a:p>
            <a:r>
              <a:rPr lang="es-AR" dirty="0" smtClean="0"/>
              <a:t>Privado: profesionales de salud y establecimientos que atienden a demanda con pago de bolsillo o EMP	</a:t>
            </a:r>
            <a:endParaRPr lang="es-E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7" name="1 Título"/>
          <p:cNvSpPr>
            <a:spLocks noGrp="1"/>
          </p:cNvSpPr>
          <p:nvPr>
            <p:ph type="title"/>
          </p:nvPr>
        </p:nvSpPr>
        <p:spPr/>
        <p:txBody>
          <a:bodyPr/>
          <a:lstStyle/>
          <a:p>
            <a:r>
              <a:rPr lang="es-AR" dirty="0" smtClean="0"/>
              <a:t>BENEFICIARIOS	</a:t>
            </a:r>
            <a:endParaRPr lang="es-ES" dirty="0"/>
          </a:p>
        </p:txBody>
      </p:sp>
      <p:sp>
        <p:nvSpPr>
          <p:cNvPr id="8" name="2 Marcador de contenido"/>
          <p:cNvSpPr>
            <a:spLocks noGrp="1"/>
          </p:cNvSpPr>
          <p:nvPr>
            <p:ph idx="1"/>
          </p:nvPr>
        </p:nvSpPr>
        <p:spPr/>
        <p:txBody>
          <a:bodyPr/>
          <a:lstStyle/>
          <a:p>
            <a:r>
              <a:rPr lang="es-AR" dirty="0" smtClean="0"/>
              <a:t>SECTOR PUBLICO 100% DE LA POBLACION</a:t>
            </a:r>
          </a:p>
          <a:p>
            <a:endParaRPr lang="es-AR" dirty="0" smtClean="0"/>
          </a:p>
          <a:p>
            <a:r>
              <a:rPr lang="es-AR" dirty="0" smtClean="0"/>
              <a:t>SEGURIDAD SOCIAL 60% DE LA POBLACION</a:t>
            </a:r>
          </a:p>
          <a:p>
            <a:endParaRPr lang="es-AR" dirty="0" smtClean="0"/>
          </a:p>
          <a:p>
            <a:r>
              <a:rPr lang="es-AR" dirty="0" smtClean="0"/>
              <a:t>SECTOR PRIVADO 5% DE LA POBLACION</a:t>
            </a:r>
            <a:endParaRPr lang="es-E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231047" y="0"/>
            <a:ext cx="18242845" cy="10261600"/>
          </a:xfrm>
          <a:prstGeom prst="rect">
            <a:avLst/>
          </a:prstGeom>
        </p:spPr>
      </p:pic>
      <p:sp>
        <p:nvSpPr>
          <p:cNvPr id="3" name="1 Título"/>
          <p:cNvSpPr txBox="1">
            <a:spLocks/>
          </p:cNvSpPr>
          <p:nvPr/>
        </p:nvSpPr>
        <p:spPr>
          <a:xfrm>
            <a:off x="457200" y="274638"/>
            <a:ext cx="17797464" cy="2998774"/>
          </a:xfrm>
          <a:prstGeom prst="rect">
            <a:avLst/>
          </a:prstGeom>
        </p:spPr>
        <p:txBody>
          <a:bodyPr vert="horz" lIns="162926" tIns="81464" rIns="162926" bIns="81464" rtlCol="0" anchor="ctr">
            <a:normAutofit fontScale="97500"/>
          </a:bodyPr>
          <a:lstStyle/>
          <a:p>
            <a:pPr algn="ctr">
              <a:spcBef>
                <a:spcPct val="0"/>
              </a:spcBef>
            </a:pPr>
            <a:endParaRPr lang="es-AR" sz="2000" dirty="0">
              <a:latin typeface="+mj-lt"/>
              <a:ea typeface="+mj-ea"/>
              <a:cs typeface="+mj-cs"/>
            </a:endParaRPr>
          </a:p>
        </p:txBody>
      </p:sp>
      <p:sp>
        <p:nvSpPr>
          <p:cNvPr id="5" name="4 Título"/>
          <p:cNvSpPr>
            <a:spLocks noGrp="1"/>
          </p:cNvSpPr>
          <p:nvPr>
            <p:ph type="ctrTitle"/>
          </p:nvPr>
        </p:nvSpPr>
        <p:spPr/>
        <p:txBody>
          <a:bodyPr/>
          <a:lstStyle/>
          <a:p>
            <a:r>
              <a:rPr lang="es-AR" dirty="0" smtClean="0"/>
              <a:t>GRACIAS…	</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0" y="0"/>
            <a:ext cx="18242845" cy="10261600"/>
          </a:xfrm>
          <a:prstGeom prst="rect">
            <a:avLst/>
          </a:prstGeom>
        </p:spPr>
      </p:pic>
      <p:sp>
        <p:nvSpPr>
          <p:cNvPr id="6" name="5 Título"/>
          <p:cNvSpPr>
            <a:spLocks noGrp="1"/>
          </p:cNvSpPr>
          <p:nvPr>
            <p:ph type="title"/>
          </p:nvPr>
        </p:nvSpPr>
        <p:spPr>
          <a:xfrm>
            <a:off x="912733" y="410941"/>
            <a:ext cx="16429967" cy="3719728"/>
          </a:xfrm>
        </p:spPr>
        <p:txBody>
          <a:bodyPr>
            <a:normAutofit fontScale="90000"/>
          </a:bodyPr>
          <a:lstStyle/>
          <a:p>
            <a:r>
              <a:rPr lang="es-AR" sz="3900" b="1" dirty="0" smtClean="0"/>
              <a:t>Concepto de Milton </a:t>
            </a:r>
            <a:r>
              <a:rPr lang="es-AR" sz="3900" b="1" dirty="0" err="1" smtClean="0"/>
              <a:t>Terris</a:t>
            </a:r>
            <a:r>
              <a:rPr lang="es-AR" sz="3900" b="1" dirty="0" smtClean="0"/>
              <a:t>:</a:t>
            </a:r>
            <a:br>
              <a:rPr lang="es-AR" sz="3900" b="1" dirty="0" smtClean="0"/>
            </a:br>
            <a:r>
              <a:rPr lang="es-AR" sz="3900" dirty="0" smtClean="0"/>
              <a:t> No está de acuerdo con la definición de la OMS, a la que consideran utópica, estática y subjetiva.</a:t>
            </a:r>
            <a:br>
              <a:rPr lang="es-AR" sz="3900" dirty="0" smtClean="0"/>
            </a:br>
            <a:r>
              <a:rPr lang="es-AR" sz="3900" dirty="0" smtClean="0"/>
              <a:t> Debería a eliminarse la palabra “completo” de la definición de la OMS, ya que la salud, como la enfermedad, no es un absoluto. </a:t>
            </a:r>
            <a:br>
              <a:rPr lang="es-AR" sz="3900" dirty="0" smtClean="0"/>
            </a:br>
            <a:r>
              <a:rPr lang="es-AR" sz="3900" dirty="0" smtClean="0"/>
              <a:t>Hay distintos grados de salud, como hay distintos grados de enfermedad.</a:t>
            </a:r>
            <a:r>
              <a:rPr lang="es-AR" dirty="0" smtClean="0"/>
              <a:t/>
            </a:r>
            <a:br>
              <a:rPr lang="es-AR" dirty="0" smtClean="0"/>
            </a:br>
            <a:endParaRPr lang="es-ES" dirty="0"/>
          </a:p>
        </p:txBody>
      </p:sp>
      <p:sp>
        <p:nvSpPr>
          <p:cNvPr id="7" name="6 Marcador de contenido"/>
          <p:cNvSpPr>
            <a:spLocks noGrp="1"/>
          </p:cNvSpPr>
          <p:nvPr>
            <p:ph idx="1"/>
          </p:nvPr>
        </p:nvSpPr>
        <p:spPr>
          <a:xfrm>
            <a:off x="912733" y="3844916"/>
            <a:ext cx="16358530" cy="6000792"/>
          </a:xfrm>
        </p:spPr>
        <p:txBody>
          <a:bodyPr>
            <a:normAutofit fontScale="92500" lnSpcReduction="10000"/>
          </a:bodyPr>
          <a:lstStyle/>
          <a:p>
            <a:r>
              <a:rPr lang="es-AR" sz="3700" dirty="0" err="1" smtClean="0"/>
              <a:t>Terris</a:t>
            </a:r>
            <a:r>
              <a:rPr lang="es-AR" sz="3700" dirty="0" smtClean="0"/>
              <a:t> considera que la Salud y la Enfermedad representan estos dos aspectos importantes:</a:t>
            </a:r>
          </a:p>
          <a:p>
            <a:r>
              <a:rPr lang="es-AR" sz="3700" u="sng" dirty="0" smtClean="0"/>
              <a:t>Salud:</a:t>
            </a:r>
          </a:p>
          <a:p>
            <a:r>
              <a:rPr lang="es-AR" sz="3700" dirty="0" smtClean="0"/>
              <a:t> •Aspecto subjetivo; es el bienestar: sentirse bien en diferentes grados (sentirse bien no tener molestias ni sufrimientos). </a:t>
            </a:r>
          </a:p>
          <a:p>
            <a:r>
              <a:rPr lang="es-AR" sz="3700" dirty="0" smtClean="0"/>
              <a:t>• Aspecto objetivo: es la capacidad de funcionar (funcionar en diferentes grados poder trabajar, estudiar, relacionarse, satisfacciones.)</a:t>
            </a:r>
          </a:p>
          <a:p>
            <a:r>
              <a:rPr lang="es-AR" sz="3700" dirty="0" smtClean="0"/>
              <a:t> </a:t>
            </a:r>
            <a:r>
              <a:rPr lang="es-AR" sz="3700" u="sng" dirty="0" smtClean="0"/>
              <a:t>Enfermedad: </a:t>
            </a:r>
          </a:p>
          <a:p>
            <a:r>
              <a:rPr lang="es-AR" sz="3700" dirty="0" smtClean="0"/>
              <a:t> • Aspecto subjetivo; malestar; sentirse mal en diferentes grados.</a:t>
            </a:r>
          </a:p>
          <a:p>
            <a:r>
              <a:rPr lang="es-AR" sz="3700" dirty="0" smtClean="0"/>
              <a:t> •Aspecto objetivo; afecta la capacidad de funcionar, (limitación del funcionamiento en diferentes grados). </a:t>
            </a:r>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5" name="4 Rectángulo"/>
          <p:cNvSpPr/>
          <p:nvPr/>
        </p:nvSpPr>
        <p:spPr>
          <a:xfrm>
            <a:off x="4564064" y="844521"/>
            <a:ext cx="11564191" cy="6494073"/>
          </a:xfrm>
          <a:prstGeom prst="rect">
            <a:avLst/>
          </a:prstGeom>
        </p:spPr>
        <p:txBody>
          <a:bodyPr wrap="square" lIns="91429" tIns="45714" rIns="91429" bIns="45714">
            <a:spAutoFit/>
          </a:bodyPr>
          <a:lstStyle/>
          <a:p>
            <a:pPr algn="ctr"/>
            <a:endParaRPr lang="es-AR" dirty="0" smtClean="0"/>
          </a:p>
          <a:p>
            <a:pPr algn="ctr"/>
            <a:endParaRPr lang="es-AR" dirty="0" smtClean="0"/>
          </a:p>
          <a:p>
            <a:pPr algn="ctr"/>
            <a:endParaRPr lang="es-AR" dirty="0" smtClean="0"/>
          </a:p>
          <a:p>
            <a:pPr algn="ctr"/>
            <a:endParaRPr lang="es-AR" dirty="0" smtClean="0"/>
          </a:p>
          <a:p>
            <a:pPr algn="ctr"/>
            <a:endParaRPr lang="es-AR" sz="3600" dirty="0" smtClean="0"/>
          </a:p>
          <a:p>
            <a:pPr algn="ctr"/>
            <a:r>
              <a:rPr lang="es-AR" sz="3600" dirty="0" err="1" smtClean="0"/>
              <a:t>Terris</a:t>
            </a:r>
            <a:r>
              <a:rPr lang="es-AR" sz="3600" dirty="0" smtClean="0"/>
              <a:t> propone modificar la definición de la OMS y definir a salud como:</a:t>
            </a:r>
          </a:p>
          <a:p>
            <a:pPr algn="ctr"/>
            <a:endParaRPr lang="es-AR" sz="3600" dirty="0" smtClean="0"/>
          </a:p>
          <a:p>
            <a:pPr algn="ctr"/>
            <a:endParaRPr lang="es-AR" sz="3600" dirty="0" smtClean="0"/>
          </a:p>
          <a:p>
            <a:pPr algn="ctr"/>
            <a:r>
              <a:rPr lang="es-AR" sz="3600" dirty="0" smtClean="0"/>
              <a:t> “un estado de bienestar físico, mental y social con capacidad de funcionamiento y no únicamente la ausencia de afecciones o enfermedades…</a:t>
            </a:r>
            <a:endParaRPr lang="es-AR" sz="3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3" name="2 Rectángulo"/>
          <p:cNvSpPr/>
          <p:nvPr/>
        </p:nvSpPr>
        <p:spPr>
          <a:xfrm>
            <a:off x="2840789" y="1130272"/>
            <a:ext cx="14073285" cy="5509188"/>
          </a:xfrm>
          <a:prstGeom prst="rect">
            <a:avLst/>
          </a:prstGeom>
        </p:spPr>
        <p:txBody>
          <a:bodyPr wrap="square" lIns="91429" tIns="45714" rIns="91429" bIns="45714">
            <a:spAutoFit/>
          </a:bodyPr>
          <a:lstStyle/>
          <a:p>
            <a:pPr algn="just"/>
            <a:r>
              <a:rPr lang="es-AR" dirty="0" smtClean="0"/>
              <a:t>Las actuales tendencias prefieren obviar cualquier tipo de clasificación, realizando un recorrido evolutivo hasta llegar a lo que se ha denominado </a:t>
            </a:r>
            <a:r>
              <a:rPr lang="es-AR" b="1" i="1" u="sng" dirty="0" smtClean="0"/>
              <a:t>Concepto Dinámico de Salud</a:t>
            </a:r>
            <a:r>
              <a:rPr lang="es-AR" b="1" i="1" dirty="0" smtClean="0"/>
              <a:t>.</a:t>
            </a:r>
          </a:p>
          <a:p>
            <a:pPr algn="just"/>
            <a:endParaRPr lang="es-AR" dirty="0" smtClean="0"/>
          </a:p>
          <a:p>
            <a:pPr algn="just"/>
            <a:r>
              <a:rPr lang="es-AR" dirty="0" smtClean="0"/>
              <a:t>  De acuerdo con este planteamiento, la salud y </a:t>
            </a:r>
            <a:r>
              <a:rPr lang="es-AR" b="1" dirty="0" smtClean="0"/>
              <a:t>CONTINÚO SALUD/ENFERMEDAD</a:t>
            </a:r>
            <a:r>
              <a:rPr lang="es-AR" dirty="0" smtClean="0"/>
              <a:t>. (Proceso Salud/Enfermedad) la enfermedad forman un continuo, cuyos extremos son el óptimo de salud, por un lado y la muerte por otro.</a:t>
            </a:r>
          </a:p>
          <a:p>
            <a:pPr algn="just"/>
            <a:endParaRPr lang="es-AR" dirty="0" smtClean="0"/>
          </a:p>
          <a:p>
            <a:pPr algn="just"/>
            <a:r>
              <a:rPr lang="es-AR" dirty="0" smtClean="0"/>
              <a:t> La dificultad es que en ocasiones supone distinguir lo patológico de lo que no lo es, viene representada por una zona neutra, no bien definida (</a:t>
            </a:r>
            <a:r>
              <a:rPr lang="es-AR" dirty="0" err="1" smtClean="0"/>
              <a:t>Arocha</a:t>
            </a:r>
            <a:r>
              <a:rPr lang="es-AR" dirty="0" smtClean="0"/>
              <a:t> J.L., Santana V, 1996)</a:t>
            </a:r>
            <a:endParaRPr lang="es-A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pic>
        <p:nvPicPr>
          <p:cNvPr id="6" name="5 Imagen"/>
          <p:cNvPicPr/>
          <p:nvPr/>
        </p:nvPicPr>
        <p:blipFill>
          <a:blip r:embed="rId3"/>
          <a:srcRect l="28924" t="38558" r="29806" b="23511"/>
          <a:stretch>
            <a:fillRect/>
          </a:stretch>
        </p:blipFill>
        <p:spPr bwMode="auto">
          <a:xfrm>
            <a:off x="3269415" y="630206"/>
            <a:ext cx="12913577" cy="80597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3" name="2 Rectángulo"/>
          <p:cNvSpPr/>
          <p:nvPr/>
        </p:nvSpPr>
        <p:spPr>
          <a:xfrm>
            <a:off x="2697911" y="1130272"/>
            <a:ext cx="14359037" cy="6093964"/>
          </a:xfrm>
          <a:prstGeom prst="rect">
            <a:avLst/>
          </a:prstGeom>
        </p:spPr>
        <p:txBody>
          <a:bodyPr wrap="square" lIns="91429" tIns="45714" rIns="91429" bIns="45714">
            <a:spAutoFit/>
          </a:bodyPr>
          <a:lstStyle/>
          <a:p>
            <a:r>
              <a:rPr lang="es-AR" sz="3900" dirty="0" smtClean="0"/>
              <a:t> A su vez también destacan unos </a:t>
            </a:r>
            <a:r>
              <a:rPr lang="es-AR" sz="3900" b="1" dirty="0" smtClean="0"/>
              <a:t>factores sociales que influyen sobre el continuo Salud-Enfermedad</a:t>
            </a:r>
            <a:r>
              <a:rPr lang="es-AR" sz="3900" dirty="0" smtClean="0"/>
              <a:t>, dentro de estos factores están: Educación, Ocupación, nivel de renta, vivienda, etc.</a:t>
            </a:r>
          </a:p>
          <a:p>
            <a:endParaRPr lang="es-AR" sz="3900" dirty="0" smtClean="0"/>
          </a:p>
          <a:p>
            <a:r>
              <a:rPr lang="es-AR" sz="3900" dirty="0" smtClean="0"/>
              <a:t> En la actualidad en los países desarrollados, tanto la salud como la pérdida de salud están estrechamente relacionados con:</a:t>
            </a:r>
          </a:p>
          <a:p>
            <a:r>
              <a:rPr lang="es-AR" sz="3900" dirty="0" smtClean="0"/>
              <a:t> - El estilo de vida</a:t>
            </a:r>
          </a:p>
          <a:p>
            <a:r>
              <a:rPr lang="es-AR" sz="3900" dirty="0" smtClean="0"/>
              <a:t> - El cumplimiento de los tratamientos</a:t>
            </a:r>
          </a:p>
          <a:p>
            <a:r>
              <a:rPr lang="es-AR" sz="3900" dirty="0" smtClean="0"/>
              <a:t> - La adopción de conductas positivas de salud de individuos, grupos y colectividades</a:t>
            </a:r>
            <a:endParaRPr lang="es-AR" sz="39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3" name="2 Rectángulo"/>
          <p:cNvSpPr/>
          <p:nvPr/>
        </p:nvSpPr>
        <p:spPr>
          <a:xfrm>
            <a:off x="2054969" y="987398"/>
            <a:ext cx="14716229" cy="6053343"/>
          </a:xfrm>
          <a:prstGeom prst="rect">
            <a:avLst/>
          </a:prstGeom>
        </p:spPr>
        <p:txBody>
          <a:bodyPr wrap="square" lIns="51200" tIns="25600" rIns="51200" bIns="25600">
            <a:spAutoFit/>
          </a:bodyPr>
          <a:lstStyle/>
          <a:p>
            <a:endParaRPr lang="es-AR" sz="3900" dirty="0" smtClean="0"/>
          </a:p>
          <a:p>
            <a:endParaRPr lang="es-AR" sz="3900" dirty="0" smtClean="0"/>
          </a:p>
          <a:p>
            <a:endParaRPr lang="es-AR" sz="3900" dirty="0" smtClean="0"/>
          </a:p>
          <a:p>
            <a:endParaRPr lang="es-AR" sz="3900" dirty="0" smtClean="0"/>
          </a:p>
          <a:p>
            <a:r>
              <a:rPr lang="es-AR" sz="3900" dirty="0" smtClean="0"/>
              <a:t>Entonces </a:t>
            </a:r>
            <a:r>
              <a:rPr lang="es-AR" sz="3900" dirty="0"/>
              <a:t>una definición dinámica de la Salud podría ser:</a:t>
            </a:r>
          </a:p>
          <a:p>
            <a:endParaRPr lang="es-AR" sz="3900" dirty="0"/>
          </a:p>
          <a:p>
            <a:endParaRPr lang="es-AR" sz="3900" dirty="0"/>
          </a:p>
          <a:p>
            <a:pPr algn="ctr"/>
            <a:r>
              <a:rPr lang="es-AR" sz="3900" dirty="0"/>
              <a:t> </a:t>
            </a:r>
            <a:r>
              <a:rPr lang="es-AR" sz="3900" b="1" dirty="0">
                <a:solidFill>
                  <a:srgbClr val="002060"/>
                </a:solidFill>
              </a:rPr>
              <a:t>Salud como logro del mas alto nivel de bienestar físico, mental y social y de capacidad de funcionamiento que permitan los factores sociales en los que vive el individuo y la colectividad.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201</TotalTime>
  <Words>1389</Words>
  <Application>Microsoft Office PowerPoint</Application>
  <PresentationFormat>Personalizado</PresentationFormat>
  <Paragraphs>134</Paragraphs>
  <Slides>37</Slides>
  <Notes>0</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Tema de Office</vt:lpstr>
      <vt:lpstr>Diapositiva 1</vt:lpstr>
      <vt:lpstr>Diapositiva 2</vt:lpstr>
      <vt:lpstr>Diapositiva 3</vt:lpstr>
      <vt:lpstr>Concepto de Milton Terris:  No está de acuerdo con la definición de la OMS, a la que consideran utópica, estática y subjetiva.  Debería a eliminarse la palabra “completo” de la definición de la OMS, ya que la salud, como la enfermedad, no es un absoluto.  Hay distintos grados de salud, como hay distintos grados de enfermedad. </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Informe De Lalonde . 1974 La salud es un campo multidimensional y difuso resultante de </vt:lpstr>
      <vt:lpstr>Determinantes de Salud </vt:lpstr>
      <vt:lpstr>Diapositiva 17</vt:lpstr>
      <vt:lpstr>Diapositiva 18</vt:lpstr>
      <vt:lpstr>Diapositiva 19</vt:lpstr>
      <vt:lpstr>De que se enferma Nuestra Comunidad?  Trabajo grupal por regiones. 15 minutos </vt:lpstr>
      <vt:lpstr>Diapositiva 21</vt:lpstr>
      <vt:lpstr>NIVELES DE ATENCION</vt:lpstr>
      <vt:lpstr>Diapositiva 23</vt:lpstr>
      <vt:lpstr>Diapositiva 24</vt:lpstr>
      <vt:lpstr>Diapositiva 25</vt:lpstr>
      <vt:lpstr>Diapositiva 26</vt:lpstr>
      <vt:lpstr>En que nivel se gasta mas dinero????</vt:lpstr>
      <vt:lpstr>APS</vt:lpstr>
      <vt:lpstr>Diapositiva 29</vt:lpstr>
      <vt:lpstr>Sistema de salud Argentino  </vt:lpstr>
      <vt:lpstr>Que se entiende por sistema de salud</vt:lpstr>
      <vt:lpstr>Diapositiva 32</vt:lpstr>
      <vt:lpstr>Componentes del modelo de sistema de salud</vt:lpstr>
      <vt:lpstr>Diapositiva 34</vt:lpstr>
      <vt:lpstr>El sist. De salud Argentino esta compuesto por 3 sectores</vt:lpstr>
      <vt:lpstr>BENEFICIARIOS </vt:lpstr>
      <vt:lpstr>GRACIAS…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msemilias</dc:creator>
  <cp:lastModifiedBy>Primer nivel</cp:lastModifiedBy>
  <cp:revision>20</cp:revision>
  <dcterms:created xsi:type="dcterms:W3CDTF">2023-02-17T13:57:16Z</dcterms:created>
  <dcterms:modified xsi:type="dcterms:W3CDTF">2023-05-10T00:36:34Z</dcterms:modified>
</cp:coreProperties>
</file>