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32DF-9C44-4662-9329-57BC4D391249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E9176-6A88-4137-A5F7-9D80787DF73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31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5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33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4728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00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024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51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991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88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840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851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1421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1072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8973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6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537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970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13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1"/>
          <p:cNvSpPr txBox="1">
            <a:spLocks noGrp="1"/>
          </p:cNvSpPr>
          <p:nvPr>
            <p:ph type="title"/>
          </p:nvPr>
        </p:nvSpPr>
        <p:spPr>
          <a:xfrm>
            <a:off x="685801" y="2130425"/>
            <a:ext cx="7770813" cy="146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dt" idx="10"/>
          </p:nvPr>
        </p:nvSpPr>
        <p:spPr>
          <a:xfrm>
            <a:off x="457201" y="6356352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1"/>
          <p:cNvSpPr txBox="1">
            <a:spLocks noGrp="1"/>
          </p:cNvSpPr>
          <p:nvPr>
            <p:ph type="sldNum" idx="12"/>
          </p:nvPr>
        </p:nvSpPr>
        <p:spPr>
          <a:xfrm>
            <a:off x="6553201" y="6356352"/>
            <a:ext cx="2132012" cy="3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9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743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29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434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828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85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782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896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229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4B0E-A50C-4668-8B0D-70209F861B14}" type="datetimeFigureOut">
              <a:rPr lang="es-AR" smtClean="0"/>
              <a:t>27/10/2021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E34A8-359C-48F0-914B-F130A9915E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66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jp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908720"/>
            <a:ext cx="6408712" cy="4857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7"/>
          <p:cNvSpPr txBox="1"/>
          <p:nvPr/>
        </p:nvSpPr>
        <p:spPr>
          <a:xfrm>
            <a:off x="2339686" y="3072836"/>
            <a:ext cx="6195788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4244659" y="3733367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xfrm>
            <a:off x="213574" y="335100"/>
            <a:ext cx="2197308" cy="504056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AR" sz="2800"/>
              <a:t>ALGORITMO</a:t>
            </a:r>
            <a:endParaRPr sz="2800"/>
          </a:p>
        </p:txBody>
      </p:sp>
      <p:pic>
        <p:nvPicPr>
          <p:cNvPr id="310" name="Google Shape;31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6249" y="141041"/>
            <a:ext cx="911667" cy="69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94529" y="20115"/>
            <a:ext cx="5203614" cy="626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/>
          <p:nvPr/>
        </p:nvSpPr>
        <p:spPr>
          <a:xfrm>
            <a:off x="466480" y="1916832"/>
            <a:ext cx="1729256" cy="144016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ESPECIF 99%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SENSIB 76%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5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4456598" y="5268979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251521" y="139100"/>
            <a:ext cx="7776863" cy="767877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Toda CC tendrá Test + ???</a:t>
            </a:r>
            <a:endParaRPr/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584" y="1061921"/>
            <a:ext cx="4762910" cy="5120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8"/>
          <p:cNvSpPr/>
          <p:nvPr/>
        </p:nvSpPr>
        <p:spPr>
          <a:xfrm>
            <a:off x="6295001" y="3568526"/>
            <a:ext cx="2604898" cy="1337454"/>
          </a:xfrm>
          <a:prstGeom prst="rect">
            <a:avLst/>
          </a:prstGeom>
          <a:solidFill>
            <a:srgbClr val="C2D59B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DETECCIÓN ESPERABLE: 1/1500 PRUEBAS POSITIVAS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4716016" y="1560998"/>
            <a:ext cx="3157970" cy="974451"/>
          </a:xfrm>
          <a:prstGeom prst="rect">
            <a:avLst/>
          </a:prstGeom>
          <a:solidFill>
            <a:srgbClr val="FFFF66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Cardiopatías Ductus dependientes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28384" y="170281"/>
            <a:ext cx="971478" cy="73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30"/>
          <p:cNvGrpSpPr/>
          <p:nvPr/>
        </p:nvGrpSpPr>
        <p:grpSpPr>
          <a:xfrm>
            <a:off x="466480" y="1196749"/>
            <a:ext cx="8229600" cy="4568903"/>
            <a:chOff x="0" y="792085"/>
            <a:chExt cx="8229600" cy="4568903"/>
          </a:xfrm>
        </p:grpSpPr>
        <p:sp>
          <p:nvSpPr>
            <p:cNvPr id="331" name="Google Shape;331;p30"/>
            <p:cNvSpPr/>
            <p:nvPr/>
          </p:nvSpPr>
          <p:spPr>
            <a:xfrm>
              <a:off x="0" y="950694"/>
              <a:ext cx="8229600" cy="156240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793152" y="792085"/>
              <a:ext cx="6686467" cy="18302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 txBox="1"/>
            <p:nvPr/>
          </p:nvSpPr>
          <p:spPr>
            <a:xfrm>
              <a:off x="882497" y="881430"/>
              <a:ext cx="6507777" cy="1651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                                auscultación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Examen físico     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                                palpación de pulsos                  </a:t>
              </a:r>
              <a:endParaRPr sz="24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0" y="3763014"/>
              <a:ext cx="8229600" cy="156240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93152" y="3530748"/>
              <a:ext cx="6733936" cy="18302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 txBox="1"/>
            <p:nvPr/>
          </p:nvSpPr>
          <p:spPr>
            <a:xfrm>
              <a:off x="882497" y="3620093"/>
              <a:ext cx="6555246" cy="1651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7725" tIns="0" rIns="217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Oximetría de pulso</a:t>
              </a:r>
              <a:endParaRPr sz="24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337" name="Google Shape;337;p30"/>
          <p:cNvSpPr/>
          <p:nvPr/>
        </p:nvSpPr>
        <p:spPr>
          <a:xfrm>
            <a:off x="3714998" y="1484784"/>
            <a:ext cx="587496" cy="1296144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67" y="6308169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6533058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404" y="6312172"/>
            <a:ext cx="119181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4093" y="92622"/>
            <a:ext cx="971478" cy="73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1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2"/>
          <p:cNvSpPr txBox="1"/>
          <p:nvPr/>
        </p:nvSpPr>
        <p:spPr>
          <a:xfrm>
            <a:off x="2339686" y="3072836"/>
            <a:ext cx="6195788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2"/>
          <p:cNvSpPr txBox="1"/>
          <p:nvPr/>
        </p:nvSpPr>
        <p:spPr>
          <a:xfrm>
            <a:off x="4244659" y="3733367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2"/>
          <p:cNvSpPr txBox="1">
            <a:spLocks noGrp="1"/>
          </p:cNvSpPr>
          <p:nvPr>
            <p:ph type="title"/>
          </p:nvPr>
        </p:nvSpPr>
        <p:spPr>
          <a:xfrm>
            <a:off x="251521" y="139100"/>
            <a:ext cx="2888117" cy="2641828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REGISTRO ALTA CONJUNTA</a:t>
            </a:r>
            <a:endParaRPr/>
          </a:p>
        </p:txBody>
      </p:sp>
      <p:pic>
        <p:nvPicPr>
          <p:cNvPr id="416" name="Google Shape;416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35156" y="164567"/>
            <a:ext cx="4226224" cy="5998886"/>
          </a:xfrm>
          <a:prstGeom prst="rect">
            <a:avLst/>
          </a:prstGeom>
          <a:noFill/>
          <a:ln w="127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7" name="Google Shape;417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9046" y="139100"/>
            <a:ext cx="1134955" cy="86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2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3"/>
          <p:cNvSpPr txBox="1"/>
          <p:nvPr/>
        </p:nvSpPr>
        <p:spPr>
          <a:xfrm>
            <a:off x="2339686" y="3072836"/>
            <a:ext cx="6195788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4244659" y="3733367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3"/>
          <p:cNvSpPr txBox="1">
            <a:spLocks noGrp="1"/>
          </p:cNvSpPr>
          <p:nvPr>
            <p:ph type="title"/>
          </p:nvPr>
        </p:nvSpPr>
        <p:spPr>
          <a:xfrm>
            <a:off x="182791" y="209899"/>
            <a:ext cx="7523669" cy="1166118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AR" sz="4000"/>
              <a:t>REGISTRO OFICIAL</a:t>
            </a:r>
            <a:br>
              <a:rPr lang="es-AR" sz="4000"/>
            </a:br>
            <a:r>
              <a:rPr lang="es-AR" sz="4000"/>
              <a:t>PROGRAMA PROVINCIAL DE PESQUISA</a:t>
            </a:r>
            <a:endParaRPr sz="4000"/>
          </a:p>
        </p:txBody>
      </p:sp>
      <p:pic>
        <p:nvPicPr>
          <p:cNvPr id="383" name="Google Shape;38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78030" y="362589"/>
            <a:ext cx="1134955" cy="86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3626" y="1659992"/>
            <a:ext cx="5544035" cy="44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title"/>
          </p:nvPr>
        </p:nvSpPr>
        <p:spPr>
          <a:xfrm>
            <a:off x="1508321" y="1747768"/>
            <a:ext cx="5829300" cy="32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</a:pPr>
            <a:r>
              <a:rPr lang="es-AR" sz="66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66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135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135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30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30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AR" sz="4500" b="1"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2" y="5102468"/>
            <a:ext cx="9144000" cy="610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7588" y="5906062"/>
            <a:ext cx="1891903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0984" y="5970447"/>
            <a:ext cx="617522" cy="732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/>
        </p:nvSpPr>
        <p:spPr>
          <a:xfrm>
            <a:off x="0" y="1957133"/>
            <a:ext cx="8799491" cy="301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6"/>
              <a:buFont typeface="Arial"/>
              <a:buNone/>
            </a:pPr>
            <a:r>
              <a:rPr lang="es-AR" sz="3000" b="0" i="0" u="none" strike="noStrike" cap="none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PROGRAMA PROVINCIAL  </a:t>
            </a:r>
            <a:r>
              <a:rPr lang="es-AR" sz="3000" b="0" i="0" u="none" strike="noStrike" cap="none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endParaRPr lang="es-AR" sz="3000" b="0" i="0" u="none" strike="noStrike" cap="none" dirty="0" smtClean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6"/>
              <a:buFont typeface="Arial"/>
              <a:buNone/>
            </a:pPr>
            <a:r>
              <a:rPr lang="es-AR" sz="3000" b="0" i="0" u="none" strike="noStrike" cap="none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CARDIOPATÍAS CONGÉNITAS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6"/>
              <a:buFont typeface="Arial"/>
              <a:buNone/>
            </a:pPr>
            <a:r>
              <a:rPr lang="es-AR" sz="3300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Plan operativo de abordaje y registro de la pesquisa universal de CC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6"/>
              <a:buFont typeface="Arial"/>
              <a:buNone/>
            </a:pPr>
            <a:r>
              <a:rPr lang="es-AR" sz="3300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en los  Hospitales Nivel II con CONE</a:t>
            </a:r>
            <a:endParaRPr sz="3300" b="0" i="0" u="none" strike="noStrike" cap="none" dirty="0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6"/>
              <a:buFont typeface="Arial"/>
              <a:buNone/>
            </a:pPr>
            <a:r>
              <a:rPr lang="es-AR" sz="2500" b="0" i="0" u="none" strike="noStrike" cap="none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500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s-AR" sz="2500" b="0" i="0" u="none" strike="noStrike" cap="none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500" b="0" i="0" u="none" strike="noStrike" cap="none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AR" sz="2500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AGOSTO </a:t>
            </a:r>
            <a:r>
              <a:rPr lang="es-AR" sz="2500" b="0" i="0" u="none" strike="noStrike" cap="none" dirty="0" smtClean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AR" sz="2500" b="0" i="0" u="none" strike="noStrike" cap="none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s-AR" sz="2500" dirty="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5906062"/>
            <a:ext cx="971478" cy="73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777561" y="16417"/>
            <a:ext cx="10354614" cy="194071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0000">
                <a:alpha val="8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2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Rounded"/>
              <a:buNone/>
            </a:pPr>
            <a:r>
              <a:rPr lang="es-AR" sz="2800" b="1">
                <a:latin typeface="Arial Rounded"/>
                <a:ea typeface="Arial Rounded"/>
                <a:cs typeface="Arial Rounded"/>
                <a:sym typeface="Arial Rounded"/>
              </a:rPr>
              <a:t>CARDIOPATÍAS CONGÉNITAS:</a:t>
            </a:r>
            <a:br>
              <a:rPr lang="es-AR" sz="2800" b="1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s-AR" sz="2800" b="1">
                <a:latin typeface="Arial Rounded"/>
                <a:ea typeface="Arial Rounded"/>
                <a:cs typeface="Arial Rounded"/>
                <a:sym typeface="Arial Rounded"/>
              </a:rPr>
              <a:t>Definición </a:t>
            </a:r>
            <a:endParaRPr sz="28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s-AR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Anomalías estructurales del corazón o de los vasos que se presentan al nacimiento, pudiendo tener repercusión al momento del nacimiento o en etapas mas tardías de la vida. 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s-AR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Incidencia: 1% de los RN. 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5" y="6273612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6466354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1037" y="6219863"/>
            <a:ext cx="119181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0757" y="353899"/>
            <a:ext cx="971478" cy="73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6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Rounded"/>
              <a:buNone/>
            </a:pPr>
            <a:r>
              <a:rPr lang="es-AR" sz="2400" b="1">
                <a:latin typeface="Arial Rounded"/>
                <a:ea typeface="Arial Rounded"/>
                <a:cs typeface="Arial Rounded"/>
                <a:sym typeface="Arial Rounded"/>
              </a:rPr>
              <a:t>Incidencia</a:t>
            </a:r>
            <a:endParaRPr sz="24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37" name="Google Shape;137;p4"/>
          <p:cNvGrpSpPr/>
          <p:nvPr/>
        </p:nvGrpSpPr>
        <p:grpSpPr>
          <a:xfrm>
            <a:off x="457200" y="1605261"/>
            <a:ext cx="8229600" cy="4515840"/>
            <a:chOff x="0" y="5061"/>
            <a:chExt cx="8229600" cy="4515840"/>
          </a:xfrm>
        </p:grpSpPr>
        <p:sp>
          <p:nvSpPr>
            <p:cNvPr id="138" name="Google Shape;138;p4"/>
            <p:cNvSpPr/>
            <p:nvPr/>
          </p:nvSpPr>
          <p:spPr>
            <a:xfrm>
              <a:off x="0" y="5061"/>
              <a:ext cx="8229600" cy="119808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sy="23000" kx="1200000" algn="b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58485" y="63546"/>
              <a:ext cx="8112630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Argentina: 7000 RN con CC, Entre Ríos: 200 RN (100 subsistema público de salud)</a:t>
              </a:r>
              <a:endParaRPr sz="2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0" y="1203141"/>
              <a:ext cx="8229600" cy="105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0" y="1203141"/>
              <a:ext cx="8229600" cy="105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275" tIns="30475" rIns="170675" bIns="304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Char char="•"/>
              </a:pPr>
              <a:r>
                <a:rPr lang="es-AR" sz="2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50 al 70% requieren tratamiento en 1° año de vida.</a:t>
              </a:r>
              <a:endParaRPr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Char char="•"/>
              </a:pPr>
              <a:r>
                <a:rPr lang="es-AR" sz="2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70% fallecen sin tratamiento. </a:t>
              </a:r>
              <a:endParaRPr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0" y="2262981"/>
              <a:ext cx="8229600" cy="119808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sy="23000" kx="1200000" algn="b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58485" y="2321466"/>
              <a:ext cx="8112630" cy="1081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i="0" u="none" strike="noStrike" cap="none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2° causa de muerte en RN, 1° causa en lactantes</a:t>
              </a:r>
              <a:endParaRPr sz="2400" b="1" i="0" u="none" strike="noStrike" cap="none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0" y="3461061"/>
              <a:ext cx="8229600" cy="105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0" y="3461061"/>
              <a:ext cx="8229600" cy="1059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275" tIns="30475" rIns="170675" bIns="3047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Char char="•"/>
              </a:pPr>
              <a:r>
                <a:rPr lang="es-AR" sz="2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Responsable del 10 % de la mortalidad infantil</a:t>
              </a:r>
              <a:endParaRPr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Char char="•"/>
              </a:pPr>
              <a:r>
                <a:rPr lang="es-AR" sz="2400" b="1" i="0" u="none" strike="noStrike" cap="none">
                  <a:solidFill>
                    <a:schemeClr val="dk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Malformación congénita mas frecuente.</a:t>
              </a:r>
              <a:endParaRPr sz="2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5" y="6273612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6466354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1037" y="6219863"/>
            <a:ext cx="119181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0757" y="353899"/>
            <a:ext cx="971478" cy="73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7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2"/>
          <p:cNvGrpSpPr/>
          <p:nvPr/>
        </p:nvGrpSpPr>
        <p:grpSpPr>
          <a:xfrm>
            <a:off x="1673136" y="272219"/>
            <a:ext cx="5664054" cy="6147729"/>
            <a:chOff x="1349608" y="131179"/>
            <a:chExt cx="5664054" cy="6147729"/>
          </a:xfrm>
        </p:grpSpPr>
        <p:sp>
          <p:nvSpPr>
            <p:cNvPr id="210" name="Google Shape;210;p22"/>
            <p:cNvSpPr/>
            <p:nvPr/>
          </p:nvSpPr>
          <p:spPr>
            <a:xfrm>
              <a:off x="1418308" y="131179"/>
              <a:ext cx="5404705" cy="770472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2"/>
            <p:cNvSpPr txBox="1"/>
            <p:nvPr/>
          </p:nvSpPr>
          <p:spPr>
            <a:xfrm>
              <a:off x="1440874" y="153745"/>
              <a:ext cx="5359573" cy="725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Pesquisa Universal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400" b="1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(oximetría /auscultación/pulsos)</a:t>
              </a:r>
              <a:endParaRPr sz="24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 rot="5247999">
              <a:off x="3939183" y="873378"/>
              <a:ext cx="421909" cy="6185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 txBox="1"/>
            <p:nvPr/>
          </p:nvSpPr>
          <p:spPr>
            <a:xfrm rot="-152001">
              <a:off x="3961777" y="971757"/>
              <a:ext cx="371126" cy="295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349608" y="1463648"/>
              <a:ext cx="5664054" cy="861825"/>
            </a:xfrm>
            <a:prstGeom prst="roundRect">
              <a:avLst>
                <a:gd name="adj" fmla="val 10000"/>
              </a:avLst>
            </a:prstGeom>
            <a:solidFill>
              <a:srgbClr val="FC591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1374850" y="1488890"/>
              <a:ext cx="5613570" cy="811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IC/ Derivación </a:t>
              </a:r>
              <a:r>
                <a:rPr lang="es-AR" sz="20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Oportuna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al  centro </a:t>
              </a:r>
              <a:r>
                <a:rPr lang="es-AR" sz="2000" b="1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mas </a:t>
              </a:r>
              <a:r>
                <a:rPr lang="es-AR" sz="20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próximo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(</a:t>
              </a:r>
              <a:r>
                <a:rPr lang="es-AR" sz="2000" b="1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evaluación por cardiólogo)</a:t>
              </a:r>
              <a:endParaRPr sz="20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16" name="Google Shape;216;p22"/>
            <p:cNvSpPr/>
            <p:nvPr/>
          </p:nvSpPr>
          <p:spPr>
            <a:xfrm rot="5452806">
              <a:off x="3952087" y="2307439"/>
              <a:ext cx="436909" cy="6185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 txBox="1"/>
            <p:nvPr/>
          </p:nvSpPr>
          <p:spPr>
            <a:xfrm rot="52806">
              <a:off x="3985985" y="2398264"/>
              <a:ext cx="371126" cy="305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2903530" y="2907950"/>
              <a:ext cx="2516624" cy="550161"/>
            </a:xfrm>
            <a:prstGeom prst="roundRect">
              <a:avLst>
                <a:gd name="adj" fmla="val 10000"/>
              </a:avLst>
            </a:prstGeom>
            <a:solidFill>
              <a:srgbClr val="FCA81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 txBox="1"/>
            <p:nvPr/>
          </p:nvSpPr>
          <p:spPr>
            <a:xfrm>
              <a:off x="2919644" y="2924064"/>
              <a:ext cx="2484396" cy="517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Confirmación</a:t>
              </a:r>
              <a:endParaRPr sz="24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20" name="Google Shape;220;p22"/>
            <p:cNvSpPr/>
            <p:nvPr/>
          </p:nvSpPr>
          <p:spPr>
            <a:xfrm rot="5657520">
              <a:off x="3939869" y="3494165"/>
              <a:ext cx="518934" cy="6185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 rot="257520">
              <a:off x="4019599" y="3544188"/>
              <a:ext cx="371126" cy="363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1498196" y="4148764"/>
              <a:ext cx="5498174" cy="896092"/>
            </a:xfrm>
            <a:prstGeom prst="roundRect">
              <a:avLst>
                <a:gd name="adj" fmla="val 10000"/>
              </a:avLst>
            </a:prstGeom>
            <a:solidFill>
              <a:srgbClr val="F7D715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1524442" y="4175010"/>
              <a:ext cx="5445682" cy="84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000" b="1" dirty="0" smtClean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Registro pesquisa / Denuncia casos (formulario</a:t>
              </a:r>
              <a:r>
                <a:rPr lang="es-AR" sz="2000" b="1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) y comunicación con referente</a:t>
              </a:r>
              <a:endParaRPr sz="20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 rot="5231949">
              <a:off x="3942380" y="5077530"/>
              <a:ext cx="513862" cy="6185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 rot="-168051">
              <a:off x="4009982" y="5129963"/>
              <a:ext cx="371126" cy="3597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2347032" y="5728747"/>
              <a:ext cx="3629619" cy="550161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2363146" y="5744861"/>
              <a:ext cx="3597391" cy="517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400" b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Seguimiento Integral</a:t>
              </a:r>
              <a:endParaRPr sz="2400" b="1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228" name="Google Shape;2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5" y="6273612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6466354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404" y="6287760"/>
            <a:ext cx="1191815" cy="35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66" y="87589"/>
            <a:ext cx="1712236" cy="1328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ctrTitle"/>
          </p:nvPr>
        </p:nvSpPr>
        <p:spPr>
          <a:xfrm>
            <a:off x="1259632" y="1970481"/>
            <a:ext cx="6858000" cy="2801075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PROGRAMA DE PESQUISA DE CARDIOPATIAS CONGÉNITAS</a:t>
            </a:r>
            <a:br>
              <a:rPr lang="es-AR"/>
            </a:br>
            <a:r>
              <a:rPr lang="es-AR"/>
              <a:t>Provincia de Entre Ríos</a:t>
            </a:r>
            <a:endParaRPr/>
          </a:p>
        </p:txBody>
      </p:sp>
      <p:pic>
        <p:nvPicPr>
          <p:cNvPr id="237" name="Google Shape;2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688" y="5876925"/>
            <a:ext cx="23368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275" y="5503863"/>
            <a:ext cx="1071563" cy="127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8" y="5519738"/>
            <a:ext cx="1655762" cy="12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60648"/>
            <a:ext cx="9144000" cy="6107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241" name="Google Shape;241;p23"/>
          <p:cNvSpPr txBox="1"/>
          <p:nvPr/>
        </p:nvSpPr>
        <p:spPr>
          <a:xfrm>
            <a:off x="13399" y="1268760"/>
            <a:ext cx="6195788" cy="701721"/>
          </a:xfrm>
          <a:prstGeom prst="rect">
            <a:avLst/>
          </a:prstGeom>
          <a:solidFill>
            <a:srgbClr val="FCA81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Char char="•"/>
            </a:pPr>
            <a:r>
              <a:rPr lang="es-AR"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UNIVERSALIDAD DE LA PESQUISA</a:t>
            </a:r>
            <a:endParaRPr sz="3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6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4"/>
          <p:cNvSpPr txBox="1"/>
          <p:nvPr/>
        </p:nvSpPr>
        <p:spPr>
          <a:xfrm>
            <a:off x="833083" y="202941"/>
            <a:ext cx="7608471" cy="36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A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RECORDANDO CONCEPTOS……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AR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A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Rastreo </a:t>
            </a:r>
            <a:r>
              <a:rPr lang="es-AR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sistemático y temprano</a:t>
            </a:r>
            <a:r>
              <a:rPr lang="es-AR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detectar afecciones en las que pueden evitarse o limitarse sus efectos a futuro</a:t>
            </a:r>
            <a:r>
              <a:rPr lang="es-A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775" y="6273612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584" y="6466354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7404" y="6287760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/>
          <p:nvPr/>
        </p:nvSpPr>
        <p:spPr>
          <a:xfrm>
            <a:off x="494612" y="4149080"/>
            <a:ext cx="8179932" cy="14773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patología de significativa gravedad que, con un diagnóstico y tratamiento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precoz, mejore sustancialmente su pronóstico.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 de fácil implementación, accesible para todos los candidatos a la pesquisa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de un costo que lo haga factible.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sistema de seguimiento adecuado para los casos con pesquisa positiva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54093" y="92622"/>
            <a:ext cx="971478" cy="736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3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 txBox="1"/>
          <p:nvPr/>
        </p:nvSpPr>
        <p:spPr>
          <a:xfrm>
            <a:off x="2339686" y="3072836"/>
            <a:ext cx="6195788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 txBox="1"/>
          <p:nvPr/>
        </p:nvSpPr>
        <p:spPr>
          <a:xfrm>
            <a:off x="4244659" y="3733367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5"/>
          <p:cNvGrpSpPr/>
          <p:nvPr/>
        </p:nvGrpSpPr>
        <p:grpSpPr>
          <a:xfrm>
            <a:off x="202286" y="368742"/>
            <a:ext cx="7898106" cy="5544451"/>
            <a:chOff x="0" y="36086"/>
            <a:chExt cx="7898106" cy="5544451"/>
          </a:xfrm>
        </p:grpSpPr>
        <p:sp>
          <p:nvSpPr>
            <p:cNvPr id="262" name="Google Shape;262;p25"/>
            <p:cNvSpPr/>
            <p:nvPr/>
          </p:nvSpPr>
          <p:spPr>
            <a:xfrm>
              <a:off x="0" y="301766"/>
              <a:ext cx="7898106" cy="765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 txBox="1"/>
            <p:nvPr/>
          </p:nvSpPr>
          <p:spPr>
            <a:xfrm>
              <a:off x="0" y="301766"/>
              <a:ext cx="7898106" cy="76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975" tIns="374900" rIns="6129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A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todos los Recién Nacidos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394905" y="36086"/>
              <a:ext cx="5528674" cy="5313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 txBox="1"/>
            <p:nvPr/>
          </p:nvSpPr>
          <p:spPr>
            <a:xfrm>
              <a:off x="420844" y="62025"/>
              <a:ext cx="5476796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950" tIns="0" rIns="208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QUIENES?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0" y="1430096"/>
              <a:ext cx="7898106" cy="765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5"/>
            <p:cNvSpPr txBox="1"/>
            <p:nvPr/>
          </p:nvSpPr>
          <p:spPr>
            <a:xfrm>
              <a:off x="0" y="1430096"/>
              <a:ext cx="7898106" cy="76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975" tIns="374900" rIns="6129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A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Luego de 24 hs de nacidos. Lo mas próximo al Alta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394905" y="1164416"/>
              <a:ext cx="5528674" cy="5313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 txBox="1"/>
            <p:nvPr/>
          </p:nvSpPr>
          <p:spPr>
            <a:xfrm>
              <a:off x="420844" y="1190355"/>
              <a:ext cx="5476796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950" tIns="0" rIns="208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CUANDO?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0" y="2558426"/>
              <a:ext cx="7898106" cy="765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0" y="2558426"/>
              <a:ext cx="7898106" cy="76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975" tIns="374900" rIns="6129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A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 Internación Conjunta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94905" y="2292746"/>
              <a:ext cx="5528674" cy="5313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5"/>
            <p:cNvSpPr txBox="1"/>
            <p:nvPr/>
          </p:nvSpPr>
          <p:spPr>
            <a:xfrm>
              <a:off x="420844" y="2318685"/>
              <a:ext cx="5476796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950" tIns="0" rIns="208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DONDE?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0" y="3686757"/>
              <a:ext cx="7898106" cy="765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0" y="3686757"/>
              <a:ext cx="7898106" cy="76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975" tIns="374900" rIns="6129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A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Enfermería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394905" y="3421077"/>
              <a:ext cx="5528674" cy="5313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5"/>
            <p:cNvSpPr txBox="1"/>
            <p:nvPr/>
          </p:nvSpPr>
          <p:spPr>
            <a:xfrm>
              <a:off x="420844" y="3447016"/>
              <a:ext cx="5476796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950" tIns="0" rIns="208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QUIEN?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0" y="4815087"/>
              <a:ext cx="7898106" cy="7654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0" y="4815087"/>
              <a:ext cx="7898106" cy="765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12975" tIns="374900" rIns="6129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s-AR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OXIMETRÍA EN MSD (preductal) Y MID o MII (posductal)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394905" y="4549407"/>
              <a:ext cx="5528674" cy="5313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5"/>
            <p:cNvSpPr txBox="1"/>
            <p:nvPr/>
          </p:nvSpPr>
          <p:spPr>
            <a:xfrm>
              <a:off x="420844" y="4575346"/>
              <a:ext cx="5476796" cy="479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8950" tIns="0" rIns="20895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COMO?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" name="Google Shape;282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8224" y="1627358"/>
            <a:ext cx="2392868" cy="339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66249" y="141041"/>
            <a:ext cx="911667" cy="690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6" descr="Resultado de imagen para oximetro de pulso con sensor neonat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979" y="3961199"/>
            <a:ext cx="2012092" cy="226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9" y="3968261"/>
            <a:ext cx="2799073" cy="279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55" y="6093296"/>
            <a:ext cx="379225" cy="44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560" y="6316159"/>
            <a:ext cx="6949820" cy="6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06460" y="6137565"/>
            <a:ext cx="1191815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/>
        </p:nvSpPr>
        <p:spPr>
          <a:xfrm>
            <a:off x="2339686" y="3072836"/>
            <a:ext cx="6195788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4244659" y="3733367"/>
            <a:ext cx="4311837" cy="50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6"/>
          <p:cNvSpPr txBox="1">
            <a:spLocks noGrp="1"/>
          </p:cNvSpPr>
          <p:nvPr>
            <p:ph type="title"/>
          </p:nvPr>
        </p:nvSpPr>
        <p:spPr>
          <a:xfrm>
            <a:off x="251521" y="139100"/>
            <a:ext cx="8646754" cy="859203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/>
              <a:t>OXÍMETROS DE PULSO</a:t>
            </a:r>
            <a:endParaRPr/>
          </a:p>
        </p:txBody>
      </p:sp>
      <p:pic>
        <p:nvPicPr>
          <p:cNvPr id="296" name="Google Shape;296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75071" y="1260896"/>
            <a:ext cx="3637452" cy="2413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6"/>
          <p:cNvSpPr txBox="1"/>
          <p:nvPr/>
        </p:nvSpPr>
        <p:spPr>
          <a:xfrm>
            <a:off x="278171" y="1234946"/>
            <a:ext cx="4861008" cy="2474897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oxímetro de pulso debe constar de tres partes: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donde se encuentra la pantalla con los valores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cable-paciente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sensor que debe ser un sensor neonatal.</a:t>
            </a:r>
            <a:endParaRPr/>
          </a:p>
        </p:txBody>
      </p:sp>
      <p:pic>
        <p:nvPicPr>
          <p:cNvPr id="298" name="Google Shape;298;p2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20724" y="3870964"/>
            <a:ext cx="3336246" cy="208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 descr="Resultado de imagen para oximetro de pulso con sensor neonata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61665" y="3794813"/>
            <a:ext cx="1242549" cy="999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4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373</Words>
  <Application>Microsoft Office PowerPoint</Application>
  <PresentationFormat>Presentación en pantalla (4:3)</PresentationFormat>
  <Paragraphs>64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       </vt:lpstr>
      <vt:lpstr>CARDIOPATÍAS CONGÉNITAS: Definición </vt:lpstr>
      <vt:lpstr>Incidencia</vt:lpstr>
      <vt:lpstr>Presentación de PowerPoint</vt:lpstr>
      <vt:lpstr>PROGRAMA DE PESQUISA DE CARDIOPATIAS CONGÉNITAS Provincia de Entre Ríos</vt:lpstr>
      <vt:lpstr>Presentación de PowerPoint</vt:lpstr>
      <vt:lpstr>Presentación de PowerPoint</vt:lpstr>
      <vt:lpstr>OXÍMETROS DE PULSO</vt:lpstr>
      <vt:lpstr>ALGORITMO</vt:lpstr>
      <vt:lpstr>Toda CC tendrá Test + ???</vt:lpstr>
      <vt:lpstr>Presentación de PowerPoint</vt:lpstr>
      <vt:lpstr>REGISTRO ALTA CONJUNTA</vt:lpstr>
      <vt:lpstr>REGISTRO OFICIAL PROGRAMA PROVINCIAL DE PESQUISA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1</cp:revision>
  <dcterms:created xsi:type="dcterms:W3CDTF">2021-10-27T21:32:11Z</dcterms:created>
  <dcterms:modified xsi:type="dcterms:W3CDTF">2021-10-27T21:40:39Z</dcterms:modified>
</cp:coreProperties>
</file>