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80" r:id="rId2"/>
    <p:sldId id="331" r:id="rId3"/>
    <p:sldId id="337" r:id="rId4"/>
    <p:sldId id="347" r:id="rId5"/>
    <p:sldId id="348" r:id="rId6"/>
    <p:sldId id="349" r:id="rId7"/>
    <p:sldId id="350" r:id="rId8"/>
    <p:sldId id="352" r:id="rId9"/>
    <p:sldId id="351" r:id="rId10"/>
    <p:sldId id="353" r:id="rId11"/>
    <p:sldId id="354" r:id="rId12"/>
    <p:sldId id="355" r:id="rId13"/>
    <p:sldId id="356" r:id="rId14"/>
    <p:sldId id="357" r:id="rId15"/>
    <p:sldId id="358" r:id="rId16"/>
    <p:sldId id="359" r:id="rId17"/>
    <p:sldId id="360" r:id="rId18"/>
    <p:sldId id="361" r:id="rId19"/>
    <p:sldId id="362" r:id="rId20"/>
    <p:sldId id="364" r:id="rId21"/>
    <p:sldId id="365" r:id="rId22"/>
    <p:sldId id="363" r:id="rId23"/>
    <p:sldId id="366" r:id="rId24"/>
    <p:sldId id="367" r:id="rId25"/>
    <p:sldId id="368" r:id="rId26"/>
    <p:sldId id="369" r:id="rId27"/>
    <p:sldId id="381" r:id="rId28"/>
    <p:sldId id="382" r:id="rId29"/>
    <p:sldId id="383" r:id="rId30"/>
    <p:sldId id="384" r:id="rId31"/>
    <p:sldId id="385" r:id="rId32"/>
    <p:sldId id="386" r:id="rId33"/>
    <p:sldId id="387" r:id="rId34"/>
    <p:sldId id="388" r:id="rId35"/>
    <p:sldId id="389" r:id="rId36"/>
    <p:sldId id="390" r:id="rId37"/>
    <p:sldId id="397" r:id="rId38"/>
    <p:sldId id="401" r:id="rId39"/>
    <p:sldId id="398" r:id="rId40"/>
    <p:sldId id="399" r:id="rId41"/>
    <p:sldId id="370" r:id="rId42"/>
    <p:sldId id="371" r:id="rId43"/>
    <p:sldId id="372" r:id="rId44"/>
    <p:sldId id="391" r:id="rId45"/>
    <p:sldId id="374" r:id="rId46"/>
    <p:sldId id="375" r:id="rId47"/>
    <p:sldId id="377" r:id="rId48"/>
    <p:sldId id="373" r:id="rId49"/>
    <p:sldId id="378" r:id="rId50"/>
    <p:sldId id="400" r:id="rId51"/>
    <p:sldId id="379" r:id="rId52"/>
    <p:sldId id="380" r:id="rId53"/>
    <p:sldId id="392" r:id="rId54"/>
    <p:sldId id="393" r:id="rId55"/>
    <p:sldId id="394" r:id="rId56"/>
    <p:sldId id="396" r:id="rId57"/>
    <p:sldId id="402" r:id="rId58"/>
    <p:sldId id="403" r:id="rId59"/>
    <p:sldId id="404" r:id="rId60"/>
    <p:sldId id="405" r:id="rId61"/>
    <p:sldId id="406" r:id="rId62"/>
    <p:sldId id="407" r:id="rId63"/>
    <p:sldId id="408" r:id="rId64"/>
    <p:sldId id="409" r:id="rId65"/>
    <p:sldId id="410" r:id="rId66"/>
    <p:sldId id="411" r:id="rId67"/>
    <p:sldId id="412" r:id="rId6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 Type="http://schemas.openxmlformats.org/officeDocument/2006/relationships/slide" Target="slides/slide6.xml" /><Relationship Id="rId71"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notesMaster" Target="notesMasters/notesMaster1.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theme" Target="theme/theme1.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2EE8B-3D31-4F46-B243-39D89D82F9C3}" type="datetimeFigureOut">
              <a:rPr lang="es-AR" smtClean="0"/>
              <a:pPr/>
              <a:t>8/9/2021</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F98C6-D843-4EDC-A2A1-4E2C2C2544B1}" type="slidenum">
              <a:rPr lang="es-AR" smtClean="0"/>
              <a:pPr/>
              <a:t>‹Nº›</a:t>
            </a:fld>
            <a:endParaRPr lang="es-AR"/>
          </a:p>
        </p:txBody>
      </p:sp>
    </p:spTree>
    <p:extLst>
      <p:ext uri="{BB962C8B-B14F-4D97-AF65-F5344CB8AC3E}">
        <p14:creationId xmlns:p14="http://schemas.microsoft.com/office/powerpoint/2010/main" val="2886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797D7A4-0491-4198-B988-5833F408D553}" type="datetimeFigureOut">
              <a:rPr lang="es-ES" smtClean="0"/>
              <a:pPr/>
              <a:t>08/09/2021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43BC20-80E5-43DD-BDE3-FF741CB0A2E6}" type="slidenum">
              <a:rPr lang="es-ES" smtClean="0"/>
              <a:pPr/>
              <a:t>‹Nº›</a:t>
            </a:fld>
            <a:endParaRPr lang="es-ES"/>
          </a:p>
        </p:txBody>
      </p:sp>
    </p:spTree>
    <p:extLst>
      <p:ext uri="{BB962C8B-B14F-4D97-AF65-F5344CB8AC3E}">
        <p14:creationId xmlns:p14="http://schemas.microsoft.com/office/powerpoint/2010/main" val="42167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797D7A4-0491-4198-B988-5833F408D553}" type="datetimeFigureOut">
              <a:rPr lang="es-ES" smtClean="0"/>
              <a:pPr/>
              <a:t>08/09/2021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43BC20-80E5-43DD-BDE3-FF741CB0A2E6}" type="slidenum">
              <a:rPr lang="es-ES" smtClean="0"/>
              <a:pPr/>
              <a:t>‹Nº›</a:t>
            </a:fld>
            <a:endParaRPr lang="es-ES"/>
          </a:p>
        </p:txBody>
      </p:sp>
    </p:spTree>
    <p:extLst>
      <p:ext uri="{BB962C8B-B14F-4D97-AF65-F5344CB8AC3E}">
        <p14:creationId xmlns:p14="http://schemas.microsoft.com/office/powerpoint/2010/main" val="349103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797D7A4-0491-4198-B988-5833F408D553}" type="datetimeFigureOut">
              <a:rPr lang="es-ES" smtClean="0"/>
              <a:pPr/>
              <a:t>08/09/2021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43BC20-80E5-43DD-BDE3-FF741CB0A2E6}" type="slidenum">
              <a:rPr lang="es-ES" smtClean="0"/>
              <a:pPr/>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5499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797D7A4-0491-4198-B988-5833F408D553}" type="datetimeFigureOut">
              <a:rPr lang="es-ES" smtClean="0"/>
              <a:pPr/>
              <a:t>08/09/2021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43BC20-80E5-43DD-BDE3-FF741CB0A2E6}" type="slidenum">
              <a:rPr lang="es-ES" smtClean="0"/>
              <a:pPr/>
              <a:t>‹Nº›</a:t>
            </a:fld>
            <a:endParaRPr lang="es-ES"/>
          </a:p>
        </p:txBody>
      </p:sp>
    </p:spTree>
    <p:extLst>
      <p:ext uri="{BB962C8B-B14F-4D97-AF65-F5344CB8AC3E}">
        <p14:creationId xmlns:p14="http://schemas.microsoft.com/office/powerpoint/2010/main" val="3348131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797D7A4-0491-4198-B988-5833F408D553}" type="datetimeFigureOut">
              <a:rPr lang="es-ES" smtClean="0"/>
              <a:pPr/>
              <a:t>08/09/2021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43BC20-80E5-43DD-BDE3-FF741CB0A2E6}" type="slidenum">
              <a:rPr lang="es-ES" smtClean="0"/>
              <a:pPr/>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63051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797D7A4-0491-4198-B988-5833F408D553}" type="datetimeFigureOut">
              <a:rPr lang="es-ES" smtClean="0"/>
              <a:pPr/>
              <a:t>08/09/2021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43BC20-80E5-43DD-BDE3-FF741CB0A2E6}" type="slidenum">
              <a:rPr lang="es-ES" smtClean="0"/>
              <a:pPr/>
              <a:t>‹Nº›</a:t>
            </a:fld>
            <a:endParaRPr lang="es-ES"/>
          </a:p>
        </p:txBody>
      </p:sp>
    </p:spTree>
    <p:extLst>
      <p:ext uri="{BB962C8B-B14F-4D97-AF65-F5344CB8AC3E}">
        <p14:creationId xmlns:p14="http://schemas.microsoft.com/office/powerpoint/2010/main" val="3964701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97D7A4-0491-4198-B988-5833F408D553}" type="datetimeFigureOut">
              <a:rPr lang="es-ES" smtClean="0"/>
              <a:pPr/>
              <a:t>08/09/2021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43BC20-80E5-43DD-BDE3-FF741CB0A2E6}" type="slidenum">
              <a:rPr lang="es-ES" smtClean="0"/>
              <a:pPr/>
              <a:t>‹Nº›</a:t>
            </a:fld>
            <a:endParaRPr lang="es-ES"/>
          </a:p>
        </p:txBody>
      </p:sp>
    </p:spTree>
    <p:extLst>
      <p:ext uri="{BB962C8B-B14F-4D97-AF65-F5344CB8AC3E}">
        <p14:creationId xmlns:p14="http://schemas.microsoft.com/office/powerpoint/2010/main" val="3462896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97D7A4-0491-4198-B988-5833F408D553}" type="datetimeFigureOut">
              <a:rPr lang="es-ES" smtClean="0"/>
              <a:pPr/>
              <a:t>08/09/2021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43BC20-80E5-43DD-BDE3-FF741CB0A2E6}" type="slidenum">
              <a:rPr lang="es-ES" smtClean="0"/>
              <a:pPr/>
              <a:t>‹Nº›</a:t>
            </a:fld>
            <a:endParaRPr lang="es-ES"/>
          </a:p>
        </p:txBody>
      </p:sp>
    </p:spTree>
    <p:extLst>
      <p:ext uri="{BB962C8B-B14F-4D97-AF65-F5344CB8AC3E}">
        <p14:creationId xmlns:p14="http://schemas.microsoft.com/office/powerpoint/2010/main" val="3112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97D7A4-0491-4198-B988-5833F408D553}" type="datetimeFigureOut">
              <a:rPr lang="es-ES" smtClean="0"/>
              <a:pPr/>
              <a:t>08/09/2021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43BC20-80E5-43DD-BDE3-FF741CB0A2E6}" type="slidenum">
              <a:rPr lang="es-ES" smtClean="0"/>
              <a:pPr/>
              <a:t>‹Nº›</a:t>
            </a:fld>
            <a:endParaRPr lang="es-ES"/>
          </a:p>
        </p:txBody>
      </p:sp>
    </p:spTree>
    <p:extLst>
      <p:ext uri="{BB962C8B-B14F-4D97-AF65-F5344CB8AC3E}">
        <p14:creationId xmlns:p14="http://schemas.microsoft.com/office/powerpoint/2010/main" val="658606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797D7A4-0491-4198-B988-5833F408D553}" type="datetimeFigureOut">
              <a:rPr lang="es-ES" smtClean="0"/>
              <a:pPr/>
              <a:t>08/09/2021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43BC20-80E5-43DD-BDE3-FF741CB0A2E6}" type="slidenum">
              <a:rPr lang="es-ES" smtClean="0"/>
              <a:pPr/>
              <a:t>‹Nº›</a:t>
            </a:fld>
            <a:endParaRPr lang="es-ES"/>
          </a:p>
        </p:txBody>
      </p:sp>
    </p:spTree>
    <p:extLst>
      <p:ext uri="{BB962C8B-B14F-4D97-AF65-F5344CB8AC3E}">
        <p14:creationId xmlns:p14="http://schemas.microsoft.com/office/powerpoint/2010/main" val="4260122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797D7A4-0491-4198-B988-5833F408D553}" type="datetimeFigureOut">
              <a:rPr lang="es-ES" smtClean="0"/>
              <a:pPr/>
              <a:t>08/09/2021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43BC20-80E5-43DD-BDE3-FF741CB0A2E6}" type="slidenum">
              <a:rPr lang="es-ES" smtClean="0"/>
              <a:pPr/>
              <a:t>‹Nº›</a:t>
            </a:fld>
            <a:endParaRPr lang="es-ES"/>
          </a:p>
        </p:txBody>
      </p:sp>
    </p:spTree>
    <p:extLst>
      <p:ext uri="{BB962C8B-B14F-4D97-AF65-F5344CB8AC3E}">
        <p14:creationId xmlns:p14="http://schemas.microsoft.com/office/powerpoint/2010/main" val="3970750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797D7A4-0491-4198-B988-5833F408D553}" type="datetimeFigureOut">
              <a:rPr lang="es-ES" smtClean="0"/>
              <a:pPr/>
              <a:t>08/09/2021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843BC20-80E5-43DD-BDE3-FF741CB0A2E6}" type="slidenum">
              <a:rPr lang="es-ES" smtClean="0"/>
              <a:pPr/>
              <a:t>‹Nº›</a:t>
            </a:fld>
            <a:endParaRPr lang="es-ES"/>
          </a:p>
        </p:txBody>
      </p:sp>
    </p:spTree>
    <p:extLst>
      <p:ext uri="{BB962C8B-B14F-4D97-AF65-F5344CB8AC3E}">
        <p14:creationId xmlns:p14="http://schemas.microsoft.com/office/powerpoint/2010/main" val="145578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97D7A4-0491-4198-B988-5833F408D553}" type="datetimeFigureOut">
              <a:rPr lang="es-ES" smtClean="0"/>
              <a:pPr/>
              <a:t>08/09/2021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843BC20-80E5-43DD-BDE3-FF741CB0A2E6}" type="slidenum">
              <a:rPr lang="es-ES" smtClean="0"/>
              <a:pPr/>
              <a:t>‹Nº›</a:t>
            </a:fld>
            <a:endParaRPr lang="es-ES"/>
          </a:p>
        </p:txBody>
      </p:sp>
    </p:spTree>
    <p:extLst>
      <p:ext uri="{BB962C8B-B14F-4D97-AF65-F5344CB8AC3E}">
        <p14:creationId xmlns:p14="http://schemas.microsoft.com/office/powerpoint/2010/main" val="320462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7D7A4-0491-4198-B988-5833F408D553}" type="datetimeFigureOut">
              <a:rPr lang="es-ES" smtClean="0"/>
              <a:pPr/>
              <a:t>08/09/2021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843BC20-80E5-43DD-BDE3-FF741CB0A2E6}" type="slidenum">
              <a:rPr lang="es-ES" smtClean="0"/>
              <a:pPr/>
              <a:t>‹Nº›</a:t>
            </a:fld>
            <a:endParaRPr lang="es-ES"/>
          </a:p>
        </p:txBody>
      </p:sp>
    </p:spTree>
    <p:extLst>
      <p:ext uri="{BB962C8B-B14F-4D97-AF65-F5344CB8AC3E}">
        <p14:creationId xmlns:p14="http://schemas.microsoft.com/office/powerpoint/2010/main" val="1920649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797D7A4-0491-4198-B988-5833F408D553}" type="datetimeFigureOut">
              <a:rPr lang="es-ES" smtClean="0"/>
              <a:pPr/>
              <a:t>08/09/2021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43BC20-80E5-43DD-BDE3-FF741CB0A2E6}" type="slidenum">
              <a:rPr lang="es-ES" smtClean="0"/>
              <a:pPr/>
              <a:t>‹Nº›</a:t>
            </a:fld>
            <a:endParaRPr lang="es-ES"/>
          </a:p>
        </p:txBody>
      </p:sp>
    </p:spTree>
    <p:extLst>
      <p:ext uri="{BB962C8B-B14F-4D97-AF65-F5344CB8AC3E}">
        <p14:creationId xmlns:p14="http://schemas.microsoft.com/office/powerpoint/2010/main" val="42421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797D7A4-0491-4198-B988-5833F408D553}" type="datetimeFigureOut">
              <a:rPr lang="es-ES" smtClean="0"/>
              <a:pPr/>
              <a:t>08/09/2021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43BC20-80E5-43DD-BDE3-FF741CB0A2E6}" type="slidenum">
              <a:rPr lang="es-ES" smtClean="0"/>
              <a:pPr/>
              <a:t>‹Nº›</a:t>
            </a:fld>
            <a:endParaRPr lang="es-ES"/>
          </a:p>
        </p:txBody>
      </p:sp>
    </p:spTree>
    <p:extLst>
      <p:ext uri="{BB962C8B-B14F-4D97-AF65-F5344CB8AC3E}">
        <p14:creationId xmlns:p14="http://schemas.microsoft.com/office/powerpoint/2010/main" val="125867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97D7A4-0491-4198-B988-5833F408D553}" type="datetimeFigureOut">
              <a:rPr lang="es-ES" smtClean="0"/>
              <a:pPr/>
              <a:t>08/09/2021</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843BC20-80E5-43DD-BDE3-FF741CB0A2E6}" type="slidenum">
              <a:rPr lang="es-ES" smtClean="0"/>
              <a:pPr/>
              <a:t>‹Nº›</a:t>
            </a:fld>
            <a:endParaRPr lang="es-ES"/>
          </a:p>
        </p:txBody>
      </p:sp>
    </p:spTree>
    <p:extLst>
      <p:ext uri="{BB962C8B-B14F-4D97-AF65-F5344CB8AC3E}">
        <p14:creationId xmlns:p14="http://schemas.microsoft.com/office/powerpoint/2010/main" val="3931505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7.xml" /><Relationship Id="rId5" Type="http://schemas.openxmlformats.org/officeDocument/2006/relationships/image" Target="../media/image19.png" /><Relationship Id="rId4" Type="http://schemas.openxmlformats.org/officeDocument/2006/relationships/image" Target="../media/image18.png" /></Relationships>
</file>

<file path=ppt/slides/_rels/slide35.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20.png" /><Relationship Id="rId1" Type="http://schemas.openxmlformats.org/officeDocument/2006/relationships/slideLayout" Target="../slideLayouts/slideLayout7.xml" /><Relationship Id="rId4" Type="http://schemas.openxmlformats.org/officeDocument/2006/relationships/image" Target="../media/image22.png" /></Relationships>
</file>

<file path=ppt/slides/_rels/slide36.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image" Target="../media/image23.png" /><Relationship Id="rId1" Type="http://schemas.openxmlformats.org/officeDocument/2006/relationships/slideLayout" Target="../slideLayouts/slideLayout7.xml" /><Relationship Id="rId4" Type="http://schemas.openxmlformats.org/officeDocument/2006/relationships/image" Target="../media/image25.png"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27.png" /><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29.png" /><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image" Target="../media/image35.png"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3" Type="http://schemas.openxmlformats.org/officeDocument/2006/relationships/image" Target="../media/image37.png" /><Relationship Id="rId2" Type="http://schemas.openxmlformats.org/officeDocument/2006/relationships/image" Target="../media/image36.png"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0B503EB7-8243-4524-8784-3A8867D81A13}"/>
              </a:ext>
            </a:extLst>
          </p:cNvPr>
          <p:cNvSpPr>
            <a:spLocks noGrp="1"/>
          </p:cNvSpPr>
          <p:nvPr>
            <p:ph type="title"/>
          </p:nvPr>
        </p:nvSpPr>
        <p:spPr>
          <a:xfrm>
            <a:off x="677333" y="609600"/>
            <a:ext cx="9957841" cy="1950720"/>
          </a:xfrm>
        </p:spPr>
        <p:txBody>
          <a:bodyPr>
            <a:noAutofit/>
          </a:bodyPr>
          <a:lstStyle/>
          <a:p>
            <a:pPr algn="ctr"/>
            <a:r>
              <a:rPr lang="es-ES" sz="6000" b="1" dirty="0"/>
              <a:t>TUBERCULOSIS</a:t>
            </a:r>
          </a:p>
        </p:txBody>
      </p:sp>
      <p:sp>
        <p:nvSpPr>
          <p:cNvPr id="2" name="Marcador de contenido 1">
            <a:extLst>
              <a:ext uri="{FF2B5EF4-FFF2-40B4-BE49-F238E27FC236}">
                <a16:creationId xmlns:a16="http://schemas.microsoft.com/office/drawing/2014/main" id="{454F6F44-7E03-49F6-96A8-6A5BECEE5CAA}"/>
              </a:ext>
            </a:extLst>
          </p:cNvPr>
          <p:cNvSpPr>
            <a:spLocks noGrp="1"/>
          </p:cNvSpPr>
          <p:nvPr>
            <p:ph idx="1"/>
          </p:nvPr>
        </p:nvSpPr>
        <p:spPr>
          <a:xfrm>
            <a:off x="677334" y="3024554"/>
            <a:ext cx="9549878" cy="1625505"/>
          </a:xfrm>
        </p:spPr>
        <p:txBody>
          <a:bodyPr>
            <a:normAutofit/>
          </a:bodyPr>
          <a:lstStyle/>
          <a:p>
            <a:pPr marL="0" indent="0">
              <a:buNone/>
            </a:pPr>
            <a:r>
              <a:rPr lang="es-ES" sz="2800" dirty="0"/>
              <a:t>Detección, tratamiento, seguimiento de los pacientes y sus contactos.</a:t>
            </a:r>
          </a:p>
        </p:txBody>
      </p:sp>
      <p:pic>
        <p:nvPicPr>
          <p:cNvPr id="9" name="Picture 7" descr="Gobierno de Entre RÃ­os">
            <a:extLst>
              <a:ext uri="{FF2B5EF4-FFF2-40B4-BE49-F238E27FC236}">
                <a16:creationId xmlns:a16="http://schemas.microsoft.com/office/drawing/2014/main" id="{89C644F6-DFE0-4575-A472-AEB48C8D7807}"/>
              </a:ext>
            </a:extLst>
          </p:cNvPr>
          <p:cNvPicPr>
            <a:picLocks noChangeAspect="1" noChangeArrowheads="1"/>
          </p:cNvPicPr>
          <p:nvPr/>
        </p:nvPicPr>
        <p:blipFill>
          <a:blip r:embed="rId2" cstate="print"/>
          <a:srcRect/>
          <a:stretch>
            <a:fillRect/>
          </a:stretch>
        </p:blipFill>
        <p:spPr bwMode="auto">
          <a:xfrm>
            <a:off x="956676" y="5359538"/>
            <a:ext cx="2016224" cy="752874"/>
          </a:xfrm>
          <a:prstGeom prst="rect">
            <a:avLst/>
          </a:prstGeom>
          <a:noFill/>
        </p:spPr>
      </p:pic>
      <p:sp>
        <p:nvSpPr>
          <p:cNvPr id="4" name="CuadroTexto 3"/>
          <p:cNvSpPr txBox="1"/>
          <p:nvPr/>
        </p:nvSpPr>
        <p:spPr>
          <a:xfrm>
            <a:off x="3958683" y="5707555"/>
            <a:ext cx="4505092" cy="369332"/>
          </a:xfrm>
          <a:prstGeom prst="rect">
            <a:avLst/>
          </a:prstGeom>
          <a:noFill/>
        </p:spPr>
        <p:txBody>
          <a:bodyPr wrap="square" rtlCol="0">
            <a:spAutoFit/>
          </a:bodyPr>
          <a:lstStyle/>
          <a:p>
            <a:r>
              <a:rPr lang="es-AR" dirty="0"/>
              <a:t>Paraná, 2 de septiembre de 2021</a:t>
            </a:r>
          </a:p>
        </p:txBody>
      </p:sp>
    </p:spTree>
    <p:extLst>
      <p:ext uri="{BB962C8B-B14F-4D97-AF65-F5344CB8AC3E}">
        <p14:creationId xmlns:p14="http://schemas.microsoft.com/office/powerpoint/2010/main" val="2719451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AR" dirty="0"/>
              <a:t>Funciones del Nivel Provincial</a:t>
            </a:r>
            <a:endParaRPr lang="en-US" dirty="0"/>
          </a:p>
        </p:txBody>
      </p:sp>
      <p:sp>
        <p:nvSpPr>
          <p:cNvPr id="3" name="Marcador de contenido 2"/>
          <p:cNvSpPr>
            <a:spLocks noGrp="1"/>
          </p:cNvSpPr>
          <p:nvPr>
            <p:ph idx="1"/>
          </p:nvPr>
        </p:nvSpPr>
        <p:spPr/>
        <p:txBody>
          <a:bodyPr>
            <a:normAutofit fontScale="85000" lnSpcReduction="20000"/>
          </a:bodyPr>
          <a:lstStyle/>
          <a:p>
            <a:pPr lvl="0"/>
            <a:r>
              <a:rPr lang="es-AR" dirty="0"/>
              <a:t>Trabajar de manera articulada con los diferentes niveles de atención, identificando sus fortalezas y debilidades, para conjuntamente, encontrar la solución de aquellos obstáculos que impiden el logro de los objetivos planteados.</a:t>
            </a:r>
          </a:p>
          <a:p>
            <a:pPr lvl="0"/>
            <a:r>
              <a:rPr lang="es-AR" dirty="0"/>
              <a:t>Promover el trabajo extramuros de los centros de atención, donde se involucren actores y organizaciones importantes para la comunidad, para lograr tratamientos exitosos y centrados en el paciente.</a:t>
            </a:r>
          </a:p>
          <a:p>
            <a:pPr lvl="0"/>
            <a:r>
              <a:rPr lang="es-AR" dirty="0"/>
              <a:t>Realizar el diagnóstico de situación de la TB en la provincia.</a:t>
            </a:r>
            <a:endParaRPr lang="en-US" dirty="0"/>
          </a:p>
          <a:p>
            <a:pPr lvl="0"/>
            <a:r>
              <a:rPr lang="es-AR" dirty="0"/>
              <a:t>Proponer, según el diagnóstico, los planes y estrategias de control.</a:t>
            </a:r>
            <a:endParaRPr lang="en-US" dirty="0"/>
          </a:p>
          <a:p>
            <a:pPr lvl="0"/>
            <a:r>
              <a:rPr lang="es-AR" dirty="0"/>
              <a:t>Cumplir las normas nacionales.</a:t>
            </a:r>
            <a:endParaRPr lang="en-US" dirty="0"/>
          </a:p>
          <a:p>
            <a:pPr lvl="0"/>
            <a:r>
              <a:rPr lang="es-AR" dirty="0"/>
              <a:t>Asegurar el abastecimiento regular de medicamentos, insumos de laboratorio y otros necesarios para ejercer las actividades de control.</a:t>
            </a:r>
            <a:endParaRPr lang="en-US" dirty="0"/>
          </a:p>
          <a:p>
            <a:pPr lvl="0"/>
            <a:r>
              <a:rPr lang="es-AR" dirty="0"/>
              <a:t>Elaborar un plan que incluya actividades y recursos necesarios para: CAPACITACIÓN, SUPERVISIÓN Y EVALUACIÓN.</a:t>
            </a:r>
            <a:endParaRPr lang="en-US" dirty="0"/>
          </a:p>
          <a:p>
            <a:pPr lvl="0"/>
            <a:r>
              <a:rPr lang="es-AR" dirty="0"/>
              <a:t>Realizar la vigilancia epidemiológica y operacional del Programa de Control en la jurisdicción.</a:t>
            </a:r>
            <a:endParaRPr lang="en-US" dirty="0"/>
          </a:p>
          <a:p>
            <a:r>
              <a:rPr lang="es-AR" dirty="0"/>
              <a:t>Informar al nivel central la marcha del programa.</a:t>
            </a:r>
            <a:endParaRPr lang="en-US" dirty="0"/>
          </a:p>
        </p:txBody>
      </p:sp>
    </p:spTree>
    <p:extLst>
      <p:ext uri="{BB962C8B-B14F-4D97-AF65-F5344CB8AC3E}">
        <p14:creationId xmlns:p14="http://schemas.microsoft.com/office/powerpoint/2010/main" val="1414916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AR" dirty="0"/>
              <a:t>Funciones del Nivel Local </a:t>
            </a:r>
            <a:br>
              <a:rPr lang="es-AR" dirty="0"/>
            </a:br>
            <a:r>
              <a:rPr lang="es-AR" sz="1600" dirty="0"/>
              <a:t>(Hospitales, centros de salud y cualquier establecimiento que brinde cuidados de la salud.)</a:t>
            </a:r>
            <a:endParaRPr lang="en-US" sz="1600" dirty="0"/>
          </a:p>
        </p:txBody>
      </p:sp>
      <p:sp>
        <p:nvSpPr>
          <p:cNvPr id="3" name="Marcador de contenido 2"/>
          <p:cNvSpPr>
            <a:spLocks noGrp="1"/>
          </p:cNvSpPr>
          <p:nvPr>
            <p:ph idx="1"/>
          </p:nvPr>
        </p:nvSpPr>
        <p:spPr/>
        <p:txBody>
          <a:bodyPr>
            <a:normAutofit fontScale="77500" lnSpcReduction="20000"/>
          </a:bodyPr>
          <a:lstStyle/>
          <a:p>
            <a:pPr lvl="0"/>
            <a:r>
              <a:rPr lang="es-AR" dirty="0"/>
              <a:t>Identificar a los consultantes sospechosos de padecer TB, es decir a todo sintomático respiratorio.</a:t>
            </a:r>
            <a:endParaRPr lang="en-US" dirty="0"/>
          </a:p>
          <a:p>
            <a:pPr lvl="0"/>
            <a:r>
              <a:rPr lang="es-AR" dirty="0"/>
              <a:t>Efectuar los exámenes correspondientes para confirmar o no la sospecha.</a:t>
            </a:r>
            <a:endParaRPr lang="en-US" dirty="0"/>
          </a:p>
          <a:p>
            <a:pPr lvl="0"/>
            <a:r>
              <a:rPr lang="es-AR" dirty="0"/>
              <a:t>Tratar a los enfermos, administrando los medicamentos en forma supervisada, y evitar el abandono del tratamiento.</a:t>
            </a:r>
            <a:endParaRPr lang="en-US" dirty="0"/>
          </a:p>
          <a:p>
            <a:pPr lvl="0"/>
            <a:r>
              <a:rPr lang="es-AR" dirty="0"/>
              <a:t>Llevar los registros del enfermo en tratamiento y de los contactos estrechos, notificar los casos y realizar la evaluación de cohortes. </a:t>
            </a:r>
            <a:endParaRPr lang="en-US" dirty="0"/>
          </a:p>
          <a:p>
            <a:pPr lvl="0"/>
            <a:r>
              <a:rPr lang="es-AR" dirty="0"/>
              <a:t>Efectuar el control de los tratamientos y referenciar al hospital los casos que impliquen situaciones complejas (formas clínicas graves o complicadas, RAFAS, comorbilidades de difícil manejo, fracaso de tratamiento, tuberculosis resistente).</a:t>
            </a:r>
            <a:endParaRPr lang="en-US" dirty="0"/>
          </a:p>
          <a:p>
            <a:pPr lvl="0"/>
            <a:r>
              <a:rPr lang="es-AR" dirty="0"/>
              <a:t>Buscar los contactos estrechos e indicar tratamiento quimio profiláctico supervisado en los casos en los que esté indicado.</a:t>
            </a:r>
            <a:endParaRPr lang="en-US" dirty="0"/>
          </a:p>
          <a:p>
            <a:pPr lvl="0"/>
            <a:r>
              <a:rPr lang="es-AR" dirty="0"/>
              <a:t>Informar al nivel superior la evolución de los pacientes, como así también los resultados de tratamiento.</a:t>
            </a:r>
            <a:endParaRPr lang="en-US" dirty="0"/>
          </a:p>
          <a:p>
            <a:pPr lvl="0"/>
            <a:r>
              <a:rPr lang="es-AR" dirty="0"/>
              <a:t>Realizar actividades de educación para la salud con el enfermo, la familia y la comunidad.</a:t>
            </a:r>
            <a:endParaRPr lang="en-US" dirty="0"/>
          </a:p>
          <a:p>
            <a:pPr lvl="0"/>
            <a:r>
              <a:rPr lang="es-AR" dirty="0"/>
              <a:t>Mantener la disponibilidad adecuada de medicamentos y otros materiales necesarios. </a:t>
            </a:r>
            <a:endParaRPr lang="en-US" dirty="0"/>
          </a:p>
        </p:txBody>
      </p:sp>
    </p:spTree>
    <p:extLst>
      <p:ext uri="{BB962C8B-B14F-4D97-AF65-F5344CB8AC3E}">
        <p14:creationId xmlns:p14="http://schemas.microsoft.com/office/powerpoint/2010/main" val="943421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CASO SOSPECHOSO DE TB</a:t>
            </a:r>
            <a:endParaRPr lang="en-US" dirty="0"/>
          </a:p>
        </p:txBody>
      </p:sp>
      <p:sp>
        <p:nvSpPr>
          <p:cNvPr id="3" name="Marcador de contenido 2"/>
          <p:cNvSpPr>
            <a:spLocks noGrp="1"/>
          </p:cNvSpPr>
          <p:nvPr>
            <p:ph idx="1"/>
          </p:nvPr>
        </p:nvSpPr>
        <p:spPr/>
        <p:txBody>
          <a:bodyPr>
            <a:normAutofit/>
          </a:bodyPr>
          <a:lstStyle/>
          <a:p>
            <a:pPr marL="0" indent="0">
              <a:buNone/>
            </a:pPr>
            <a:r>
              <a:rPr lang="es-AR" altLang="en-US" u="sng" dirty="0"/>
              <a:t>1-Caso sospechoso de TB pulmonar</a:t>
            </a:r>
            <a:r>
              <a:rPr lang="es-AR" altLang="en-US" dirty="0"/>
              <a:t>: todo sintomático respiratorio (SR), es decir, toda persona con tos y expectoración por más de 15 días</a:t>
            </a:r>
            <a:r>
              <a:rPr lang="es-ES" altLang="en-US" dirty="0"/>
              <a:t>. </a:t>
            </a:r>
            <a:r>
              <a:rPr lang="es-AR" altLang="en-US" dirty="0"/>
              <a:t>Otros síntomas que sugieren la presencia de tuberculosis son:</a:t>
            </a:r>
          </a:p>
          <a:p>
            <a:r>
              <a:rPr lang="es-AR" altLang="en-US" dirty="0"/>
              <a:t>expectoración con sangre (hemoptisis), con o sin dolor torácico. </a:t>
            </a:r>
          </a:p>
          <a:p>
            <a:r>
              <a:rPr lang="es-AR" altLang="en-US" dirty="0"/>
              <a:t>pérdida de peso, apetito, fiebre, sudoración nocturna, decaimiento, cansancio</a:t>
            </a:r>
            <a:r>
              <a:rPr lang="es-ES" altLang="en-US" dirty="0"/>
              <a:t>.</a:t>
            </a:r>
          </a:p>
          <a:p>
            <a:pPr marL="0" indent="0" algn="just">
              <a:buNone/>
            </a:pPr>
            <a:r>
              <a:rPr lang="es-AR" altLang="en-US" u="sng" dirty="0"/>
              <a:t>2-Caso sospechoso de TB extra pulmonar</a:t>
            </a:r>
            <a:r>
              <a:rPr lang="es-AR" altLang="en-US" dirty="0"/>
              <a:t>: síntomas constitucionales (fiebre, pérdida de peso, sudoración nocturna), acompañado de síntomas específicos relacionados con el lugar de asiento de la infección. Puede afectar cualquier órgano, aunque son más frecuentes las localizaciones ganglionares, pleurales, meníngea, osteoarticular, genitourinaria, pericárdica, cutánea.</a:t>
            </a:r>
            <a:endParaRPr lang="es-ES" altLang="en-US" dirty="0"/>
          </a:p>
          <a:p>
            <a:pPr algn="just"/>
            <a:endParaRPr lang="es-AR" altLang="en-US" dirty="0"/>
          </a:p>
          <a:p>
            <a:pPr algn="just"/>
            <a:endParaRPr lang="es-AR" altLang="en-US" dirty="0"/>
          </a:p>
          <a:p>
            <a:endParaRPr lang="en-US" dirty="0"/>
          </a:p>
        </p:txBody>
      </p:sp>
    </p:spTree>
    <p:extLst>
      <p:ext uri="{BB962C8B-B14F-4D97-AF65-F5344CB8AC3E}">
        <p14:creationId xmlns:p14="http://schemas.microsoft.com/office/powerpoint/2010/main" val="2724961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AR" altLang="en-US" sz="2400" dirty="0"/>
              <a:t>Grupos de riesgo en los cuales existe mayor probabilidad encontrar casos de tuberculosis</a:t>
            </a:r>
            <a:r>
              <a:rPr lang="es-ES" altLang="en-US" sz="2400" dirty="0"/>
              <a:t> </a:t>
            </a:r>
            <a:endParaRPr lang="en-US" sz="2400" dirty="0"/>
          </a:p>
        </p:txBody>
      </p:sp>
      <p:sp>
        <p:nvSpPr>
          <p:cNvPr id="3" name="Marcador de contenido 2"/>
          <p:cNvSpPr>
            <a:spLocks noGrp="1"/>
          </p:cNvSpPr>
          <p:nvPr>
            <p:ph idx="1"/>
          </p:nvPr>
        </p:nvSpPr>
        <p:spPr/>
        <p:txBody>
          <a:bodyPr>
            <a:normAutofit/>
          </a:bodyPr>
          <a:lstStyle/>
          <a:p>
            <a:r>
              <a:rPr lang="es-AR" altLang="en-US" dirty="0"/>
              <a:t>Contactos (convivientes) de enfermos pulmonares bacilíferos.</a:t>
            </a:r>
          </a:p>
          <a:p>
            <a:r>
              <a:rPr lang="es-AR" altLang="en-US" dirty="0"/>
              <a:t>Sintomáticos respiratorios.</a:t>
            </a:r>
          </a:p>
          <a:p>
            <a:r>
              <a:rPr lang="es-AR" altLang="en-US" dirty="0"/>
              <a:t>Personas infectadas con el virus de la inmunodeficiencia humana.</a:t>
            </a:r>
          </a:p>
          <a:p>
            <a:r>
              <a:rPr lang="es-AR" altLang="en-US" dirty="0"/>
              <a:t>Adictos al alcohol y las drogas endovenosas.</a:t>
            </a:r>
          </a:p>
          <a:p>
            <a:r>
              <a:rPr lang="es-AR" altLang="en-US" dirty="0"/>
              <a:t>Diabéticos u otras enfermedades que producen compromiso del sistema inmunitario (tratamiento prolongado con corticoides o inmunosupresores, desnutridos, hemodiálisis).</a:t>
            </a:r>
          </a:p>
          <a:p>
            <a:r>
              <a:rPr lang="es-AR" altLang="en-US" dirty="0"/>
              <a:t>Personas que viven en centros penitenciarios, albergues, acilos de ancianos, hospitales psiquiátricos, entre otros.</a:t>
            </a:r>
          </a:p>
          <a:p>
            <a:r>
              <a:rPr lang="es-AR" altLang="en-US" dirty="0"/>
              <a:t>Las edades límites de la vida son más vulnerables a padecer la enfermedad, sobre todo los niños menores de 5 años y los adultos mayores de 65-70 años</a:t>
            </a:r>
            <a:r>
              <a:rPr lang="es-AR" altLang="en-US" dirty="0">
                <a:latin typeface="Century" panose="02040604050505020304" pitchFamily="18" charset="0"/>
              </a:rPr>
              <a:t>.</a:t>
            </a:r>
            <a:r>
              <a:rPr lang="es-ES" altLang="en-US" dirty="0">
                <a:latin typeface="Century" panose="02040604050505020304" pitchFamily="18" charset="0"/>
              </a:rPr>
              <a:t> </a:t>
            </a:r>
          </a:p>
        </p:txBody>
      </p:sp>
    </p:spTree>
    <p:extLst>
      <p:ext uri="{BB962C8B-B14F-4D97-AF65-F5344CB8AC3E}">
        <p14:creationId xmlns:p14="http://schemas.microsoft.com/office/powerpoint/2010/main" val="1063244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Confirmación de un caso de TB</a:t>
            </a:r>
            <a:endParaRPr lang="en-US" dirty="0"/>
          </a:p>
        </p:txBody>
      </p:sp>
      <p:sp>
        <p:nvSpPr>
          <p:cNvPr id="3" name="Marcador de contenido 2"/>
          <p:cNvSpPr>
            <a:spLocks noGrp="1"/>
          </p:cNvSpPr>
          <p:nvPr>
            <p:ph idx="1"/>
          </p:nvPr>
        </p:nvSpPr>
        <p:spPr/>
        <p:txBody>
          <a:bodyPr>
            <a:normAutofit fontScale="77500" lnSpcReduction="20000"/>
          </a:bodyPr>
          <a:lstStyle/>
          <a:p>
            <a:pPr algn="just"/>
            <a:r>
              <a:rPr lang="es-AR" altLang="en-US" sz="2100" dirty="0"/>
              <a:t>El diagnóstico se confirma identificando el agente causal, y para ello son fundamentales los métodos bacteriológicos.</a:t>
            </a:r>
          </a:p>
          <a:p>
            <a:pPr algn="just"/>
            <a:r>
              <a:rPr lang="es-AR" altLang="en-US" sz="2100" b="1" dirty="0"/>
              <a:t>Baciloscopía (BK): </a:t>
            </a:r>
            <a:r>
              <a:rPr lang="es-AR" altLang="en-US" sz="2100" dirty="0"/>
              <a:t>es la observación directa mediante el microscopio, de muestras de esputo (u otros materiales). Busca identificar la presencia de bacilos ácido-alcohol resistente (BAAR). Es una técnica simple, de bajo costo y rápida. Los resultados están en pocas horas. La sensibilidad de la BK en esputo en la TB pulmonar puede alcanzar el 80%. En pacientes con VIH, en niños y en formas extra pulmonares a veces puede ser negativa (sensibilidad = 65%) por lo que siempre debe solicitarse cultivo de la muestra</a:t>
            </a:r>
            <a:r>
              <a:rPr lang="es-ES" altLang="en-US" sz="2100" dirty="0"/>
              <a:t>.</a:t>
            </a:r>
          </a:p>
          <a:p>
            <a:pPr algn="just"/>
            <a:r>
              <a:rPr lang="es-AR" altLang="en-US" sz="2100" b="1" dirty="0"/>
              <a:t>Cultivo:</a:t>
            </a:r>
            <a:r>
              <a:rPr lang="es-AR" altLang="en-US" sz="2100" dirty="0"/>
              <a:t> Es mucho más sensible que la baciloscopía y puede aumentar la confirmación diagnóstica en un 20%-30%</a:t>
            </a:r>
            <a:r>
              <a:rPr lang="es-ES" altLang="en-US" sz="2100" dirty="0"/>
              <a:t>. </a:t>
            </a:r>
            <a:r>
              <a:rPr lang="es-AR" altLang="en-US" sz="2100" dirty="0"/>
              <a:t>Permite la identificación de la micobacteria y permite realizar PS a fármacos. El resultado suele demorarse entre 2 y 8 semanas, dependiendo del crecimiento de la bacteria y del medio de cultivo líquido o sólido. </a:t>
            </a:r>
          </a:p>
          <a:p>
            <a:pPr algn="just"/>
            <a:r>
              <a:rPr lang="es-AR" altLang="en-US" sz="2100" dirty="0"/>
              <a:t> </a:t>
            </a:r>
            <a:r>
              <a:rPr lang="es-AR" altLang="en-US" sz="2100" b="1" dirty="0"/>
              <a:t>Prueba de sensibilidad: </a:t>
            </a:r>
            <a:r>
              <a:rPr lang="es-AR" altLang="en-US" sz="2100" dirty="0"/>
              <a:t>Pueden realizarse por métodos convencionales en medios sólidos (como el método de proporciones, que suele tardar entre 4 y 8 semanas) o en medios líquidos (como el método MGIT, que suele tardar 2 semanas); o por métodos rápidos moleculares (como el Xpert).</a:t>
            </a:r>
            <a:r>
              <a:rPr lang="es-ES" altLang="en-US" sz="2100" dirty="0"/>
              <a:t> </a:t>
            </a:r>
            <a:endParaRPr lang="es-AR" altLang="en-US" sz="2100" dirty="0"/>
          </a:p>
          <a:p>
            <a:endParaRPr lang="es-ES" altLang="en-US" dirty="0">
              <a:latin typeface="Century" panose="02040604050505020304" pitchFamily="18" charset="0"/>
            </a:endParaRPr>
          </a:p>
          <a:p>
            <a:endParaRPr lang="en-US" dirty="0"/>
          </a:p>
        </p:txBody>
      </p:sp>
    </p:spTree>
    <p:extLst>
      <p:ext uri="{BB962C8B-B14F-4D97-AF65-F5344CB8AC3E}">
        <p14:creationId xmlns:p14="http://schemas.microsoft.com/office/powerpoint/2010/main" val="2577407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Pasos a seguir al solicitar una muestra de esputo</a:t>
            </a:r>
            <a:endParaRPr lang="en-US" dirty="0"/>
          </a:p>
        </p:txBody>
      </p:sp>
      <p:sp>
        <p:nvSpPr>
          <p:cNvPr id="3" name="Marcador de contenido 2"/>
          <p:cNvSpPr>
            <a:spLocks noGrp="1"/>
          </p:cNvSpPr>
          <p:nvPr>
            <p:ph idx="1"/>
          </p:nvPr>
        </p:nvSpPr>
        <p:spPr/>
        <p:txBody>
          <a:bodyPr>
            <a:normAutofit/>
          </a:bodyPr>
          <a:lstStyle/>
          <a:p>
            <a:pPr marL="0" indent="0" algn="just">
              <a:buNone/>
            </a:pPr>
            <a:r>
              <a:rPr lang="es-AR" dirty="0"/>
              <a:t>Las Normas Técnicas del PNCTB considera suficiente obtener dos muestras de esputo: la primera en el mismo momento en que se identifica el SR. La segunda debe ser recolectada la mañana siguiente, al despertarse (muestra matinal), ambas de preferencia en el domicilio. Si las dos muestras son negativas y el profesional tiene elementos para la sospecha de TB, debe solicitarse una tercera muestra y cultivo.</a:t>
            </a:r>
          </a:p>
          <a:p>
            <a:pPr marL="0" indent="0" algn="just">
              <a:buNone/>
            </a:pPr>
            <a:r>
              <a:rPr lang="es-MX" dirty="0"/>
              <a:t>Todas las muestras que se obtengan para las investigaciones de laboratorio deben considerarse potencialmente infecciosas, y los trabajadores de la salud que recojan o transporten muestras clínicas deben atenerse rigurosamente a las directrices sobre prevención y control de infecciones y a las reglamentaciones nacionales o internacionales relativas al transporte de mercancías peligrosas (sustancias infecciosas) para reducir al mínimo la posibilidad de exposición a agentes </a:t>
            </a:r>
            <a:r>
              <a:rPr lang="en-US" dirty="0"/>
              <a:t>patógenos.</a:t>
            </a:r>
            <a:endParaRPr lang="es-AR" dirty="0"/>
          </a:p>
          <a:p>
            <a:pPr marL="0" indent="0" algn="just">
              <a:buNone/>
            </a:pPr>
            <a:endParaRPr lang="en-US" dirty="0"/>
          </a:p>
        </p:txBody>
      </p:sp>
    </p:spTree>
    <p:extLst>
      <p:ext uri="{BB962C8B-B14F-4D97-AF65-F5344CB8AC3E}">
        <p14:creationId xmlns:p14="http://schemas.microsoft.com/office/powerpoint/2010/main" val="3751780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contenido 2"/>
          <p:cNvSpPr>
            <a:spLocks noGrp="1"/>
          </p:cNvSpPr>
          <p:nvPr>
            <p:ph idx="1"/>
          </p:nvPr>
        </p:nvSpPr>
        <p:spPr/>
        <p:txBody>
          <a:bodyPr>
            <a:normAutofit fontScale="85000" lnSpcReduction="20000"/>
          </a:bodyPr>
          <a:lstStyle/>
          <a:p>
            <a:pPr algn="just">
              <a:buFont typeface="Wingdings" panose="05000000000000000000" pitchFamily="2" charset="2"/>
              <a:buChar char="§"/>
            </a:pPr>
            <a:r>
              <a:rPr lang="es-MX" dirty="0"/>
              <a:t>La recogida del esputo debe tener instrucciones específicas (por ejemplo, hacerlo en una zona al aire libre, fuera del hogar y lejos de otras personas). Si esto no fuera posible, se debe recoger el esputo en un espacio abierto, bien ventilado, fuera del establecimiento de salud, no debiendo permanecer el personal cerca del </a:t>
            </a:r>
            <a:r>
              <a:rPr lang="en-US" dirty="0"/>
              <a:t>paciente durante el procedimiento.</a:t>
            </a:r>
          </a:p>
          <a:p>
            <a:pPr algn="just">
              <a:buFont typeface="Wingdings" panose="05000000000000000000" pitchFamily="2" charset="2"/>
              <a:buChar char="§"/>
            </a:pPr>
            <a:r>
              <a:rPr lang="es-MX" dirty="0"/>
              <a:t>Se le entregará al paciente en una bolsa de polietileno, 2 envases rotulados con el nombre del paciente (en las paredes del envase), descartable, de boca ancha, de plástico y tapa a rosca. Una vez recogida cada muestra de esputo y habiendo tapado el frasco, se deberá instruir al paciente para que realice la desinfección del exterior del mismo con alcohol al 70%, lavandina diluida al 10%, o agua jabonosa y realice una adecuada higiene de sus manos y luego coloque ambos envases en la bolsa de polietileno.</a:t>
            </a:r>
          </a:p>
          <a:p>
            <a:pPr algn="just">
              <a:buFont typeface="Wingdings" panose="05000000000000000000" pitchFamily="2" charset="2"/>
              <a:buChar char="§"/>
            </a:pPr>
            <a:r>
              <a:rPr lang="es-AR" dirty="0"/>
              <a:t>Explicar cómo obtener la muestra: “respire hondo, mantenga el aire, y largue de golpe con un acceso de tos. Repita este proceso tres veces”.</a:t>
            </a:r>
            <a:endParaRPr lang="es-MX" dirty="0"/>
          </a:p>
          <a:p>
            <a:pPr>
              <a:buFont typeface="Wingdings" panose="05000000000000000000" pitchFamily="2" charset="2"/>
              <a:buChar char="§"/>
            </a:pPr>
            <a:r>
              <a:rPr lang="es-MX" dirty="0"/>
              <a:t>Recibir e inspeccionar la muestra </a:t>
            </a:r>
            <a:r>
              <a:rPr lang="es-MX" b="1" dirty="0"/>
              <a:t>con la protección adecuada</a:t>
            </a:r>
            <a:r>
              <a:rPr lang="es-MX" dirty="0"/>
              <a:t>: debe ser suficiente (3-5 ml) y mucopurulenta.  </a:t>
            </a:r>
          </a:p>
          <a:p>
            <a:pPr>
              <a:buFont typeface="Wingdings" panose="05000000000000000000" pitchFamily="2" charset="2"/>
              <a:buChar char="§"/>
            </a:pPr>
            <a:r>
              <a:rPr lang="es-MX" dirty="0"/>
              <a:t>Pedir al consultante que coloque el frasco en la caja que se utilice para guardar las muestras y enviarlas al laboratorio.</a:t>
            </a:r>
            <a:r>
              <a:rPr lang="es-MX" b="1"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71568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a:bodyPr>
          <a:lstStyle/>
          <a:p>
            <a:pPr algn="just">
              <a:buFont typeface="Wingdings" panose="05000000000000000000" pitchFamily="2" charset="2"/>
              <a:buChar char="§"/>
            </a:pPr>
            <a:r>
              <a:rPr lang="es-MX" dirty="0"/>
              <a:t>Completar correctamente la solicitud de BK.</a:t>
            </a:r>
          </a:p>
          <a:p>
            <a:pPr algn="just">
              <a:buFont typeface="Wingdings" panose="05000000000000000000" pitchFamily="2" charset="2"/>
              <a:buChar char="§"/>
            </a:pPr>
            <a:r>
              <a:rPr lang="es-MX" dirty="0"/>
              <a:t>Conservar las muestras en el envase de plástico protegidas de la luz solar o calor excesivo hasta el momento del envío al laboratorio. </a:t>
            </a:r>
            <a:endParaRPr lang="en-US" dirty="0"/>
          </a:p>
          <a:p>
            <a:pPr algn="just">
              <a:buFont typeface="Wingdings" panose="05000000000000000000" pitchFamily="2" charset="2"/>
              <a:buChar char="§"/>
            </a:pPr>
            <a:r>
              <a:rPr lang="es-MX" dirty="0"/>
              <a:t>Completar el Libro de Registros de Solicitudes de BK. </a:t>
            </a:r>
          </a:p>
          <a:p>
            <a:pPr algn="just">
              <a:buFont typeface="Wingdings" panose="05000000000000000000" pitchFamily="2" charset="2"/>
              <a:buChar char="§"/>
            </a:pPr>
            <a:r>
              <a:rPr lang="es-MX" dirty="0"/>
              <a:t>Verificar si la caja de transporte tiene: dirección correcta del laboratorio al cual se envía, advertencia de que contiene muestras de esputo y flechas indicando la posición en que debe mantenerse para evitar derrame.</a:t>
            </a:r>
            <a:endParaRPr lang="en-US" dirty="0"/>
          </a:p>
          <a:p>
            <a:pPr algn="just">
              <a:buFont typeface="Wingdings" panose="05000000000000000000" pitchFamily="2" charset="2"/>
              <a:buChar char="§"/>
            </a:pPr>
            <a:r>
              <a:rPr lang="es-MX" dirty="0"/>
              <a:t>Despachar las muestras al laboratorio: de no poder enviar enseguida las muestras, éstas deben conservarse en lugares frescos o en la heladera. Pueden conservarse hasta 7 días a temperaturas menores a 20ºC. </a:t>
            </a:r>
          </a:p>
          <a:p>
            <a:endParaRPr lang="en-US" dirty="0"/>
          </a:p>
          <a:p>
            <a:pPr marL="0" indent="0">
              <a:buNone/>
            </a:pPr>
            <a:endParaRPr lang="es-MX" b="1" dirty="0"/>
          </a:p>
          <a:p>
            <a:pPr marL="0" indent="0">
              <a:buNone/>
            </a:pPr>
            <a:endParaRPr lang="en-US" dirty="0"/>
          </a:p>
          <a:p>
            <a:pPr marL="0" indent="0">
              <a:buNone/>
            </a:pPr>
            <a:endParaRPr lang="es-MX" dirty="0"/>
          </a:p>
          <a:p>
            <a:endParaRPr lang="en-US" dirty="0"/>
          </a:p>
          <a:p>
            <a:endParaRPr lang="en-US" dirty="0"/>
          </a:p>
        </p:txBody>
      </p:sp>
    </p:spTree>
    <p:extLst>
      <p:ext uri="{BB962C8B-B14F-4D97-AF65-F5344CB8AC3E}">
        <p14:creationId xmlns:p14="http://schemas.microsoft.com/office/powerpoint/2010/main" val="1769937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AR" sz="2400" b="1" dirty="0">
                <a:solidFill>
                  <a:schemeClr val="tx1"/>
                </a:solidFill>
              </a:rPr>
              <a:t>LA RESPONSABILIDAD DE LA ENTREGA DE LA MUESTRA AL LABORATORIO ES DEL PERSONAL DE SALUD QUE ATIENDE AL PACIENTE</a:t>
            </a:r>
            <a:endParaRPr lang="en-US" sz="2400" dirty="0">
              <a:solidFill>
                <a:schemeClr val="tx1"/>
              </a:solidFill>
            </a:endParaRPr>
          </a:p>
        </p:txBody>
      </p:sp>
      <p:sp>
        <p:nvSpPr>
          <p:cNvPr id="3" name="Marcador de contenido 2"/>
          <p:cNvSpPr>
            <a:spLocks noGrp="1"/>
          </p:cNvSpPr>
          <p:nvPr>
            <p:ph idx="1"/>
          </p:nvPr>
        </p:nvSpPr>
        <p:spPr/>
        <p:txBody>
          <a:bodyPr/>
          <a:lstStyle/>
          <a:p>
            <a:pPr>
              <a:buFont typeface="Wingdings" panose="05000000000000000000" pitchFamily="2" charset="2"/>
              <a:buChar char="§"/>
            </a:pPr>
            <a:r>
              <a:rPr lang="es-MX" dirty="0"/>
              <a:t>Si las muestras no pudieran derivarse con frecuencia al laboratorio que va a realizar las BK, se puede:</a:t>
            </a:r>
            <a:endParaRPr lang="en-US" dirty="0"/>
          </a:p>
          <a:p>
            <a:pPr algn="just">
              <a:buFont typeface="+mj-lt"/>
              <a:buAutoNum type="arabicPeriod"/>
            </a:pPr>
            <a:r>
              <a:rPr lang="es-MX" dirty="0"/>
              <a:t>Agregar a la muestra unas 10 gotas de fenol al 5%, cerrar el envase y agitar suavemente; el fenol mata los bacilos y otros gérmenes, pero mantiene la capacidad de los bacilos de colorearse y evita la putrefacción de la muestra. </a:t>
            </a:r>
            <a:endParaRPr lang="en-US" dirty="0"/>
          </a:p>
          <a:p>
            <a:pPr algn="just">
              <a:buFont typeface="+mj-lt"/>
              <a:buAutoNum type="arabicPeriod"/>
            </a:pPr>
            <a:r>
              <a:rPr lang="es-MX" dirty="0"/>
              <a:t>Si las muestras van a ser procesadas por cultivo, las mismas deben ser conservadas a 2-8°C hasta 7 días, aunque de preferencia deberían ser procesadas dentro de los 3 días, para evitar la contaminación de los cultivos. </a:t>
            </a:r>
          </a:p>
          <a:p>
            <a:pPr>
              <a:buFont typeface="+mj-lt"/>
              <a:buAutoNum type="arabicPeriod"/>
            </a:pPr>
            <a:endParaRPr lang="en-US" dirty="0"/>
          </a:p>
          <a:p>
            <a:endParaRPr lang="en-US" dirty="0"/>
          </a:p>
          <a:p>
            <a:endParaRPr lang="en-US" dirty="0"/>
          </a:p>
          <a:p>
            <a:pPr marL="0" indent="0" algn="just">
              <a:buNone/>
            </a:pPr>
            <a:endParaRPr lang="en-US" b="1" dirty="0"/>
          </a:p>
        </p:txBody>
      </p:sp>
    </p:spTree>
    <p:extLst>
      <p:ext uri="{BB962C8B-B14F-4D97-AF65-F5344CB8AC3E}">
        <p14:creationId xmlns:p14="http://schemas.microsoft.com/office/powerpoint/2010/main" val="3791557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a:xfrm>
            <a:off x="677334" y="1349829"/>
            <a:ext cx="8596668" cy="4691533"/>
          </a:xfrm>
        </p:spPr>
        <p:txBody>
          <a:bodyPr>
            <a:normAutofit/>
          </a:bodyPr>
          <a:lstStyle/>
          <a:p>
            <a:pPr marL="0" indent="0" algn="just">
              <a:buNone/>
            </a:pPr>
            <a:r>
              <a:rPr lang="es-MX" b="1" dirty="0"/>
              <a:t>TRIPLE ENVASE CASERO</a:t>
            </a:r>
            <a:r>
              <a:rPr lang="es-MX" dirty="0"/>
              <a:t>: Si no se dispone de Triple envase “comercial” aprobado, se podrán trasladar las muestras colocando los ENVASES PRIMARIOS en una bolsa de polietileno y esa en una caja de Telgopor de adecuada resistencia (pared de 15 a 20 mm) como ENVASE SECUNDARIO, rellenando los espacios vacíos con material absorbente (papel, algodón u otro </a:t>
            </a:r>
            <a:r>
              <a:rPr lang="en-US" dirty="0"/>
              <a:t>material apropiado). Esta caja se colocará dentro de otra de características similares de mayor tamaño </a:t>
            </a:r>
            <a:r>
              <a:rPr lang="es-MX" dirty="0"/>
              <a:t>(ENVASE TERCIARIO) con refrigerantes idealmente.</a:t>
            </a:r>
          </a:p>
          <a:p>
            <a:pPr marL="0" indent="0" algn="just">
              <a:buNone/>
            </a:pPr>
            <a:endParaRPr lang="en-US" dirty="0"/>
          </a:p>
        </p:txBody>
      </p:sp>
      <p:pic>
        <p:nvPicPr>
          <p:cNvPr id="4" name="Imagen 3"/>
          <p:cNvPicPr>
            <a:picLocks noChangeAspect="1"/>
          </p:cNvPicPr>
          <p:nvPr/>
        </p:nvPicPr>
        <p:blipFill>
          <a:blip r:embed="rId2"/>
          <a:stretch>
            <a:fillRect/>
          </a:stretch>
        </p:blipFill>
        <p:spPr>
          <a:xfrm>
            <a:off x="5305970" y="3147060"/>
            <a:ext cx="3905250" cy="2819400"/>
          </a:xfrm>
          <a:prstGeom prst="rect">
            <a:avLst/>
          </a:prstGeom>
        </p:spPr>
      </p:pic>
    </p:spTree>
    <p:extLst>
      <p:ext uri="{BB962C8B-B14F-4D97-AF65-F5344CB8AC3E}">
        <p14:creationId xmlns:p14="http://schemas.microsoft.com/office/powerpoint/2010/main" val="115966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GENERALIDADES</a:t>
            </a:r>
          </a:p>
        </p:txBody>
      </p:sp>
      <p:sp>
        <p:nvSpPr>
          <p:cNvPr id="3" name="Marcador de contenido 2"/>
          <p:cNvSpPr>
            <a:spLocks noGrp="1"/>
          </p:cNvSpPr>
          <p:nvPr>
            <p:ph idx="1"/>
          </p:nvPr>
        </p:nvSpPr>
        <p:spPr>
          <a:xfrm>
            <a:off x="616374" y="1540674"/>
            <a:ext cx="8596668" cy="3420825"/>
          </a:xfrm>
        </p:spPr>
        <p:txBody>
          <a:bodyPr>
            <a:normAutofit lnSpcReduction="10000"/>
          </a:bodyPr>
          <a:lstStyle/>
          <a:p>
            <a:pPr algn="just"/>
            <a:r>
              <a:rPr lang="en-US" altLang="en-US" sz="1600" dirty="0">
                <a:latin typeface="Century" panose="02040604050505020304" pitchFamily="18" charset="0"/>
              </a:rPr>
              <a:t>Enfermedad infectocontagiosa CURABLE causada por una bacteria llamada Mycobacterium tuberculosis o bacilo de Koch. </a:t>
            </a:r>
            <a:r>
              <a:rPr lang="es-AR" sz="1600" dirty="0">
                <a:latin typeface="Century" panose="02040604050505020304" pitchFamily="18" charset="0"/>
              </a:rPr>
              <a:t>El 24 de marzo de 1882, el Dr. Roberto Koch anuncia el descubrimiento del Mycobacterium Tuberculosis, por lo que un siglo después se determinó que dicha fecha sea considerada como el DIA MUNDIAL DE LA TB.</a:t>
            </a:r>
          </a:p>
          <a:p>
            <a:pPr algn="just"/>
            <a:r>
              <a:rPr lang="es-AR" altLang="en-US" sz="1600" dirty="0">
                <a:latin typeface="Century" panose="02040604050505020304" pitchFamily="18" charset="0"/>
              </a:rPr>
              <a:t>La tuberculosis en la Argentina continúa siendo un importante problema de salud pública, con un comportamiento desigual entre jurisdicciones, y con una tendencia al ascenso en los últimos años.</a:t>
            </a:r>
          </a:p>
          <a:p>
            <a:pPr algn="just"/>
            <a:r>
              <a:rPr lang="es-AR" altLang="en-US" sz="1600" dirty="0">
                <a:latin typeface="Century" panose="02040604050505020304" pitchFamily="18" charset="0"/>
              </a:rPr>
              <a:t>A pesar de ser una enfermedad prevenible y curable, es una de las principales causas de muerte en el mundo: en 2019 se estimó que 1.400.000 personas fallecieron a causa de la tuberculosis, ubicándose en el décimo lugar como causa principal de muerte en todo el mundo, y desde 2007 ha sido la principal causa de muerte por un solo agente infeccioso, por encima del HIV-sida.</a:t>
            </a:r>
            <a:endParaRPr lang="es-AR" sz="1600" dirty="0"/>
          </a:p>
        </p:txBody>
      </p:sp>
    </p:spTree>
    <p:extLst>
      <p:ext uri="{BB962C8B-B14F-4D97-AF65-F5344CB8AC3E}">
        <p14:creationId xmlns:p14="http://schemas.microsoft.com/office/powerpoint/2010/main" val="4284200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758711" y="0"/>
            <a:ext cx="3866090" cy="6858000"/>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5706700" y="1006248"/>
            <a:ext cx="1666875" cy="14287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a:t>Evolución natural de la TB teniendo en cuenta el resultado de la Bk.</a:t>
            </a:r>
          </a:p>
        </p:txBody>
      </p:sp>
      <p:sp>
        <p:nvSpPr>
          <p:cNvPr id="3" name="2 Marcador de contenido"/>
          <p:cNvSpPr>
            <a:spLocks noGrp="1"/>
          </p:cNvSpPr>
          <p:nvPr>
            <p:ph idx="1"/>
          </p:nvPr>
        </p:nvSpPr>
        <p:spPr/>
        <p:txBody>
          <a:bodyPr/>
          <a:lstStyle/>
          <a:p>
            <a:pPr>
              <a:lnSpc>
                <a:spcPct val="80000"/>
              </a:lnSpc>
              <a:buNone/>
            </a:pPr>
            <a:r>
              <a:rPr lang="es-AR" dirty="0"/>
              <a:t>Desde el punto de vista de la persona: </a:t>
            </a:r>
          </a:p>
          <a:p>
            <a:pPr>
              <a:lnSpc>
                <a:spcPct val="80000"/>
              </a:lnSpc>
              <a:buNone/>
            </a:pPr>
            <a:r>
              <a:rPr lang="es-AR" dirty="0"/>
              <a:t>1-Un enfermo con baciloscopía positiva (BK) al que no se le administra tratamiento tiene: </a:t>
            </a:r>
          </a:p>
          <a:p>
            <a:pPr>
              <a:lnSpc>
                <a:spcPct val="80000"/>
              </a:lnSpc>
            </a:pPr>
            <a:r>
              <a:rPr lang="es-AR" dirty="0"/>
              <a:t>50% de posibilidades de morir al cabo de 2 años</a:t>
            </a:r>
          </a:p>
          <a:p>
            <a:pPr>
              <a:lnSpc>
                <a:spcPct val="80000"/>
              </a:lnSpc>
            </a:pPr>
            <a:r>
              <a:rPr lang="es-AR" dirty="0"/>
              <a:t>25% de posibilidades de transformación en una enfermedad crónica, manteniendo la transmisión en la comunidad</a:t>
            </a:r>
          </a:p>
          <a:p>
            <a:pPr>
              <a:lnSpc>
                <a:spcPct val="80000"/>
              </a:lnSpc>
            </a:pPr>
            <a:r>
              <a:rPr lang="es-AR" dirty="0"/>
              <a:t>25% de posibilidades de curar espontáneamente</a:t>
            </a:r>
          </a:p>
          <a:p>
            <a:pPr>
              <a:lnSpc>
                <a:spcPct val="80000"/>
              </a:lnSpc>
              <a:buNone/>
            </a:pPr>
            <a:r>
              <a:rPr lang="es-AR" dirty="0"/>
              <a:t>2-Un enfermo con BK negativa y cultivo positivo al que no se le administra tratamiento tiene: </a:t>
            </a:r>
          </a:p>
          <a:p>
            <a:pPr>
              <a:lnSpc>
                <a:spcPct val="80000"/>
              </a:lnSpc>
            </a:pPr>
            <a:r>
              <a:rPr lang="es-AR" dirty="0"/>
              <a:t>25% de posibilidades de morir</a:t>
            </a:r>
          </a:p>
          <a:p>
            <a:pPr>
              <a:lnSpc>
                <a:spcPct val="80000"/>
              </a:lnSpc>
            </a:pPr>
            <a:r>
              <a:rPr lang="es-AR" dirty="0"/>
              <a:t>25% de posibilidades de cronificar</a:t>
            </a:r>
          </a:p>
          <a:p>
            <a:pPr>
              <a:lnSpc>
                <a:spcPct val="80000"/>
              </a:lnSpc>
            </a:pPr>
            <a:r>
              <a:rPr lang="es-AR" dirty="0"/>
              <a:t>50% de posibilidades de curar espontáneamente</a:t>
            </a:r>
          </a:p>
          <a:p>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nSpc>
                <a:spcPct val="80000"/>
              </a:lnSpc>
              <a:buFont typeface="Wingdings 3" charset="2"/>
              <a:buNone/>
            </a:pPr>
            <a:r>
              <a:rPr lang="es-AR" dirty="0"/>
              <a:t>Desde el punto de vista de la comunidad: </a:t>
            </a:r>
          </a:p>
          <a:p>
            <a:pPr>
              <a:lnSpc>
                <a:spcPct val="80000"/>
              </a:lnSpc>
            </a:pPr>
            <a:r>
              <a:rPr lang="es-AR" dirty="0"/>
              <a:t>Un paciente con BK positiva produce infección en el 30% al 50% de sus contactos estrechos. De éstos, el 10% desarrollará enfermedad tuberculosa (5% dentro de los dos primeros años de la primoinfección, y el 5% restante el resto de su vida).</a:t>
            </a:r>
          </a:p>
          <a:p>
            <a:pPr>
              <a:lnSpc>
                <a:spcPct val="80000"/>
              </a:lnSpc>
            </a:pPr>
            <a:r>
              <a:rPr lang="es-AR" dirty="0"/>
              <a:t>Un paciente con BK negativo y cultivo positivo produce infección en el 10% al 20% de sus contactos. De éstos, el 10% desarrollará la enfermedad.</a:t>
            </a:r>
            <a:r>
              <a:rPr lang="es-ES" dirty="0"/>
              <a:t> </a:t>
            </a:r>
          </a:p>
          <a:p>
            <a:pPr>
              <a:buNone/>
            </a:pPr>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Indicaciones de cultivo </a:t>
            </a:r>
          </a:p>
        </p:txBody>
      </p:sp>
      <p:pic>
        <p:nvPicPr>
          <p:cNvPr id="4" name="Imagen 1"/>
          <p:cNvPicPr>
            <a:picLocks noGrp="1" noChangeAspect="1" noChangeArrowheads="1"/>
          </p:cNvPicPr>
          <p:nvPr>
            <p:ph idx="1"/>
          </p:nvPr>
        </p:nvPicPr>
        <p:blipFill>
          <a:blip r:embed="rId2"/>
          <a:srcRect/>
          <a:stretch>
            <a:fillRect/>
          </a:stretch>
        </p:blipFill>
        <p:spPr>
          <a:xfrm>
            <a:off x="2117169" y="1606732"/>
            <a:ext cx="5936352" cy="4676503"/>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Indicaciones de Prueba de Sensibilidad (PS)</a:t>
            </a:r>
          </a:p>
        </p:txBody>
      </p:sp>
      <p:sp>
        <p:nvSpPr>
          <p:cNvPr id="3" name="2 Marcador de contenido"/>
          <p:cNvSpPr>
            <a:spLocks noGrp="1"/>
          </p:cNvSpPr>
          <p:nvPr>
            <p:ph idx="1"/>
          </p:nvPr>
        </p:nvSpPr>
        <p:spPr/>
        <p:txBody>
          <a:bodyPr>
            <a:normAutofit fontScale="77500" lnSpcReduction="20000"/>
          </a:bodyPr>
          <a:lstStyle/>
          <a:p>
            <a:pPr marL="400050" indent="-400050">
              <a:buFont typeface="Wingdings" pitchFamily="2" charset="2"/>
              <a:buAutoNum type="arabicPeriod"/>
            </a:pPr>
            <a:r>
              <a:rPr lang="es-AR" sz="2100" dirty="0"/>
              <a:t>Pacientes con antecedente de tratamiento previo.</a:t>
            </a:r>
          </a:p>
          <a:p>
            <a:pPr marL="400050" indent="-400050">
              <a:buFont typeface="Wingdings" pitchFamily="2" charset="2"/>
              <a:buAutoNum type="arabicPeriod"/>
            </a:pPr>
            <a:r>
              <a:rPr lang="es-AR" sz="2100" dirty="0"/>
              <a:t>Pacientes con baciloscopía positivas luego del 2º o 3º mes de tratamiento adecuado con drogas de primera línea.</a:t>
            </a:r>
          </a:p>
          <a:p>
            <a:pPr marL="400050" indent="-400050">
              <a:buFont typeface="Wingdings" pitchFamily="2" charset="2"/>
              <a:buAutoNum type="arabicPeriod"/>
            </a:pPr>
            <a:r>
              <a:rPr lang="es-AR" sz="2100" dirty="0"/>
              <a:t>Antecedente de exposición conocida a bacilos resistentes a fármacos. (contactos estrechos de casos de tuberculosis resistente).</a:t>
            </a:r>
          </a:p>
          <a:p>
            <a:pPr marL="400050" indent="-400050">
              <a:buFont typeface="Wingdings" pitchFamily="2" charset="2"/>
              <a:buAutoNum type="arabicPeriod"/>
            </a:pPr>
            <a:r>
              <a:rPr lang="es-AR" sz="2100" dirty="0"/>
              <a:t>Pacientes pertenecientes a instituciones con mayor prevalencia de tuberculosis resistente (privados de la libertad, comunidades cerradas, instituciones de salud).</a:t>
            </a:r>
          </a:p>
          <a:p>
            <a:pPr marL="400050" indent="-400050">
              <a:buFont typeface="Wingdings" pitchFamily="2" charset="2"/>
              <a:buAutoNum type="arabicPeriod"/>
            </a:pPr>
            <a:r>
              <a:rPr lang="es-AR" sz="2100" dirty="0"/>
              <a:t>Pacientes provenientes de áreas con alta prevalencia de tuberculosis resistente (Bolivia, Perú, Ecuador, África).</a:t>
            </a:r>
          </a:p>
          <a:p>
            <a:pPr marL="400050" indent="-400050">
              <a:buFont typeface="Wingdings" pitchFamily="2" charset="2"/>
              <a:buAutoNum type="arabicPeriod"/>
            </a:pPr>
            <a:r>
              <a:rPr lang="es-AR" sz="2100" dirty="0"/>
              <a:t>Pacientes con infección por HIV.</a:t>
            </a:r>
          </a:p>
          <a:p>
            <a:pPr marL="400050" indent="-400050">
              <a:buFont typeface="Wingdings" pitchFamily="2" charset="2"/>
              <a:buAutoNum type="arabicPeriod"/>
            </a:pPr>
            <a:r>
              <a:rPr lang="es-AR" sz="2100" dirty="0"/>
              <a:t>Pacientes con antecedente de consumo problemático de sustancias (alcohol, drogas).</a:t>
            </a:r>
          </a:p>
          <a:p>
            <a:pPr marL="400050" indent="-400050">
              <a:buFont typeface="Wingdings" pitchFamily="2" charset="2"/>
              <a:buAutoNum type="arabicPeriod"/>
            </a:pPr>
            <a:r>
              <a:rPr lang="es-AR" sz="2100" dirty="0"/>
              <a:t>Pacientes en situación de calle.</a:t>
            </a:r>
            <a:endParaRPr lang="es-ES" sz="2100" dirty="0"/>
          </a:p>
          <a:p>
            <a:endParaRPr lang="es-E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Métodos moleculares rápidos</a:t>
            </a:r>
          </a:p>
        </p:txBody>
      </p:sp>
      <p:sp>
        <p:nvSpPr>
          <p:cNvPr id="3" name="2 Marcador de contenido"/>
          <p:cNvSpPr>
            <a:spLocks noGrp="1"/>
          </p:cNvSpPr>
          <p:nvPr>
            <p:ph idx="1"/>
          </p:nvPr>
        </p:nvSpPr>
        <p:spPr/>
        <p:txBody>
          <a:bodyPr>
            <a:normAutofit/>
          </a:bodyPr>
          <a:lstStyle/>
          <a:p>
            <a:pPr algn="just"/>
            <a:r>
              <a:rPr lang="es-AR" sz="1600" dirty="0"/>
              <a:t>Son métodos que utiliza una prueba de amplificación de ácidos nucleicos y detecta la presencia de un gen particular de la bacteria. Evidencia simultáneamente la presencia de M. tuberculosis y la resistencia a R. Sensibilidad del 88% y una especificidad  del 99%. El estudio se realiza directamente en la muestra de esputo o en muestras extra pulmonares seleccionadas (ej.: LCR, ganglios). Su gran ventaja es que el resultado se obtiene en 2 horas y puede detectar hasta el 68% de las formas de TB activa con baciloscopía negativas (presencia de muy pocos bacilos). Se recomienda fuertemente utilizarlo como método diagnóstico inicial en niños y adultos con sospecha de TB RESISTENTE , TB ASOCIADA A VIH y TB MENÍNGEA.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Estudios complementarios</a:t>
            </a:r>
          </a:p>
        </p:txBody>
      </p:sp>
      <p:sp>
        <p:nvSpPr>
          <p:cNvPr id="3" name="2 Marcador de contenido"/>
          <p:cNvSpPr>
            <a:spLocks noGrp="1"/>
          </p:cNvSpPr>
          <p:nvPr>
            <p:ph idx="1"/>
          </p:nvPr>
        </p:nvSpPr>
        <p:spPr/>
        <p:txBody>
          <a:bodyPr/>
          <a:lstStyle/>
          <a:p>
            <a:pPr marL="571500" indent="-571500"/>
            <a:r>
              <a:rPr lang="es-AR" sz="1600" dirty="0"/>
              <a:t>Radiografía de tórax frente y perfil.</a:t>
            </a:r>
          </a:p>
          <a:p>
            <a:pPr marL="571500" indent="-571500"/>
            <a:r>
              <a:rPr lang="es-AR" sz="1600" dirty="0"/>
              <a:t>Prueba de tuberculina (PPD).</a:t>
            </a:r>
          </a:p>
          <a:p>
            <a:pPr marL="571500" indent="-571500">
              <a:buNone/>
            </a:pPr>
            <a:r>
              <a:rPr lang="es-ES" dirty="0"/>
              <a:t>UNA MUESTRA OBTENIDA PARA ANATOMÍA </a:t>
            </a:r>
          </a:p>
          <a:p>
            <a:pPr marL="571500" indent="-571500">
              <a:buNone/>
            </a:pPr>
            <a:r>
              <a:rPr lang="es-ES" dirty="0"/>
              <a:t>PATOLÓGICA PUEDE Y DEBE SER ESTUDIADA</a:t>
            </a:r>
          </a:p>
          <a:p>
            <a:pPr marL="571500" indent="-571500">
              <a:buNone/>
            </a:pPr>
            <a:r>
              <a:rPr lang="es-ES" dirty="0"/>
              <a:t>MEDIANTE DIRECTO, CULTIVO Y PS.</a:t>
            </a:r>
          </a:p>
        </p:txBody>
      </p:sp>
      <p:pic>
        <p:nvPicPr>
          <p:cNvPr id="4" name="Imagen 3"/>
          <p:cNvPicPr>
            <a:picLocks noChangeAspect="1" noChangeArrowheads="1"/>
          </p:cNvPicPr>
          <p:nvPr/>
        </p:nvPicPr>
        <p:blipFill>
          <a:blip r:embed="rId2"/>
          <a:srcRect/>
          <a:stretch>
            <a:fillRect/>
          </a:stretch>
        </p:blipFill>
        <p:spPr>
          <a:xfrm>
            <a:off x="5154614" y="1399812"/>
            <a:ext cx="3695700" cy="453072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AR" dirty="0"/>
              <a:t>Prueba de tuberculina - reacción de Mantoux-PPD (proteína purificada derivada)</a:t>
            </a:r>
            <a:endParaRPr lang="en-US" dirty="0"/>
          </a:p>
        </p:txBody>
      </p:sp>
      <p:sp>
        <p:nvSpPr>
          <p:cNvPr id="3" name="Marcador de contenido 2"/>
          <p:cNvSpPr>
            <a:spLocks noGrp="1"/>
          </p:cNvSpPr>
          <p:nvPr>
            <p:ph idx="1"/>
          </p:nvPr>
        </p:nvSpPr>
        <p:spPr/>
        <p:txBody>
          <a:bodyPr/>
          <a:lstStyle/>
          <a:p>
            <a:r>
              <a:rPr lang="es-MX" dirty="0"/>
              <a:t>La prueba tuberculínica (PT) pone de manifiesto un estado de hipersensibilidad del organismo frente a las proteínas del bacilo tuberculoso.</a:t>
            </a:r>
          </a:p>
          <a:p>
            <a:r>
              <a:rPr lang="es-MX" dirty="0"/>
              <a:t>La PT consiste en la inyección intradérmica de una dosis uniforme (0,1 ml) de tuberculina y la observación de la respuesta detectada mediante palpación de la zona de inoculación. </a:t>
            </a:r>
          </a:p>
          <a:p>
            <a:r>
              <a:rPr lang="es-MX" dirty="0"/>
              <a:t>En nuestro país se considera positiva una induración de 10 mm o más, a excepción de personas infectadas con el VIH donde el criterio de positividad es de 5 mm o más. </a:t>
            </a:r>
          </a:p>
          <a:p>
            <a:pPr marL="0" indent="0">
              <a:buNone/>
            </a:pPr>
            <a:endParaRPr lang="es-MX" dirty="0"/>
          </a:p>
        </p:txBody>
      </p:sp>
      <p:pic>
        <p:nvPicPr>
          <p:cNvPr id="4" name="Imagen 3"/>
          <p:cNvPicPr>
            <a:picLocks noChangeAspect="1"/>
          </p:cNvPicPr>
          <p:nvPr/>
        </p:nvPicPr>
        <p:blipFill>
          <a:blip r:embed="rId2"/>
          <a:stretch>
            <a:fillRect/>
          </a:stretch>
        </p:blipFill>
        <p:spPr>
          <a:xfrm>
            <a:off x="3364230" y="4711609"/>
            <a:ext cx="3933553" cy="1669102"/>
          </a:xfrm>
          <a:prstGeom prst="rect">
            <a:avLst/>
          </a:prstGeom>
        </p:spPr>
      </p:pic>
    </p:spTree>
    <p:extLst>
      <p:ext uri="{BB962C8B-B14F-4D97-AF65-F5344CB8AC3E}">
        <p14:creationId xmlns:p14="http://schemas.microsoft.com/office/powerpoint/2010/main" val="1849125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algn="just"/>
            <a:r>
              <a:rPr lang="es-MX" b="1" dirty="0"/>
              <a:t>Falsos negativos</a:t>
            </a:r>
            <a:r>
              <a:rPr lang="es-MX" dirty="0"/>
              <a:t>: desnutrición, edades extremas de la vida, inmunosupresión (terapia inmunosupresora, neoplasias, IRC, sarcoidosis), infecciones virales, vacunas a virus vivos (realizarlas simultáneamente o con un intervalo mayor o igual a 4 semanas), TB grave, HIV, periodo ventana (4 a 12 semanas), factores relacionados con la técnica o la PPD (almacenamiento, error de lectura, errores en la inyección, almacenamiento inadecuado, caducidad). </a:t>
            </a:r>
            <a:endParaRPr lang="en-US" dirty="0"/>
          </a:p>
          <a:p>
            <a:pPr algn="just"/>
            <a:r>
              <a:rPr lang="es-AR" b="1" dirty="0"/>
              <a:t>Falsos positivos</a:t>
            </a:r>
            <a:r>
              <a:rPr lang="es-AR" dirty="0"/>
              <a:t>: vacunación BCG (mycobacterium bovis atenuado), error en la lectura, infección por micobacterias ambientales. </a:t>
            </a:r>
            <a:endParaRPr lang="en-US" dirty="0"/>
          </a:p>
        </p:txBody>
      </p:sp>
    </p:spTree>
    <p:extLst>
      <p:ext uri="{BB962C8B-B14F-4D97-AF65-F5344CB8AC3E}">
        <p14:creationId xmlns:p14="http://schemas.microsoft.com/office/powerpoint/2010/main" val="977713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30629"/>
          </a:xfrm>
        </p:spPr>
        <p:txBody>
          <a:bodyPr>
            <a:normAutofit fontScale="90000"/>
          </a:bodyPr>
          <a:lstStyle/>
          <a:p>
            <a:endParaRPr lang="en-US" dirty="0"/>
          </a:p>
        </p:txBody>
      </p:sp>
      <p:sp>
        <p:nvSpPr>
          <p:cNvPr id="3" name="Marcador de contenido 2"/>
          <p:cNvSpPr>
            <a:spLocks noGrp="1"/>
          </p:cNvSpPr>
          <p:nvPr>
            <p:ph idx="1"/>
          </p:nvPr>
        </p:nvSpPr>
        <p:spPr>
          <a:xfrm>
            <a:off x="677334" y="1114697"/>
            <a:ext cx="8596668" cy="4926665"/>
          </a:xfrm>
        </p:spPr>
        <p:txBody>
          <a:bodyPr>
            <a:normAutofit fontScale="85000" lnSpcReduction="20000"/>
          </a:bodyPr>
          <a:lstStyle/>
          <a:p>
            <a:pPr marL="0" indent="0">
              <a:buNone/>
            </a:pPr>
            <a:endParaRPr lang="es-AR" dirty="0"/>
          </a:p>
          <a:p>
            <a:pPr marL="0" indent="0">
              <a:buNone/>
            </a:pPr>
            <a:endParaRPr lang="es-AR" dirty="0"/>
          </a:p>
          <a:p>
            <a:pPr marL="0" indent="0">
              <a:buNone/>
            </a:pPr>
            <a:endParaRPr lang="es-AR" dirty="0"/>
          </a:p>
          <a:p>
            <a:pPr marL="0" indent="0">
              <a:buNone/>
            </a:pPr>
            <a:endParaRPr lang="es-AR" dirty="0"/>
          </a:p>
          <a:p>
            <a:pPr marL="0" indent="0">
              <a:buNone/>
            </a:pPr>
            <a:endParaRPr lang="es-AR" dirty="0"/>
          </a:p>
          <a:p>
            <a:pPr marL="0" indent="0">
              <a:buNone/>
            </a:pPr>
            <a:endParaRPr lang="es-AR" dirty="0"/>
          </a:p>
          <a:p>
            <a:pPr marL="0" indent="0" algn="ctr">
              <a:buNone/>
            </a:pPr>
            <a:r>
              <a:rPr lang="es-AR" dirty="0"/>
              <a:t>Debe medirse la induración y no el eritema, a las 48-72 horas. </a:t>
            </a:r>
          </a:p>
          <a:p>
            <a:pPr algn="just"/>
            <a:r>
              <a:rPr lang="es-MX" dirty="0"/>
              <a:t>La PT puede llegar a dar un resultado imperceptible en pacientes de edad avanzada que se infectaron en la juventud o en vacunados no infectados por </a:t>
            </a:r>
            <a:r>
              <a:rPr lang="es-MX" i="1" dirty="0"/>
              <a:t>M. tuberculosis</a:t>
            </a:r>
            <a:r>
              <a:rPr lang="es-MX" dirty="0"/>
              <a:t>, porque la capacidad de reaccionar a una PT disminuye con el tiempo. En estos casos para detectar el denominado </a:t>
            </a:r>
            <a:r>
              <a:rPr lang="es-MX" b="1" dirty="0"/>
              <a:t>efecto booster </a:t>
            </a:r>
            <a:r>
              <a:rPr lang="es-MX" dirty="0"/>
              <a:t>se repetirá una nueva prueba 7-10 días después. </a:t>
            </a:r>
          </a:p>
          <a:p>
            <a:pPr algn="just"/>
            <a:r>
              <a:rPr lang="es-MX" dirty="0"/>
              <a:t>El efecto booster consiste en un refuerzo de la respuesta inmune debilitada a la tuberculina (no ausente) por la primera prueba empleada. El resultado de la segunda prueba es el que se considera válido. </a:t>
            </a:r>
          </a:p>
          <a:p>
            <a:pPr algn="just"/>
            <a:r>
              <a:rPr lang="es-MX" dirty="0"/>
              <a:t>En pacientes a los que se realiza PT, no se puede leer en las primeras 48-72 horas y es negativo posteriormente, ha de repetirse en 7-10 días. </a:t>
            </a:r>
          </a:p>
          <a:p>
            <a:pPr algn="just"/>
            <a:r>
              <a:rPr lang="es-MX" dirty="0"/>
              <a:t>En el caso de tener que repetir la prueba es necesario realizarla en los plazos de tiempo indicados para evitar que el efecto booster nos lleve a interpretar un resultado positivo como una conversión reciente, cuando se hace la PT repetidamente. </a:t>
            </a:r>
            <a:endParaRPr lang="en-US" dirty="0"/>
          </a:p>
        </p:txBody>
      </p:sp>
      <p:pic>
        <p:nvPicPr>
          <p:cNvPr id="4" name="Imagen 3"/>
          <p:cNvPicPr>
            <a:picLocks noChangeAspect="1"/>
          </p:cNvPicPr>
          <p:nvPr/>
        </p:nvPicPr>
        <p:blipFill>
          <a:blip r:embed="rId2"/>
          <a:stretch>
            <a:fillRect/>
          </a:stretch>
        </p:blipFill>
        <p:spPr>
          <a:xfrm>
            <a:off x="3050680" y="740229"/>
            <a:ext cx="3606133" cy="1878252"/>
          </a:xfrm>
          <a:prstGeom prst="rect">
            <a:avLst/>
          </a:prstGeom>
        </p:spPr>
      </p:pic>
    </p:spTree>
    <p:extLst>
      <p:ext uri="{BB962C8B-B14F-4D97-AF65-F5344CB8AC3E}">
        <p14:creationId xmlns:p14="http://schemas.microsoft.com/office/powerpoint/2010/main" val="421929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41609"/>
            <a:ext cx="8596668" cy="1320800"/>
          </a:xfrm>
        </p:spPr>
        <p:txBody>
          <a:bodyPr/>
          <a:lstStyle/>
          <a:p>
            <a:pPr algn="ctr"/>
            <a:r>
              <a:rPr lang="es-AR" dirty="0"/>
              <a:t>TB en números</a:t>
            </a:r>
          </a:p>
        </p:txBody>
      </p:sp>
      <p:sp>
        <p:nvSpPr>
          <p:cNvPr id="3" name="Marcador de contenido 2"/>
          <p:cNvSpPr>
            <a:spLocks noGrp="1"/>
          </p:cNvSpPr>
          <p:nvPr>
            <p:ph idx="1"/>
          </p:nvPr>
        </p:nvSpPr>
        <p:spPr>
          <a:xfrm>
            <a:off x="677334" y="1301946"/>
            <a:ext cx="8596668" cy="5221518"/>
          </a:xfrm>
        </p:spPr>
        <p:txBody>
          <a:bodyPr>
            <a:normAutofit/>
          </a:bodyPr>
          <a:lstStyle/>
          <a:p>
            <a:pPr marL="0" indent="0">
              <a:buNone/>
            </a:pPr>
            <a:r>
              <a:rPr lang="es-AR" b="1" u="sng" dirty="0"/>
              <a:t>A nivel nacional</a:t>
            </a:r>
            <a:r>
              <a:rPr lang="es-AR" dirty="0"/>
              <a:t>:</a:t>
            </a:r>
          </a:p>
          <a:p>
            <a:pPr marL="0" indent="0">
              <a:buNone/>
            </a:pPr>
            <a:r>
              <a:rPr lang="es-AR" dirty="0"/>
              <a:t>En 2019 se notificaron 12499 casos de TB en todo el país, con una tasa de notificación de 27,8 por cada 100000 habitantes. </a:t>
            </a:r>
          </a:p>
          <a:p>
            <a:pPr marL="0" indent="0">
              <a:buNone/>
            </a:pPr>
            <a:r>
              <a:rPr lang="es-AR" dirty="0"/>
              <a:t>El 78% de los casos presentó localización pulmonar.</a:t>
            </a:r>
          </a:p>
          <a:p>
            <a:pPr marL="0" indent="0">
              <a:buNone/>
            </a:pPr>
            <a:r>
              <a:rPr lang="es-AR" dirty="0"/>
              <a:t>El 93% fue clasificado como caso nuevo o recaída al inicio del tratamiento.</a:t>
            </a:r>
          </a:p>
          <a:p>
            <a:pPr marL="0" indent="0">
              <a:buNone/>
            </a:pPr>
            <a:r>
              <a:rPr lang="es-AR" dirty="0"/>
              <a:t>Del total de los casos de 2018, en el 32% se desconoce el resultado del tratamiento. De los evaluados, el 78% fue clasificado como tratamiento exitoso.</a:t>
            </a:r>
          </a:p>
          <a:p>
            <a:pPr marL="0" indent="0">
              <a:buNone/>
            </a:pPr>
            <a:r>
              <a:rPr lang="es-AR" b="1" u="sng" dirty="0"/>
              <a:t>A nivel provincial</a:t>
            </a:r>
            <a:r>
              <a:rPr lang="es-AR" dirty="0"/>
              <a:t>: </a:t>
            </a:r>
          </a:p>
          <a:p>
            <a:pPr marL="0" indent="0">
              <a:buNone/>
            </a:pPr>
            <a:r>
              <a:rPr lang="es-AR" dirty="0"/>
              <a:t>En 2019 se notificaron 208 casos de TB, con una tasa de notificación de 15,22 por cada 100000 habitantes.</a:t>
            </a:r>
          </a:p>
          <a:p>
            <a:pPr marL="0" indent="0">
              <a:buNone/>
            </a:pPr>
            <a:r>
              <a:rPr lang="es-AR" dirty="0"/>
              <a:t>El 95% fue clasificados como caso nuevo o recaída al inicio del tratamiento.</a:t>
            </a:r>
          </a:p>
          <a:p>
            <a:pPr marL="0" indent="0">
              <a:buNone/>
            </a:pPr>
            <a:r>
              <a:rPr lang="es-AR" dirty="0"/>
              <a:t>Del total de casos de 2018 clasificados como caso nuevo o recaída, en el 78% se conoce el resultado del tratamiento, siendo el 68% clasificado como tratamiento exitoso. </a:t>
            </a:r>
          </a:p>
        </p:txBody>
      </p:sp>
    </p:spTree>
    <p:extLst>
      <p:ext uri="{BB962C8B-B14F-4D97-AF65-F5344CB8AC3E}">
        <p14:creationId xmlns:p14="http://schemas.microsoft.com/office/powerpoint/2010/main" val="1397467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Indicaciones de prueba de tuberculina</a:t>
            </a:r>
            <a:endParaRPr lang="en-US" dirty="0"/>
          </a:p>
        </p:txBody>
      </p:sp>
      <p:sp>
        <p:nvSpPr>
          <p:cNvPr id="3" name="Marcador de contenido 2"/>
          <p:cNvSpPr>
            <a:spLocks noGrp="1"/>
          </p:cNvSpPr>
          <p:nvPr>
            <p:ph idx="1"/>
          </p:nvPr>
        </p:nvSpPr>
        <p:spPr/>
        <p:txBody>
          <a:bodyPr>
            <a:normAutofit/>
          </a:bodyPr>
          <a:lstStyle/>
          <a:p>
            <a:pPr algn="just"/>
            <a:r>
              <a:rPr lang="es-MX" dirty="0"/>
              <a:t>Determinar la prevalencia o incidencia de la infección tuberculosa en una población determinada. </a:t>
            </a:r>
          </a:p>
          <a:p>
            <a:pPr algn="just"/>
            <a:r>
              <a:rPr lang="es-MX" dirty="0"/>
              <a:t> Complementar el diagnóstico de la TB en niños. </a:t>
            </a:r>
          </a:p>
          <a:p>
            <a:pPr algn="just"/>
            <a:r>
              <a:rPr lang="es-MX" dirty="0"/>
              <a:t>Evaluación de infección tuberculosa reciente en trabajadores de instituciones con alta probabilidad de tener infección con TB (comprobación de viraje tuberculínico en los trabajadores de salud cuando un resultado al ingreso es negativo). </a:t>
            </a:r>
          </a:p>
          <a:p>
            <a:pPr algn="just"/>
            <a:r>
              <a:rPr lang="es-MX" dirty="0"/>
              <a:t> Evidenciar la infección tuberculosa en personas con alto riesgo de pasar de infección a enfermedad. Ej. pacientes VIH positivos (independientemente del recuento de CD4), algunos contactos estrechos, tratamiento anti-TNF, pacientes en diálisis, pacientes en preparación para un trasplante, pacientes con silicosis.</a:t>
            </a:r>
          </a:p>
          <a:p>
            <a:pPr marL="0" indent="0" algn="just">
              <a:buNone/>
            </a:pPr>
            <a:endParaRPr lang="es-MX" dirty="0"/>
          </a:p>
          <a:p>
            <a:endParaRPr lang="en-US" dirty="0"/>
          </a:p>
          <a:p>
            <a:endParaRPr lang="en-US" dirty="0"/>
          </a:p>
        </p:txBody>
      </p:sp>
    </p:spTree>
    <p:extLst>
      <p:ext uri="{BB962C8B-B14F-4D97-AF65-F5344CB8AC3E}">
        <p14:creationId xmlns:p14="http://schemas.microsoft.com/office/powerpoint/2010/main" val="2931352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Viraje Tuberculínico</a:t>
            </a:r>
            <a:endParaRPr lang="en-US" dirty="0"/>
          </a:p>
        </p:txBody>
      </p:sp>
      <p:sp>
        <p:nvSpPr>
          <p:cNvPr id="3" name="Marcador de contenido 2"/>
          <p:cNvSpPr>
            <a:spLocks noGrp="1"/>
          </p:cNvSpPr>
          <p:nvPr>
            <p:ph idx="1"/>
          </p:nvPr>
        </p:nvSpPr>
        <p:spPr/>
        <p:txBody>
          <a:bodyPr/>
          <a:lstStyle/>
          <a:p>
            <a:pPr algn="just"/>
            <a:r>
              <a:rPr lang="es-MX" dirty="0"/>
              <a:t>Se habla de conversión o viraje tuberculínico cuando una persona tuberculino negativa se convierte en positiva o cuando se evidencia una diferencia de más de 10 mm entre dos aplicaciones realizadas en un lapso menor a dos años. Esto, en general, indica una infección reciente con el </a:t>
            </a:r>
            <a:r>
              <a:rPr lang="es-MX" i="1" dirty="0"/>
              <a:t>M. tuberculosis.</a:t>
            </a:r>
            <a:endParaRPr lang="en-US" dirty="0"/>
          </a:p>
        </p:txBody>
      </p:sp>
      <p:pic>
        <p:nvPicPr>
          <p:cNvPr id="4" name="Imagen 3"/>
          <p:cNvPicPr>
            <a:picLocks noChangeAspect="1"/>
          </p:cNvPicPr>
          <p:nvPr/>
        </p:nvPicPr>
        <p:blipFill>
          <a:blip r:embed="rId2"/>
          <a:stretch>
            <a:fillRect/>
          </a:stretch>
        </p:blipFill>
        <p:spPr>
          <a:xfrm>
            <a:off x="992777" y="3697196"/>
            <a:ext cx="8508274" cy="1224027"/>
          </a:xfrm>
          <a:prstGeom prst="rect">
            <a:avLst/>
          </a:prstGeom>
        </p:spPr>
      </p:pic>
    </p:spTree>
    <p:extLst>
      <p:ext uri="{BB962C8B-B14F-4D97-AF65-F5344CB8AC3E}">
        <p14:creationId xmlns:p14="http://schemas.microsoft.com/office/powerpoint/2010/main" val="3776966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Rx de Tórax </a:t>
            </a:r>
            <a:endParaRPr lang="en-US" dirty="0"/>
          </a:p>
        </p:txBody>
      </p:sp>
      <p:sp>
        <p:nvSpPr>
          <p:cNvPr id="3" name="Marcador de contenido 2"/>
          <p:cNvSpPr>
            <a:spLocks noGrp="1"/>
          </p:cNvSpPr>
          <p:nvPr>
            <p:ph idx="1"/>
          </p:nvPr>
        </p:nvSpPr>
        <p:spPr/>
        <p:txBody>
          <a:bodyPr/>
          <a:lstStyle/>
          <a:p>
            <a:pPr algn="just"/>
            <a:r>
              <a:rPr lang="es-MX" dirty="0"/>
              <a:t>Es una técnica sensible para el diagnóstico de TB pulmonar en pacientes inmunocompetentes, pero la interpretación correcta de las imágenes radiológicas requiere experiencia, especialmente si las lesiones son mínimas o moderadas. La especificidad no es muy alta pues distintas patologías pulmonares pueden presentar lesiones muy similares. </a:t>
            </a:r>
          </a:p>
          <a:p>
            <a:pPr algn="just"/>
            <a:r>
              <a:rPr lang="es-MX" dirty="0"/>
              <a:t>La Rx de tórax no da la certeza diagnóstica que brinda la bacteriología. La presencia de imágenes sospechosas de TB, indica la necesidad de realizar estudios bacteriológicos. </a:t>
            </a:r>
            <a:endParaRPr lang="en-US" dirty="0"/>
          </a:p>
        </p:txBody>
      </p:sp>
    </p:spTree>
    <p:extLst>
      <p:ext uri="{BB962C8B-B14F-4D97-AF65-F5344CB8AC3E}">
        <p14:creationId xmlns:p14="http://schemas.microsoft.com/office/powerpoint/2010/main" val="3839441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85000" lnSpcReduction="10000"/>
          </a:bodyPr>
          <a:lstStyle/>
          <a:p>
            <a:endParaRPr lang="en-US" dirty="0"/>
          </a:p>
          <a:p>
            <a:pPr marL="0" indent="0" algn="just">
              <a:buNone/>
            </a:pPr>
            <a:r>
              <a:rPr lang="es-MX" b="1" dirty="0"/>
              <a:t>TB primaria (enfermedad que se produce inmediatamente después de la primera infección con el bacilo de la TB):</a:t>
            </a:r>
            <a:r>
              <a:rPr lang="es-MX" dirty="0"/>
              <a:t> suele ser como infiltrado alveolar, con o sin adenopatías hiliares o mediastínicas o bien como afectación ganglionar, generalmente unilateral, sin lesión parenquimatosa. Se puede encontrar Rx de tórax normal, consolidación pulmonar, cavitación (rara y de forma aislada), derrame pleural e incluso, atelectasia de determinados lóbulos por compresión de adenopatías mediastínicas (más frecuente en niños).  </a:t>
            </a:r>
          </a:p>
          <a:p>
            <a:pPr marL="0" indent="0" algn="just">
              <a:buNone/>
            </a:pPr>
            <a:r>
              <a:rPr lang="es-MX" b="1" dirty="0"/>
              <a:t>TB post-primaria (forma más común de TB en los adultos, que ocurre en individuos que han desarrollado inmunidad mediada por células e hipersensibilidad tardía a </a:t>
            </a:r>
            <a:r>
              <a:rPr lang="es-MX" b="1" i="1" dirty="0"/>
              <a:t>M. </a:t>
            </a:r>
            <a:r>
              <a:rPr lang="es-MX" b="1" dirty="0"/>
              <a:t>tuberculosis)</a:t>
            </a:r>
            <a:r>
              <a:rPr lang="es-MX" dirty="0"/>
              <a:t> la afectación parenquimatosa pulmonar es un hallazgo casi constante y se localiza, con mayor frecuencia, en los </a:t>
            </a:r>
            <a:r>
              <a:rPr lang="es-MX" i="1" dirty="0"/>
              <a:t>segmentos apicales y posteriores de los lóbulos superiores, o en el segmento apical de los lóbulos inferiores</a:t>
            </a:r>
            <a:r>
              <a:rPr lang="es-MX" dirty="0"/>
              <a:t>. La cavitación es frecuente, así como la diseminación broncógena a otras áreas del pulmón y el derrame pleural. También pueden encontrarse tuberculomas. Es necesario tener en cuenta que, en ocasiones, la Rx puede mostrar una consolidación parenquimatosa indistinguible de una neumonía de otra etiología, hecho que puede conllevar un retraso diagnóstico, sobre todo si la presentación clínica es abrupta. </a:t>
            </a:r>
          </a:p>
          <a:p>
            <a:endParaRPr lang="en-US" dirty="0"/>
          </a:p>
        </p:txBody>
      </p:sp>
    </p:spTree>
    <p:extLst>
      <p:ext uri="{BB962C8B-B14F-4D97-AF65-F5344CB8AC3E}">
        <p14:creationId xmlns:p14="http://schemas.microsoft.com/office/powerpoint/2010/main" val="2087960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47143" y="1552958"/>
            <a:ext cx="4277405" cy="3760294"/>
          </a:xfrm>
          <a:prstGeom prst="rect">
            <a:avLst/>
          </a:prstGeom>
        </p:spPr>
      </p:pic>
      <p:pic>
        <p:nvPicPr>
          <p:cNvPr id="3" name="Imagen 2"/>
          <p:cNvPicPr>
            <a:picLocks noChangeAspect="1"/>
          </p:cNvPicPr>
          <p:nvPr/>
        </p:nvPicPr>
        <p:blipFill>
          <a:blip r:embed="rId3"/>
          <a:stretch>
            <a:fillRect/>
          </a:stretch>
        </p:blipFill>
        <p:spPr>
          <a:xfrm>
            <a:off x="5376588" y="1552958"/>
            <a:ext cx="3924165" cy="3756511"/>
          </a:xfrm>
          <a:prstGeom prst="rect">
            <a:avLst/>
          </a:prstGeom>
        </p:spPr>
      </p:pic>
      <p:pic>
        <p:nvPicPr>
          <p:cNvPr id="4" name="Imagen 3"/>
          <p:cNvPicPr>
            <a:picLocks noChangeAspect="1"/>
          </p:cNvPicPr>
          <p:nvPr/>
        </p:nvPicPr>
        <p:blipFill>
          <a:blip r:embed="rId4"/>
          <a:stretch>
            <a:fillRect/>
          </a:stretch>
        </p:blipFill>
        <p:spPr>
          <a:xfrm>
            <a:off x="328748" y="746080"/>
            <a:ext cx="8029051" cy="262210"/>
          </a:xfrm>
          <a:prstGeom prst="rect">
            <a:avLst/>
          </a:prstGeom>
        </p:spPr>
      </p:pic>
      <p:sp>
        <p:nvSpPr>
          <p:cNvPr id="6" name="Flecha abajo 5"/>
          <p:cNvSpPr/>
          <p:nvPr/>
        </p:nvSpPr>
        <p:spPr>
          <a:xfrm>
            <a:off x="2352675" y="1190625"/>
            <a:ext cx="219075" cy="247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a:blip r:embed="rId5"/>
          <a:stretch>
            <a:fillRect/>
          </a:stretch>
        </p:blipFill>
        <p:spPr>
          <a:xfrm>
            <a:off x="3829050" y="5581650"/>
            <a:ext cx="5638800" cy="171450"/>
          </a:xfrm>
          <a:prstGeom prst="rect">
            <a:avLst/>
          </a:prstGeom>
        </p:spPr>
      </p:pic>
    </p:spTree>
    <p:extLst>
      <p:ext uri="{BB962C8B-B14F-4D97-AF65-F5344CB8AC3E}">
        <p14:creationId xmlns:p14="http://schemas.microsoft.com/office/powerpoint/2010/main" val="1157277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707663" y="1214302"/>
            <a:ext cx="4649319" cy="3932464"/>
          </a:xfrm>
          <a:prstGeom prst="rect">
            <a:avLst/>
          </a:prstGeom>
        </p:spPr>
      </p:pic>
      <p:pic>
        <p:nvPicPr>
          <p:cNvPr id="4" name="Imagen 3"/>
          <p:cNvPicPr>
            <a:picLocks noChangeAspect="1"/>
          </p:cNvPicPr>
          <p:nvPr/>
        </p:nvPicPr>
        <p:blipFill>
          <a:blip r:embed="rId3"/>
          <a:stretch>
            <a:fillRect/>
          </a:stretch>
        </p:blipFill>
        <p:spPr>
          <a:xfrm>
            <a:off x="333375" y="1214302"/>
            <a:ext cx="4004448" cy="4743731"/>
          </a:xfrm>
          <a:prstGeom prst="rect">
            <a:avLst/>
          </a:prstGeom>
        </p:spPr>
      </p:pic>
      <p:pic>
        <p:nvPicPr>
          <p:cNvPr id="5" name="Imagen 4"/>
          <p:cNvPicPr>
            <a:picLocks noChangeAspect="1"/>
          </p:cNvPicPr>
          <p:nvPr/>
        </p:nvPicPr>
        <p:blipFill>
          <a:blip r:embed="rId4"/>
          <a:stretch>
            <a:fillRect/>
          </a:stretch>
        </p:blipFill>
        <p:spPr>
          <a:xfrm>
            <a:off x="333375" y="481012"/>
            <a:ext cx="7791450" cy="257175"/>
          </a:xfrm>
          <a:prstGeom prst="rect">
            <a:avLst/>
          </a:prstGeom>
        </p:spPr>
      </p:pic>
      <p:sp>
        <p:nvSpPr>
          <p:cNvPr id="6" name="Flecha abajo 5"/>
          <p:cNvSpPr/>
          <p:nvPr/>
        </p:nvSpPr>
        <p:spPr>
          <a:xfrm>
            <a:off x="2133600" y="847725"/>
            <a:ext cx="201999" cy="257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388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90166" y="1524000"/>
            <a:ext cx="4022988" cy="3067661"/>
          </a:xfrm>
          <a:prstGeom prst="rect">
            <a:avLst/>
          </a:prstGeom>
        </p:spPr>
      </p:pic>
      <p:pic>
        <p:nvPicPr>
          <p:cNvPr id="5" name="Imagen 4"/>
          <p:cNvPicPr>
            <a:picLocks noChangeAspect="1"/>
          </p:cNvPicPr>
          <p:nvPr/>
        </p:nvPicPr>
        <p:blipFill>
          <a:blip r:embed="rId3"/>
          <a:stretch>
            <a:fillRect/>
          </a:stretch>
        </p:blipFill>
        <p:spPr>
          <a:xfrm>
            <a:off x="5312228" y="1823424"/>
            <a:ext cx="4267200" cy="2628900"/>
          </a:xfrm>
          <a:prstGeom prst="rect">
            <a:avLst/>
          </a:prstGeom>
        </p:spPr>
      </p:pic>
      <p:pic>
        <p:nvPicPr>
          <p:cNvPr id="3" name="Imagen 2"/>
          <p:cNvPicPr>
            <a:picLocks noChangeAspect="1"/>
          </p:cNvPicPr>
          <p:nvPr/>
        </p:nvPicPr>
        <p:blipFill>
          <a:blip r:embed="rId4"/>
          <a:stretch>
            <a:fillRect/>
          </a:stretch>
        </p:blipFill>
        <p:spPr>
          <a:xfrm>
            <a:off x="912666" y="4743450"/>
            <a:ext cx="7800975" cy="285750"/>
          </a:xfrm>
          <a:prstGeom prst="rect">
            <a:avLst/>
          </a:prstGeom>
        </p:spPr>
      </p:pic>
    </p:spTree>
    <p:extLst>
      <p:ext uri="{BB962C8B-B14F-4D97-AF65-F5344CB8AC3E}">
        <p14:creationId xmlns:p14="http://schemas.microsoft.com/office/powerpoint/2010/main" val="3954783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Tratamiento</a:t>
            </a:r>
            <a:endParaRPr lang="en-US" dirty="0"/>
          </a:p>
        </p:txBody>
      </p:sp>
      <p:sp>
        <p:nvSpPr>
          <p:cNvPr id="3" name="Marcador de contenido 2"/>
          <p:cNvSpPr>
            <a:spLocks noGrp="1"/>
          </p:cNvSpPr>
          <p:nvPr>
            <p:ph idx="1"/>
          </p:nvPr>
        </p:nvSpPr>
        <p:spPr/>
        <p:txBody>
          <a:bodyPr/>
          <a:lstStyle/>
          <a:p>
            <a:pPr algn="just"/>
            <a:r>
              <a:rPr lang="es-AR" dirty="0"/>
              <a:t>El tratamiento de la TB es la medida más eficaz para cortar la cadena de transmisión. El grupo prioritario son los pacientes con Bk positiva, ya que son los que perpetúan la transmisión en la comunidad.</a:t>
            </a:r>
          </a:p>
          <a:p>
            <a:pPr algn="just"/>
            <a:r>
              <a:rPr lang="es-AR" dirty="0"/>
              <a:t>Los objetivos del tratamiento son: </a:t>
            </a:r>
          </a:p>
          <a:p>
            <a:pPr algn="just">
              <a:buFont typeface="+mj-lt"/>
              <a:buAutoNum type="arabicPeriod"/>
            </a:pPr>
            <a:r>
              <a:rPr lang="es-AR" dirty="0"/>
              <a:t>Curar al paciente y recuperar su calidad de vida.</a:t>
            </a:r>
          </a:p>
          <a:p>
            <a:pPr algn="just">
              <a:buFont typeface="+mj-lt"/>
              <a:buAutoNum type="arabicPeriod"/>
            </a:pPr>
            <a:r>
              <a:rPr lang="es-AR" dirty="0"/>
              <a:t>Prevenir la muerte por TB activa y sus secuelas.</a:t>
            </a:r>
          </a:p>
          <a:p>
            <a:pPr algn="just">
              <a:buFont typeface="+mj-lt"/>
              <a:buAutoNum type="arabicPeriod"/>
            </a:pPr>
            <a:r>
              <a:rPr lang="es-AR" dirty="0"/>
              <a:t>Evitar abandonos, fracasos y recaídas.</a:t>
            </a:r>
          </a:p>
          <a:p>
            <a:pPr algn="just">
              <a:buFont typeface="+mj-lt"/>
              <a:buAutoNum type="arabicPeriod"/>
            </a:pPr>
            <a:r>
              <a:rPr lang="es-AR" dirty="0"/>
              <a:t>Reducir la transmisión de la TB en la población.</a:t>
            </a:r>
          </a:p>
          <a:p>
            <a:pPr algn="just">
              <a:buFont typeface="+mj-lt"/>
              <a:buAutoNum type="arabicPeriod"/>
            </a:pPr>
            <a:r>
              <a:rPr lang="es-AR" dirty="0"/>
              <a:t>Prevenir el desarrollo de TB resistente y su transmisión en la población.</a:t>
            </a:r>
          </a:p>
          <a:p>
            <a:pPr algn="just"/>
            <a:endParaRPr lang="en-US" dirty="0"/>
          </a:p>
        </p:txBody>
      </p:sp>
    </p:spTree>
    <p:extLst>
      <p:ext uri="{BB962C8B-B14F-4D97-AF65-F5344CB8AC3E}">
        <p14:creationId xmlns:p14="http://schemas.microsoft.com/office/powerpoint/2010/main" val="1802430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Modalidad del tratamiento: TDO (tratamiento directamente observado)</a:t>
            </a:r>
            <a:endParaRPr lang="en-US" dirty="0"/>
          </a:p>
        </p:txBody>
      </p:sp>
      <p:sp>
        <p:nvSpPr>
          <p:cNvPr id="3" name="Marcador de contenido 2"/>
          <p:cNvSpPr>
            <a:spLocks noGrp="1"/>
          </p:cNvSpPr>
          <p:nvPr>
            <p:ph idx="1"/>
          </p:nvPr>
        </p:nvSpPr>
        <p:spPr/>
        <p:txBody>
          <a:bodyPr>
            <a:normAutofit fontScale="92500" lnSpcReduction="20000"/>
          </a:bodyPr>
          <a:lstStyle/>
          <a:p>
            <a:pPr algn="just"/>
            <a:r>
              <a:rPr lang="es-ES" dirty="0">
                <a:solidFill>
                  <a:schemeClr val="tx1"/>
                </a:solidFill>
              </a:rPr>
              <a:t>Acompaña al paciente y su entorno, brinda información, despeja miedos, evita abandonos, asegura el número correcto de dosis y la dosis adecuada, ayuda a identificar efectos adversos (RAFAS).</a:t>
            </a:r>
          </a:p>
          <a:p>
            <a:pPr algn="just"/>
            <a:r>
              <a:rPr lang="es-MX" dirty="0"/>
              <a:t>Uno de los objetivos para una lucha antituberculosa eficaz consiste en organizar servicios flexibles, de manera que el paciente pueda elegir donde recibirá el tratamiento: en la unidad de salud, en su casa, en su lugar de trabajo. Puede actuar como observador del tratamiento cualquier persona que tenga voluntad para ello, que esté preparada y sea responsable siempre que resulte aceptable para el paciente y digna de confianza para el servicio de salud. </a:t>
            </a:r>
            <a:endParaRPr lang="es-ES" dirty="0">
              <a:solidFill>
                <a:schemeClr val="tx1"/>
              </a:solidFill>
            </a:endParaRPr>
          </a:p>
          <a:p>
            <a:pPr algn="just"/>
            <a:r>
              <a:rPr lang="es-ES" dirty="0">
                <a:solidFill>
                  <a:schemeClr val="tx1"/>
                </a:solidFill>
              </a:rPr>
              <a:t>Lograr que una persona, que probablemente tenga problemas laborales, familiares, económicos, etc. complete 6 meses o más de tratamiento no es fácil, sobre todo si se considera que va a mejorar durante los primeros meses. Es por ello que resulta fundamental que todos los actores posibles se encuentren involucrados en esta problemática de salud tan compleja, tanto del área de salud, como representantes de otros sectores de la comunidad, sobre todo si se logra identificar aquellos grupos donde el paciente realiza actividades, o  se identifica.</a:t>
            </a:r>
          </a:p>
          <a:p>
            <a:endParaRPr lang="en-US" dirty="0"/>
          </a:p>
        </p:txBody>
      </p:sp>
    </p:spTree>
    <p:extLst>
      <p:ext uri="{BB962C8B-B14F-4D97-AF65-F5344CB8AC3E}">
        <p14:creationId xmlns:p14="http://schemas.microsoft.com/office/powerpoint/2010/main" val="1734130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Los casos de TB pueden clasificarse en:</a:t>
            </a:r>
            <a:endParaRPr lang="en-US" dirty="0"/>
          </a:p>
        </p:txBody>
      </p:sp>
      <p:sp>
        <p:nvSpPr>
          <p:cNvPr id="3" name="Marcador de contenido 2"/>
          <p:cNvSpPr>
            <a:spLocks noGrp="1"/>
          </p:cNvSpPr>
          <p:nvPr>
            <p:ph idx="1"/>
          </p:nvPr>
        </p:nvSpPr>
        <p:spPr/>
        <p:txBody>
          <a:bodyPr/>
          <a:lstStyle/>
          <a:p>
            <a:r>
              <a:rPr lang="es-AR" b="1" dirty="0"/>
              <a:t>TB clínicamente diagnosticada</a:t>
            </a:r>
            <a:r>
              <a:rPr lang="es-AR" dirty="0"/>
              <a:t>: persona que presenta síntomas y signos, y/o hallazgos radiológicos, y/o histopatológicos debidos a lesiones provocadas por el Mycobacterium tuberculosis, pudiendo o no confirmarse posteriormente por medio de la bacteriología, pero que según el criterio médico amerita la prescripción de un curso completo de tratamiento antituberculoso.</a:t>
            </a:r>
          </a:p>
          <a:p>
            <a:r>
              <a:rPr lang="es-AR" b="1" dirty="0"/>
              <a:t>TB bacteriológicamente confirmada</a:t>
            </a:r>
            <a:r>
              <a:rPr lang="es-AR" dirty="0"/>
              <a:t>: por cultivo, pruebas moleculares rápidas (Xpert MTB/RIF) o baciloscopía (siempre que el laboratorio que realice esta última sea de calidad garantizada).</a:t>
            </a:r>
          </a:p>
          <a:p>
            <a:pPr marL="0" indent="0">
              <a:buNone/>
            </a:pPr>
            <a:endParaRPr lang="en-US" dirty="0"/>
          </a:p>
        </p:txBody>
      </p:sp>
    </p:spTree>
    <p:extLst>
      <p:ext uri="{BB962C8B-B14F-4D97-AF65-F5344CB8AC3E}">
        <p14:creationId xmlns:p14="http://schemas.microsoft.com/office/powerpoint/2010/main" val="2086164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000" dirty="0"/>
              <a:t>Análisis de Situación de Tuberculosis. Entre Ríos. Años 2016-2020</a:t>
            </a:r>
            <a:br>
              <a:rPr lang="es-MX" sz="2000" dirty="0"/>
            </a:br>
            <a:r>
              <a:rPr lang="es-MX" sz="1800" dirty="0"/>
              <a:t>Departamento de Control de Enfermedades Trasmisibles. Residencia de Epidemiología.</a:t>
            </a:r>
            <a:br>
              <a:rPr lang="es-MX" sz="2000" dirty="0"/>
            </a:br>
            <a:endParaRPr lang="en-US" sz="2000" dirty="0"/>
          </a:p>
        </p:txBody>
      </p:sp>
      <p:pic>
        <p:nvPicPr>
          <p:cNvPr id="4" name="Marcador de contenido 3"/>
          <p:cNvPicPr>
            <a:picLocks noGrp="1" noChangeAspect="1"/>
          </p:cNvPicPr>
          <p:nvPr>
            <p:ph idx="1"/>
          </p:nvPr>
        </p:nvPicPr>
        <p:blipFill>
          <a:blip r:embed="rId2"/>
          <a:stretch>
            <a:fillRect/>
          </a:stretch>
        </p:blipFill>
        <p:spPr>
          <a:xfrm>
            <a:off x="2272875" y="2160588"/>
            <a:ext cx="5406287" cy="3881437"/>
          </a:xfrm>
          <a:prstGeom prst="rect">
            <a:avLst/>
          </a:prstGeom>
        </p:spPr>
      </p:pic>
    </p:spTree>
    <p:extLst>
      <p:ext uri="{BB962C8B-B14F-4D97-AF65-F5344CB8AC3E}">
        <p14:creationId xmlns:p14="http://schemas.microsoft.com/office/powerpoint/2010/main" val="2419458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Factores que influyen en el régimen terapéutico a indicar</a:t>
            </a:r>
            <a:endParaRPr lang="en-US" dirty="0"/>
          </a:p>
        </p:txBody>
      </p:sp>
      <p:sp>
        <p:nvSpPr>
          <p:cNvPr id="3" name="Marcador de contenido 2"/>
          <p:cNvSpPr>
            <a:spLocks noGrp="1"/>
          </p:cNvSpPr>
          <p:nvPr>
            <p:ph idx="1"/>
          </p:nvPr>
        </p:nvSpPr>
        <p:spPr/>
        <p:txBody>
          <a:bodyPr>
            <a:normAutofit fontScale="85000" lnSpcReduction="20000"/>
          </a:bodyPr>
          <a:lstStyle/>
          <a:p>
            <a:pPr algn="just"/>
            <a:r>
              <a:rPr lang="es-AR" b="1" dirty="0"/>
              <a:t>Localización anatómica de la TB</a:t>
            </a:r>
            <a:r>
              <a:rPr lang="es-AR" dirty="0"/>
              <a:t>: Tb pulmonar o extra pulmonar. </a:t>
            </a:r>
          </a:p>
          <a:p>
            <a:pPr algn="just"/>
            <a:r>
              <a:rPr lang="es-AR" b="1" dirty="0"/>
              <a:t>Antecedente de tratamiento previo</a:t>
            </a:r>
            <a:r>
              <a:rPr lang="es-AR" dirty="0"/>
              <a:t>: Se aconseja iniciar tratamiento con un esquema convencional, el cual será modificado o no, de acuerdo al resultado de la PS. </a:t>
            </a:r>
          </a:p>
          <a:p>
            <a:pPr algn="just"/>
            <a:r>
              <a:rPr lang="es-AR" b="1" dirty="0"/>
              <a:t>Serología para HIV</a:t>
            </a:r>
            <a:r>
              <a:rPr lang="es-AR" dirty="0"/>
              <a:t>: fase de continuación de 7 meses, nunca intermitente, siempre supervisada (mayor prevalencia de falta de adherencia al tratamiento).</a:t>
            </a:r>
          </a:p>
          <a:p>
            <a:pPr algn="just"/>
            <a:r>
              <a:rPr lang="es-AR" b="1" dirty="0"/>
              <a:t>Resistencia a fármacos</a:t>
            </a:r>
            <a:r>
              <a:rPr lang="es-AR" dirty="0"/>
              <a:t>: </a:t>
            </a:r>
          </a:p>
          <a:p>
            <a:pPr algn="just">
              <a:buFont typeface="+mj-lt"/>
              <a:buAutoNum type="arabicPeriod"/>
            </a:pPr>
            <a:r>
              <a:rPr lang="es-AR" dirty="0"/>
              <a:t>TB monorresistente: R a un solo fármaco de primera línea</a:t>
            </a:r>
          </a:p>
          <a:p>
            <a:pPr algn="just">
              <a:buFont typeface="+mj-lt"/>
              <a:buAutoNum type="arabicPeriod"/>
            </a:pPr>
            <a:r>
              <a:rPr lang="es-AR" dirty="0"/>
              <a:t>TB polirresistente: R a más de un fármaco de primera línea, sin incluir R e H juntos.</a:t>
            </a:r>
          </a:p>
          <a:p>
            <a:pPr algn="just">
              <a:buFont typeface="+mj-lt"/>
              <a:buAutoNum type="arabicPeriod"/>
            </a:pPr>
            <a:r>
              <a:rPr lang="es-AR" dirty="0"/>
              <a:t>TB multirresistente (TB-MDR): resistencia al menos a R e H juntas.</a:t>
            </a:r>
          </a:p>
          <a:p>
            <a:pPr algn="just">
              <a:buFont typeface="+mj-lt"/>
              <a:buAutoNum type="arabicPeriod"/>
            </a:pPr>
            <a:r>
              <a:rPr lang="es-AR" dirty="0"/>
              <a:t>TB extensamente resistente (TB-XR): resistencia a fármacos de primera línea, más algún inyectable de primera línea y a una Fluorquinolona con actividad antituberculosa, como mínimo.</a:t>
            </a:r>
          </a:p>
          <a:p>
            <a:pPr algn="just">
              <a:buFont typeface="+mj-lt"/>
              <a:buAutoNum type="arabicPeriod"/>
            </a:pPr>
            <a:r>
              <a:rPr lang="es-AR" dirty="0"/>
              <a:t>TB totalmente resistente: a todos los de primera línea y a los 6 grupos de fármacos de segunda línea.</a:t>
            </a:r>
            <a:endParaRPr lang="en-US" dirty="0"/>
          </a:p>
        </p:txBody>
      </p:sp>
    </p:spTree>
    <p:extLst>
      <p:ext uri="{BB962C8B-B14F-4D97-AF65-F5344CB8AC3E}">
        <p14:creationId xmlns:p14="http://schemas.microsoft.com/office/powerpoint/2010/main" val="229979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Clasificación de los casos de TB al momento del diagnóstico</a:t>
            </a:r>
          </a:p>
        </p:txBody>
      </p:sp>
      <p:sp>
        <p:nvSpPr>
          <p:cNvPr id="3" name="2 Marcador de contenido"/>
          <p:cNvSpPr>
            <a:spLocks noGrp="1"/>
          </p:cNvSpPr>
          <p:nvPr>
            <p:ph idx="1"/>
          </p:nvPr>
        </p:nvSpPr>
        <p:spPr/>
        <p:txBody>
          <a:bodyPr>
            <a:normAutofit fontScale="92500" lnSpcReduction="20000"/>
          </a:bodyPr>
          <a:lstStyle/>
          <a:p>
            <a:pPr algn="just">
              <a:lnSpc>
                <a:spcPct val="80000"/>
              </a:lnSpc>
              <a:buNone/>
            </a:pPr>
            <a:r>
              <a:rPr lang="es-AR" sz="1700" b="1" dirty="0"/>
              <a:t>1-Casos nuevos</a:t>
            </a:r>
            <a:r>
              <a:rPr lang="es-AR" sz="1700" dirty="0"/>
              <a:t>: son aquellos que no han recibido tratamiento, o lo han recibido por menos de 1 mes.</a:t>
            </a:r>
          </a:p>
          <a:p>
            <a:pPr algn="just">
              <a:lnSpc>
                <a:spcPct val="80000"/>
              </a:lnSpc>
              <a:buNone/>
            </a:pPr>
            <a:r>
              <a:rPr lang="es-AR" sz="1700" b="1" dirty="0"/>
              <a:t>2-Casos previamente tratados</a:t>
            </a:r>
            <a:r>
              <a:rPr lang="es-AR" sz="1700" dirty="0"/>
              <a:t>: son aquellos que han recibido previamente tratamiento por más de un mes, y son diagnosticados de nuevo con tuberculosis activa. Dentro de este grupo se encuentran:</a:t>
            </a:r>
          </a:p>
          <a:p>
            <a:pPr algn="just">
              <a:lnSpc>
                <a:spcPct val="80000"/>
              </a:lnSpc>
            </a:pPr>
            <a:r>
              <a:rPr lang="es-AR" sz="1700" dirty="0"/>
              <a:t>Recaídas: paciente con tuberculosis en cualquiera de sus formas, que en el pasado ha sido notificado como tratamiento completo o curado, y que ha vuelto con baciloscopía /o cultivo positivo de esputo (pueden existir recaídas con exámenes bacteriológicos negativos). Las recaídas pueden ser tempranas o tardías, siendo más frecuentes las que ocurren en los primeros 6 a 12 meses de iniciado el tratamiento.</a:t>
            </a:r>
          </a:p>
          <a:p>
            <a:pPr algn="just">
              <a:lnSpc>
                <a:spcPct val="80000"/>
              </a:lnSpc>
            </a:pPr>
            <a:r>
              <a:rPr lang="es-AR" sz="1700" dirty="0"/>
              <a:t>Abandono: paciente que realizó tratamiento por más de un mes y lo retoma luego de haberlo interrumpido por dos meses consecutivos o más, con baciloscopía de esputo positiva o negativa, y que clínica y radiológicamente tiene evidencia de tuberculosis activa.</a:t>
            </a:r>
          </a:p>
          <a:p>
            <a:pPr algn="just">
              <a:lnSpc>
                <a:spcPct val="80000"/>
              </a:lnSpc>
            </a:pPr>
            <a:r>
              <a:rPr lang="es-AR" sz="1700" dirty="0"/>
              <a:t>Fracaso: paciente en tratamiento que presenta bacteriología positiva (baciloscopía y/o cultivo) al finalizar el cuarto mes de iniciado un primer tratamiento. El fracaso puede ser operativo (tratamiento no supervisado) o terapéutico (bajo tratamiento supervisado).</a:t>
            </a:r>
          </a:p>
          <a:p>
            <a:pPr algn="just">
              <a:lnSpc>
                <a:spcPct val="80000"/>
              </a:lnSpc>
            </a:pPr>
            <a:r>
              <a:rPr lang="es-AR" sz="1700" dirty="0"/>
              <a:t>Tuberculosis con resistencia probada a droga.</a:t>
            </a:r>
            <a:endParaRPr lang="es-ES" sz="1700" dirty="0"/>
          </a:p>
          <a:p>
            <a:pPr algn="just">
              <a:buNone/>
            </a:pPr>
            <a:endParaRPr lang="es-E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Clasificación de los casos de TB según el resultado del tratamiento</a:t>
            </a:r>
          </a:p>
        </p:txBody>
      </p:sp>
      <p:sp>
        <p:nvSpPr>
          <p:cNvPr id="3" name="2 Marcador de contenido"/>
          <p:cNvSpPr>
            <a:spLocks noGrp="1"/>
          </p:cNvSpPr>
          <p:nvPr>
            <p:ph idx="1"/>
          </p:nvPr>
        </p:nvSpPr>
        <p:spPr/>
        <p:txBody>
          <a:bodyPr/>
          <a:lstStyle/>
          <a:p>
            <a:pPr>
              <a:lnSpc>
                <a:spcPct val="80000"/>
              </a:lnSpc>
            </a:pPr>
            <a:r>
              <a:rPr lang="es-AR" sz="1600" b="1" dirty="0"/>
              <a:t>Curado:</a:t>
            </a:r>
            <a:r>
              <a:rPr lang="es-AR" sz="1600" dirty="0"/>
              <a:t> paciente con TB pulmonar con bacteriología confirmada al inicio del tratamiento y que tiene baciloscopía o cultivo negativo en el último mes de tratamiento y al menos en una ocasión anterior.</a:t>
            </a:r>
          </a:p>
          <a:p>
            <a:pPr>
              <a:lnSpc>
                <a:spcPct val="80000"/>
              </a:lnSpc>
            </a:pPr>
            <a:r>
              <a:rPr lang="es-AR" sz="1600" b="1" dirty="0"/>
              <a:t>Tratamiento completo</a:t>
            </a:r>
            <a:r>
              <a:rPr lang="es-AR" sz="1600" dirty="0"/>
              <a:t>: completó su tratamiento sin evidencia de fracaso, pero sin constancia que demuestre que la baciloscopía o el cultivo de esputo del último mes de tratamiento y al menos en una ocasión anterior fueron negativos, sea por la razón que fuera. </a:t>
            </a:r>
          </a:p>
          <a:p>
            <a:pPr>
              <a:lnSpc>
                <a:spcPct val="80000"/>
              </a:lnSpc>
            </a:pPr>
            <a:r>
              <a:rPr lang="es-AR" sz="1600" b="1" dirty="0"/>
              <a:t>Fracaso de tratamiento</a:t>
            </a:r>
            <a:r>
              <a:rPr lang="es-AR" sz="1600" dirty="0"/>
              <a:t>.</a:t>
            </a:r>
          </a:p>
          <a:p>
            <a:pPr>
              <a:lnSpc>
                <a:spcPct val="80000"/>
              </a:lnSpc>
            </a:pPr>
            <a:r>
              <a:rPr lang="es-AR" sz="1600" b="1" dirty="0"/>
              <a:t>Fallecido</a:t>
            </a:r>
            <a:r>
              <a:rPr lang="es-AR" sz="1600" dirty="0"/>
              <a:t>.</a:t>
            </a:r>
          </a:p>
          <a:p>
            <a:pPr>
              <a:lnSpc>
                <a:spcPct val="80000"/>
              </a:lnSpc>
            </a:pPr>
            <a:r>
              <a:rPr lang="es-AR" sz="1600" b="1" dirty="0"/>
              <a:t>Pérdida de seguimiento</a:t>
            </a:r>
            <a:r>
              <a:rPr lang="es-AR" sz="1600" dirty="0"/>
              <a:t>: no inició tratamiento o interrumpió el mismo durante 2 meses o más. </a:t>
            </a:r>
          </a:p>
          <a:p>
            <a:pPr>
              <a:lnSpc>
                <a:spcPct val="80000"/>
              </a:lnSpc>
            </a:pPr>
            <a:r>
              <a:rPr lang="es-AR" sz="1600" b="1" dirty="0"/>
              <a:t>No evaluado</a:t>
            </a:r>
            <a:r>
              <a:rPr lang="es-AR" sz="1600" dirty="0"/>
              <a:t>.</a:t>
            </a:r>
          </a:p>
          <a:p>
            <a:pPr>
              <a:lnSpc>
                <a:spcPct val="80000"/>
              </a:lnSpc>
            </a:pPr>
            <a:r>
              <a:rPr lang="es-AR" sz="1600" b="1" dirty="0"/>
              <a:t>Tratamiento exitoso</a:t>
            </a:r>
            <a:r>
              <a:rPr lang="es-AR" sz="1600" dirty="0"/>
              <a:t>: suma de curados más tratamientos completos. </a:t>
            </a:r>
            <a:endParaRPr lang="es-ES" sz="1600" dirty="0"/>
          </a:p>
          <a:p>
            <a:endParaRPr lang="es-E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609600"/>
            <a:ext cx="8596668" cy="827314"/>
          </a:xfrm>
        </p:spPr>
        <p:txBody>
          <a:bodyPr>
            <a:normAutofit fontScale="90000"/>
          </a:bodyPr>
          <a:lstStyle/>
          <a:p>
            <a:pPr algn="ctr"/>
            <a:r>
              <a:rPr lang="es-ES" dirty="0"/>
              <a:t>Tratamiento-Requerimientos para una quimioterapia exitosa</a:t>
            </a:r>
          </a:p>
        </p:txBody>
      </p:sp>
      <p:sp>
        <p:nvSpPr>
          <p:cNvPr id="3" name="2 Marcador de contenido"/>
          <p:cNvSpPr>
            <a:spLocks noGrp="1"/>
          </p:cNvSpPr>
          <p:nvPr>
            <p:ph idx="1"/>
          </p:nvPr>
        </p:nvSpPr>
        <p:spPr>
          <a:xfrm>
            <a:off x="677334" y="2037807"/>
            <a:ext cx="8596668" cy="4486882"/>
          </a:xfrm>
        </p:spPr>
        <p:txBody>
          <a:bodyPr/>
          <a:lstStyle/>
          <a:p>
            <a:pPr algn="just">
              <a:lnSpc>
                <a:spcPct val="80000"/>
              </a:lnSpc>
            </a:pPr>
            <a:r>
              <a:rPr lang="es-AR" sz="1600" b="1" dirty="0"/>
              <a:t>Prescripción de regímenes adecuados</a:t>
            </a:r>
            <a:r>
              <a:rPr lang="es-AR" sz="1600" dirty="0"/>
              <a:t>: los medicamentos elegidos deben ser administrados en la misma dosificación y al mismo ritmo (diario o intermitente) y por el mismo periodo de tiempo con el que fueron dados en las experiencias controladas. La duración es de al menos 6 meses, con dos fases: una fase inicial o intensiva (fase bactericida), generalmente de 2 meses de duración, y otra de continuación o consolidación (fase esterilizante), generalmente de 4 meses. </a:t>
            </a:r>
          </a:p>
          <a:p>
            <a:pPr algn="just">
              <a:lnSpc>
                <a:spcPct val="80000"/>
              </a:lnSpc>
            </a:pPr>
            <a:r>
              <a:rPr lang="es-AR" sz="1600" b="1" dirty="0"/>
              <a:t>Regularidad en la toma de los medicamentos</a:t>
            </a:r>
            <a:r>
              <a:rPr lang="es-AR" sz="1600" dirty="0"/>
              <a:t>: debe completarse, para cada fase, el número de tomas correspondiente.</a:t>
            </a:r>
          </a:p>
          <a:p>
            <a:pPr algn="just">
              <a:lnSpc>
                <a:spcPct val="80000"/>
              </a:lnSpc>
            </a:pPr>
            <a:r>
              <a:rPr lang="es-AR" sz="1600" b="1" dirty="0"/>
              <a:t>Organización adecuada del tratamiento</a:t>
            </a:r>
            <a:r>
              <a:rPr lang="es-AR" sz="1600" dirty="0"/>
              <a:t>: teniendo en cuenta la conveniencia del enfermo antes que la del servicio.</a:t>
            </a:r>
          </a:p>
          <a:p>
            <a:pPr algn="just">
              <a:lnSpc>
                <a:spcPct val="80000"/>
              </a:lnSpc>
            </a:pPr>
            <a:r>
              <a:rPr lang="es-AR" sz="1600" b="1" dirty="0"/>
              <a:t>Administración supervisada</a:t>
            </a:r>
            <a:r>
              <a:rPr lang="es-AR" sz="1600" dirty="0"/>
              <a:t>: es decir, directamente observada por el personal de salud o por otro miembro responsable de la comunidad. No es recomendable que el supervisor sea un familiar. La supervisión (u observación) es necesaria para lograr el cumplimiento del tratamiento, factor fundamental que determina el éxito del mismo. </a:t>
            </a:r>
          </a:p>
          <a:p>
            <a:pPr algn="just">
              <a:lnSpc>
                <a:spcPct val="80000"/>
              </a:lnSpc>
            </a:pPr>
            <a:r>
              <a:rPr lang="es-AR" sz="1600" b="1" dirty="0"/>
              <a:t>LOS FARMACOS DEBEN SER ADMINSTRADOS EN UNA SOLA TOMA DIARIA.</a:t>
            </a:r>
            <a:r>
              <a:rPr lang="es-ES" sz="1600" b="1" dirty="0"/>
              <a:t> </a:t>
            </a:r>
          </a:p>
          <a:p>
            <a:endParaRPr lang="es-ES" dirty="0"/>
          </a:p>
          <a:p>
            <a:pPr>
              <a:buNone/>
            </a:pPr>
            <a:endParaRPr lang="es-E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1600" dirty="0">
                <a:solidFill>
                  <a:schemeClr val="tx1">
                    <a:lumMod val="75000"/>
                    <a:lumOff val="25000"/>
                  </a:schemeClr>
                </a:solidFill>
                <a:latin typeface="+mn-lt"/>
                <a:ea typeface="+mn-ea"/>
                <a:cs typeface="+mn-cs"/>
              </a:rPr>
              <a:t>En la mayoría de las situaciones el tratamiento puede realizarse de forma</a:t>
            </a:r>
            <a:br>
              <a:rPr lang="es-MX" sz="1600" dirty="0">
                <a:solidFill>
                  <a:schemeClr val="tx1">
                    <a:lumMod val="75000"/>
                    <a:lumOff val="25000"/>
                  </a:schemeClr>
                </a:solidFill>
                <a:latin typeface="+mn-lt"/>
                <a:ea typeface="+mn-ea"/>
                <a:cs typeface="+mn-cs"/>
              </a:rPr>
            </a:br>
            <a:r>
              <a:rPr lang="es-MX" sz="1600" dirty="0">
                <a:solidFill>
                  <a:schemeClr val="tx1">
                    <a:lumMod val="75000"/>
                    <a:lumOff val="25000"/>
                  </a:schemeClr>
                </a:solidFill>
                <a:latin typeface="+mn-lt"/>
                <a:ea typeface="+mn-ea"/>
                <a:cs typeface="+mn-cs"/>
              </a:rPr>
              <a:t>ambulatoria en el primer nivel de atención, aunque las siguientes</a:t>
            </a:r>
            <a:br>
              <a:rPr lang="es-MX" sz="1600" dirty="0">
                <a:solidFill>
                  <a:schemeClr val="tx1">
                    <a:lumMod val="75000"/>
                    <a:lumOff val="25000"/>
                  </a:schemeClr>
                </a:solidFill>
                <a:latin typeface="+mn-lt"/>
                <a:ea typeface="+mn-ea"/>
                <a:cs typeface="+mn-cs"/>
              </a:rPr>
            </a:br>
            <a:r>
              <a:rPr lang="es-MX" sz="1600" dirty="0">
                <a:solidFill>
                  <a:schemeClr val="tx1">
                    <a:lumMod val="75000"/>
                    <a:lumOff val="25000"/>
                  </a:schemeClr>
                </a:solidFill>
                <a:latin typeface="+mn-lt"/>
                <a:ea typeface="+mn-ea"/>
                <a:cs typeface="+mn-cs"/>
              </a:rPr>
              <a:t>situaciones pueden requerir derivaciones a centros de referencia e</a:t>
            </a:r>
            <a:br>
              <a:rPr lang="es-MX" sz="1600" dirty="0">
                <a:solidFill>
                  <a:schemeClr val="tx1">
                    <a:lumMod val="75000"/>
                    <a:lumOff val="25000"/>
                  </a:schemeClr>
                </a:solidFill>
                <a:latin typeface="+mn-lt"/>
                <a:ea typeface="+mn-ea"/>
                <a:cs typeface="+mn-cs"/>
              </a:rPr>
            </a:br>
            <a:r>
              <a:rPr lang="en-US" sz="1600" dirty="0">
                <a:solidFill>
                  <a:schemeClr val="tx1">
                    <a:lumMod val="75000"/>
                    <a:lumOff val="25000"/>
                  </a:schemeClr>
                </a:solidFill>
                <a:latin typeface="+mn-lt"/>
                <a:ea typeface="+mn-ea"/>
                <a:cs typeface="+mn-cs"/>
              </a:rPr>
              <a:t>internación:</a:t>
            </a:r>
          </a:p>
        </p:txBody>
      </p:sp>
      <p:pic>
        <p:nvPicPr>
          <p:cNvPr id="4" name="Marcador de contenido 3"/>
          <p:cNvPicPr>
            <a:picLocks noGrp="1" noChangeAspect="1"/>
          </p:cNvPicPr>
          <p:nvPr>
            <p:ph idx="1"/>
          </p:nvPr>
        </p:nvPicPr>
        <p:blipFill>
          <a:blip r:embed="rId2"/>
          <a:stretch>
            <a:fillRect/>
          </a:stretch>
        </p:blipFill>
        <p:spPr>
          <a:xfrm>
            <a:off x="2571656" y="2160588"/>
            <a:ext cx="4808725" cy="3881437"/>
          </a:xfrm>
          <a:prstGeom prst="rect">
            <a:avLst/>
          </a:prstGeom>
        </p:spPr>
      </p:pic>
    </p:spTree>
    <p:extLst>
      <p:ext uri="{BB962C8B-B14F-4D97-AF65-F5344CB8AC3E}">
        <p14:creationId xmlns:p14="http://schemas.microsoft.com/office/powerpoint/2010/main" val="2197749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384663" y="712047"/>
            <a:ext cx="6727372" cy="552152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7078300" y="2260283"/>
            <a:ext cx="1666875" cy="142875"/>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1227909" y="835035"/>
            <a:ext cx="7203892" cy="5239194"/>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3017520" y="438640"/>
            <a:ext cx="4118066" cy="6101769"/>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6190026" y="1554889"/>
            <a:ext cx="1666875" cy="142875"/>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Medicamentos esenciales</a:t>
            </a:r>
          </a:p>
        </p:txBody>
      </p:sp>
      <p:pic>
        <p:nvPicPr>
          <p:cNvPr id="4" name="Imagen 7"/>
          <p:cNvPicPr>
            <a:picLocks noGrp="1" noChangeAspect="1" noChangeArrowheads="1"/>
          </p:cNvPicPr>
          <p:nvPr>
            <p:ph idx="1"/>
          </p:nvPr>
        </p:nvPicPr>
        <p:blipFill>
          <a:blip r:embed="rId2"/>
          <a:srcRect/>
          <a:stretch>
            <a:fillRect/>
          </a:stretch>
        </p:blipFill>
        <p:spPr>
          <a:xfrm>
            <a:off x="859993" y="2015875"/>
            <a:ext cx="8258175" cy="2838450"/>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Medicamentos de segunda línea </a:t>
            </a:r>
          </a:p>
        </p:txBody>
      </p:sp>
      <p:sp>
        <p:nvSpPr>
          <p:cNvPr id="3" name="2 Marcador de contenido"/>
          <p:cNvSpPr>
            <a:spLocks noGrp="1"/>
          </p:cNvSpPr>
          <p:nvPr>
            <p:ph idx="1"/>
          </p:nvPr>
        </p:nvSpPr>
        <p:spPr/>
        <p:txBody>
          <a:bodyPr/>
          <a:lstStyle/>
          <a:p>
            <a:pPr marL="571500" indent="-571500"/>
            <a:r>
              <a:rPr lang="es-AR" sz="1600" dirty="0"/>
              <a:t>Se reservan para situaciones especiales de intolerancia, reacciones adversas a fármacos de primera línea o esquemas para TB resistente.</a:t>
            </a:r>
          </a:p>
          <a:p>
            <a:pPr marL="571500" indent="-571500">
              <a:buFont typeface="Wingdings" pitchFamily="2" charset="2"/>
              <a:buAutoNum type="arabicPeriod"/>
            </a:pPr>
            <a:r>
              <a:rPr lang="es-AR" sz="1600" dirty="0" err="1"/>
              <a:t>Fluoroquinolonas</a:t>
            </a:r>
            <a:r>
              <a:rPr lang="es-AR" sz="1600" dirty="0"/>
              <a:t>: Levofloxacina, </a:t>
            </a:r>
            <a:r>
              <a:rPr lang="es-AR" sz="1600" dirty="0" err="1"/>
              <a:t>Moxifloxacina</a:t>
            </a:r>
            <a:r>
              <a:rPr lang="es-AR" sz="1600" dirty="0"/>
              <a:t>, </a:t>
            </a:r>
            <a:r>
              <a:rPr lang="es-AR" sz="1600" dirty="0" err="1"/>
              <a:t>Gatifloxacina</a:t>
            </a:r>
            <a:endParaRPr lang="es-AR" sz="1600" dirty="0"/>
          </a:p>
          <a:p>
            <a:pPr marL="571500" indent="-571500">
              <a:buFont typeface="Wingdings" pitchFamily="2" charset="2"/>
              <a:buAutoNum type="arabicPeriod"/>
            </a:pPr>
            <a:r>
              <a:rPr lang="es-AR" sz="1600" dirty="0"/>
              <a:t> Agentes inyectables: </a:t>
            </a:r>
            <a:r>
              <a:rPr lang="es-AR" sz="1600" dirty="0" err="1"/>
              <a:t>Amikacina</a:t>
            </a:r>
            <a:r>
              <a:rPr lang="es-AR" sz="1600" dirty="0"/>
              <a:t>, </a:t>
            </a:r>
            <a:r>
              <a:rPr lang="es-AR" sz="1600" dirty="0" err="1"/>
              <a:t>Capreomicina</a:t>
            </a:r>
            <a:r>
              <a:rPr lang="es-AR" sz="1600" dirty="0"/>
              <a:t>, </a:t>
            </a:r>
            <a:r>
              <a:rPr lang="es-AR" sz="1600" dirty="0" err="1"/>
              <a:t>Kanamicina</a:t>
            </a:r>
            <a:r>
              <a:rPr lang="es-AR" sz="1600" dirty="0"/>
              <a:t>, Estreptomicina</a:t>
            </a:r>
          </a:p>
          <a:p>
            <a:pPr marL="571500" indent="-571500">
              <a:buFont typeface="Wingdings" pitchFamily="2" charset="2"/>
              <a:buAutoNum type="arabicPeriod"/>
            </a:pPr>
            <a:r>
              <a:rPr lang="es-AR" sz="1600" dirty="0"/>
              <a:t>Otros agentes orales: Etionamida, </a:t>
            </a:r>
            <a:r>
              <a:rPr lang="es-AR" sz="1600" dirty="0" err="1"/>
              <a:t>Protionamida</a:t>
            </a:r>
            <a:r>
              <a:rPr lang="es-AR" sz="1600" dirty="0"/>
              <a:t>, Cicloserina, Ácido para-amino-salicílico (PAS), </a:t>
            </a:r>
            <a:r>
              <a:rPr lang="es-AR" sz="1600" dirty="0" err="1"/>
              <a:t>Terizidona</a:t>
            </a:r>
            <a:r>
              <a:rPr lang="es-AR" sz="1600" dirty="0"/>
              <a:t>, </a:t>
            </a:r>
            <a:r>
              <a:rPr lang="es-AR" sz="1600" dirty="0" err="1"/>
              <a:t>Linezolid</a:t>
            </a:r>
            <a:r>
              <a:rPr lang="es-AR" sz="1600" dirty="0"/>
              <a:t>, </a:t>
            </a:r>
            <a:r>
              <a:rPr lang="es-AR" sz="1600" dirty="0" err="1"/>
              <a:t>Clofazimina</a:t>
            </a:r>
            <a:r>
              <a:rPr lang="es-AR" sz="1600" dirty="0"/>
              <a:t>, </a:t>
            </a:r>
            <a:r>
              <a:rPr lang="es-AR" sz="1600" dirty="0" err="1"/>
              <a:t>Bedaquilina</a:t>
            </a:r>
            <a:r>
              <a:rPr lang="es-AR" sz="1600" dirty="0"/>
              <a:t>, </a:t>
            </a:r>
            <a:r>
              <a:rPr lang="es-AR" sz="1600" dirty="0" err="1"/>
              <a:t>Delamanid</a:t>
            </a:r>
            <a:r>
              <a:rPr lang="es-ES" sz="1600" dirty="0"/>
              <a:t> </a:t>
            </a:r>
          </a:p>
          <a:p>
            <a:pPr>
              <a:buNone/>
            </a:pP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12298" y="546326"/>
            <a:ext cx="6882765" cy="5579566"/>
          </a:xfrm>
          <a:prstGeom prst="rect">
            <a:avLst/>
          </a:prstGeom>
        </p:spPr>
      </p:pic>
    </p:spTree>
    <p:extLst>
      <p:ext uri="{BB962C8B-B14F-4D97-AF65-F5344CB8AC3E}">
        <p14:creationId xmlns:p14="http://schemas.microsoft.com/office/powerpoint/2010/main" val="12956612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algn="just">
              <a:lnSpc>
                <a:spcPct val="80000"/>
              </a:lnSpc>
            </a:pPr>
            <a:r>
              <a:rPr lang="es-AR" altLang="en-US" dirty="0">
                <a:latin typeface="Century" panose="02040604050505020304" pitchFamily="18" charset="0"/>
              </a:rPr>
              <a:t>Suplementar con piridoxina (B6) 25 mg a los pacientes con riesgo aumentado de presentar neuropatía: embarazo, lactancia, HIV, diabetes, consumo de alcohol, desnutrición, insuficiencia renal.</a:t>
            </a:r>
            <a:r>
              <a:rPr lang="es-ES" altLang="en-US" dirty="0">
                <a:latin typeface="Century" panose="02040604050505020304" pitchFamily="18" charset="0"/>
              </a:rPr>
              <a:t> </a:t>
            </a:r>
          </a:p>
          <a:p>
            <a:pPr algn="just">
              <a:lnSpc>
                <a:spcPct val="80000"/>
              </a:lnSpc>
            </a:pPr>
            <a:r>
              <a:rPr lang="es-ES" altLang="en-US" dirty="0">
                <a:latin typeface="Century" panose="02040604050505020304" pitchFamily="18" charset="0"/>
              </a:rPr>
              <a:t>Ante la presencia de neuropatía periférica, producida por H, debe administrarse piridoxina en dosis de 100 a 200 mg por día.</a:t>
            </a:r>
          </a:p>
          <a:p>
            <a:pPr algn="just">
              <a:lnSpc>
                <a:spcPct val="80000"/>
              </a:lnSpc>
            </a:pPr>
            <a:r>
              <a:rPr lang="es-ES" altLang="en-US" dirty="0">
                <a:latin typeface="Century" panose="02040604050505020304" pitchFamily="18" charset="0"/>
              </a:rPr>
              <a:t>Las pacientes que se encuentran recibiendo ACO deben recibir asesoramiento para utilizar un método de control de la natalidad no hormonal durante todo el tratamiento y hasta un mes posterior al mismo, o utilizar píldoras con mayor concentración de estrógenos. Se recomienda la consulta especializada.</a:t>
            </a:r>
          </a:p>
          <a:p>
            <a:endParaRPr lang="en-US" dirty="0"/>
          </a:p>
        </p:txBody>
      </p:sp>
    </p:spTree>
    <p:extLst>
      <p:ext uri="{BB962C8B-B14F-4D97-AF65-F5344CB8AC3E}">
        <p14:creationId xmlns:p14="http://schemas.microsoft.com/office/powerpoint/2010/main" val="38055491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Combinaciones de fármacos FASE INICIAL </a:t>
            </a:r>
          </a:p>
        </p:txBody>
      </p:sp>
      <p:pic>
        <p:nvPicPr>
          <p:cNvPr id="4" name="Imagen 9"/>
          <p:cNvPicPr>
            <a:picLocks noGrp="1" noChangeAspect="1" noChangeArrowheads="1"/>
          </p:cNvPicPr>
          <p:nvPr>
            <p:ph idx="1"/>
          </p:nvPr>
        </p:nvPicPr>
        <p:blipFill>
          <a:blip r:embed="rId2"/>
          <a:srcRect/>
          <a:stretch>
            <a:fillRect/>
          </a:stretch>
        </p:blipFill>
        <p:spPr>
          <a:xfrm>
            <a:off x="1297542" y="1768702"/>
            <a:ext cx="7017319" cy="3881437"/>
          </a:xfr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Combinaciones de fármacos FASE DE CONTINUACIÓN </a:t>
            </a:r>
          </a:p>
        </p:txBody>
      </p:sp>
      <p:pic>
        <p:nvPicPr>
          <p:cNvPr id="4" name="Imagen 10"/>
          <p:cNvPicPr>
            <a:picLocks noGrp="1" noChangeAspect="1" noChangeArrowheads="1"/>
          </p:cNvPicPr>
          <p:nvPr>
            <p:ph idx="1"/>
          </p:nvPr>
        </p:nvPicPr>
        <p:blipFill>
          <a:blip r:embed="rId2"/>
          <a:srcRect/>
          <a:stretch>
            <a:fillRect/>
          </a:stretch>
        </p:blipFill>
        <p:spPr>
          <a:xfrm>
            <a:off x="935711" y="2160588"/>
            <a:ext cx="8080616" cy="3881437"/>
          </a:xfr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a:stretch>
            <a:fillRect/>
          </a:stretch>
        </p:blipFill>
        <p:spPr>
          <a:xfrm>
            <a:off x="1513677" y="1930400"/>
            <a:ext cx="6923982" cy="3881437"/>
          </a:xfrm>
          <a:prstGeom prst="rect">
            <a:avLst/>
          </a:prstGeom>
        </p:spPr>
      </p:pic>
    </p:spTree>
    <p:extLst>
      <p:ext uri="{BB962C8B-B14F-4D97-AF65-F5344CB8AC3E}">
        <p14:creationId xmlns:p14="http://schemas.microsoft.com/office/powerpoint/2010/main" val="5232255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Duración del tratamiento</a:t>
            </a:r>
            <a:endParaRPr lang="en-US" dirty="0"/>
          </a:p>
        </p:txBody>
      </p:sp>
      <p:sp>
        <p:nvSpPr>
          <p:cNvPr id="3" name="Marcador de contenido 2"/>
          <p:cNvSpPr>
            <a:spLocks noGrp="1"/>
          </p:cNvSpPr>
          <p:nvPr>
            <p:ph idx="1"/>
          </p:nvPr>
        </p:nvSpPr>
        <p:spPr>
          <a:xfrm>
            <a:off x="677334" y="1428207"/>
            <a:ext cx="8596668" cy="4613156"/>
          </a:xfrm>
        </p:spPr>
        <p:txBody>
          <a:bodyPr>
            <a:normAutofit fontScale="85000" lnSpcReduction="10000"/>
          </a:bodyPr>
          <a:lstStyle/>
          <a:p>
            <a:pPr marL="0" indent="0">
              <a:buNone/>
            </a:pPr>
            <a:r>
              <a:rPr lang="es-MX" dirty="0"/>
              <a:t>El tratamiento recomendado es de 6 meses.</a:t>
            </a:r>
          </a:p>
          <a:p>
            <a:r>
              <a:rPr lang="es-MX" dirty="0"/>
              <a:t>Fase intensiva: siempre 2 meses (60 tomas). </a:t>
            </a:r>
          </a:p>
          <a:p>
            <a:r>
              <a:rPr lang="es-MX" dirty="0"/>
              <a:t>Fase de consolidación: Formas de TB sensible tanto pulmonares </a:t>
            </a:r>
            <a:r>
              <a:rPr lang="en-US" dirty="0"/>
              <a:t>como extrapulmonares (TB pleural, ganglionar, pericárdica) que no </a:t>
            </a:r>
            <a:r>
              <a:rPr lang="es-MX" dirty="0"/>
              <a:t>conllevan un riesgo grave de discapacidad ni mortalidad: 4 meses </a:t>
            </a:r>
            <a:r>
              <a:rPr lang="en-US" dirty="0"/>
              <a:t>de consolidación (120 tomas). </a:t>
            </a:r>
            <a:r>
              <a:rPr lang="es-MX" dirty="0"/>
              <a:t>Total = 6 meses (2HRZE 4HR)</a:t>
            </a:r>
          </a:p>
          <a:p>
            <a:pPr marL="0" indent="0">
              <a:buNone/>
            </a:pPr>
            <a:r>
              <a:rPr lang="es-MX" dirty="0"/>
              <a:t>En determinadas circunstancias el tratamiento debe prolongarse </a:t>
            </a:r>
            <a:r>
              <a:rPr lang="en-US" dirty="0"/>
              <a:t>a expensas de la segunda fase:</a:t>
            </a:r>
          </a:p>
          <a:p>
            <a:pPr>
              <a:buFont typeface="+mj-lt"/>
              <a:buAutoNum type="arabicPeriod"/>
            </a:pPr>
            <a:r>
              <a:rPr lang="es-MX" dirty="0"/>
              <a:t>TB ósea o articular: 7 meses de consolidación. Total = 9 </a:t>
            </a:r>
            <a:r>
              <a:rPr lang="en-US" dirty="0"/>
              <a:t>meses (2HRZE 7HR)</a:t>
            </a:r>
          </a:p>
          <a:p>
            <a:pPr>
              <a:buFont typeface="+mj-lt"/>
              <a:buAutoNum type="arabicPeriod"/>
            </a:pPr>
            <a:r>
              <a:rPr lang="es-MX" dirty="0"/>
              <a:t>TB con compromiso de SNC: 10 meses de consolidación. Total = 12 meses (2HRZE 10 HR)</a:t>
            </a:r>
          </a:p>
          <a:p>
            <a:pPr>
              <a:buFont typeface="+mj-lt"/>
              <a:buAutoNum type="arabicPeriod"/>
            </a:pPr>
            <a:r>
              <a:rPr lang="es-MX" dirty="0"/>
              <a:t>Tratamientos cuya primera fase no pudo incluir Pirazinamida: 7 meses de consolidación. Total = 9 meses</a:t>
            </a:r>
          </a:p>
          <a:p>
            <a:pPr>
              <a:buFont typeface="+mj-lt"/>
              <a:buAutoNum type="arabicPeriod"/>
            </a:pPr>
            <a:r>
              <a:rPr lang="es-MX" dirty="0"/>
              <a:t>Pacientes con TB sensible con lesiones extensas, cavitarias y cultivo de control positivo a los dos meses: 7 meses de consolidación. Total = 9 meses (2HRZE 7HR)</a:t>
            </a:r>
          </a:p>
          <a:p>
            <a:pPr>
              <a:buFont typeface="+mj-lt"/>
              <a:buAutoNum type="arabicPeriod"/>
            </a:pPr>
            <a:r>
              <a:rPr lang="en-US" dirty="0"/>
              <a:t>Monoresistencia confirmada a isoniacida: entre 6 y 9 meses </a:t>
            </a:r>
            <a:r>
              <a:rPr lang="es-MX" dirty="0"/>
              <a:t>de RZE (puede agregarse una    Fluorquinolona) ej. 6 RZE-Lfx</a:t>
            </a:r>
          </a:p>
          <a:p>
            <a:pPr>
              <a:buFont typeface="+mj-lt"/>
              <a:buAutoNum type="arabicPeriod"/>
            </a:pPr>
            <a:r>
              <a:rPr lang="es-MX" dirty="0"/>
              <a:t>TB-HIV: fase de consolidación de 7 meses.</a:t>
            </a:r>
            <a:endParaRPr lang="en-US" dirty="0"/>
          </a:p>
        </p:txBody>
      </p:sp>
    </p:spTree>
    <p:extLst>
      <p:ext uri="{BB962C8B-B14F-4D97-AF65-F5344CB8AC3E}">
        <p14:creationId xmlns:p14="http://schemas.microsoft.com/office/powerpoint/2010/main" val="35631758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Control del tratamiento</a:t>
            </a:r>
            <a:endParaRPr lang="en-US" dirty="0"/>
          </a:p>
        </p:txBody>
      </p:sp>
      <p:sp>
        <p:nvSpPr>
          <p:cNvPr id="3" name="Marcador de contenido 2"/>
          <p:cNvSpPr>
            <a:spLocks noGrp="1"/>
          </p:cNvSpPr>
          <p:nvPr>
            <p:ph idx="1"/>
          </p:nvPr>
        </p:nvSpPr>
        <p:spPr/>
        <p:txBody>
          <a:bodyPr/>
          <a:lstStyle/>
          <a:p>
            <a:pPr algn="just"/>
            <a:r>
              <a:rPr lang="es-MX" dirty="0"/>
              <a:t>El control clínico lo efectuará el médico con frecuencia mensual (mínimo al primer, segundo, cuarto y sexto mes).Consistirá  en: evaluación de la evolución bacteriológica y del cumplimiento del tratamiento, control del peso, interrogatorio al paciente sobre su estado general, tolerancia a los fármacos y motivación del paciente para completar el tratamiento.</a:t>
            </a:r>
          </a:p>
          <a:p>
            <a:pPr algn="just"/>
            <a:r>
              <a:rPr lang="es-MX" dirty="0"/>
              <a:t>Es importante el control con baciloscopía de manera mensual, pero es fundamental al final de la primera fase, y de ser posible al final del tratamiento, para dar certeza de la curación del paciente.</a:t>
            </a:r>
          </a:p>
          <a:p>
            <a:pPr algn="just"/>
            <a:r>
              <a:rPr lang="es-MX" dirty="0"/>
              <a:t>Antes de pasar a la fase de continuación debe asegurarse la evaluación bacteriológica, clínica y radiológica. </a:t>
            </a:r>
            <a:endParaRPr lang="en-US" dirty="0"/>
          </a:p>
        </p:txBody>
      </p:sp>
    </p:spTree>
    <p:extLst>
      <p:ext uri="{BB962C8B-B14F-4D97-AF65-F5344CB8AC3E}">
        <p14:creationId xmlns:p14="http://schemas.microsoft.com/office/powerpoint/2010/main" val="4440010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23913" y="695325"/>
            <a:ext cx="8568126" cy="4442732"/>
          </a:xfrm>
          <a:prstGeom prst="rect">
            <a:avLst/>
          </a:prstGeom>
        </p:spPr>
      </p:pic>
    </p:spTree>
    <p:extLst>
      <p:ext uri="{BB962C8B-B14F-4D97-AF65-F5344CB8AC3E}">
        <p14:creationId xmlns:p14="http://schemas.microsoft.com/office/powerpoint/2010/main" val="701413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RAFAS (reacciones adversas a fármacos)</a:t>
            </a:r>
            <a:endParaRPr lang="en-US" dirty="0"/>
          </a:p>
        </p:txBody>
      </p:sp>
      <p:sp>
        <p:nvSpPr>
          <p:cNvPr id="3" name="Marcador de contenido 2"/>
          <p:cNvSpPr>
            <a:spLocks noGrp="1"/>
          </p:cNvSpPr>
          <p:nvPr>
            <p:ph idx="1"/>
          </p:nvPr>
        </p:nvSpPr>
        <p:spPr/>
        <p:txBody>
          <a:bodyPr>
            <a:normAutofit fontScale="92500" lnSpcReduction="10000"/>
          </a:bodyPr>
          <a:lstStyle/>
          <a:p>
            <a:pPr algn="just"/>
            <a:r>
              <a:rPr lang="es-AR" dirty="0"/>
              <a:t>Leves: no es necesario suspender el tratamiento.</a:t>
            </a:r>
          </a:p>
          <a:p>
            <a:pPr algn="just"/>
            <a:r>
              <a:rPr lang="es-AR" dirty="0"/>
              <a:t>Graves: debe suspenderse el tratamiento.</a:t>
            </a:r>
          </a:p>
          <a:p>
            <a:pPr algn="just"/>
            <a:r>
              <a:rPr lang="es-AR" dirty="0"/>
              <a:t>De intolerancia: relacionadas con la vía de administración. Representan la mayoría, generalmente se controlan con la suspensión del tratamiento, el ajuste de la dosis o el tratamiento sintomático. </a:t>
            </a:r>
          </a:p>
          <a:p>
            <a:pPr algn="just"/>
            <a:r>
              <a:rPr lang="es-AR" dirty="0"/>
              <a:t>De hipersensibilidad (mediadas por mecanismos inmunológicos): prurito sin exantema, tratamiento sintomático y observación. Si aparece exantema suspender hasta desaparición, reintroducir de a una droga por vez empezando por H-R.</a:t>
            </a:r>
          </a:p>
          <a:p>
            <a:pPr algn="just"/>
            <a:r>
              <a:rPr lang="es-AR" dirty="0"/>
              <a:t>Tóxicas: dosis dependientes. Hepatotoxicidad: aumento de las transaminasas hasta 5 veces el valor normal en un paciente asintomático, o hasta 3 veces en un paciente con síntomas, o aumento de la bilirrubina dos veces. En este caso suspender el tratamiento y reintroducir de a una droga por vez (E-R-H y si la hepatitis fue grave no introducir Z), aumentando paulatinamente la dosis.</a:t>
            </a:r>
            <a:endParaRPr lang="en-US" dirty="0"/>
          </a:p>
        </p:txBody>
      </p:sp>
    </p:spTree>
    <p:extLst>
      <p:ext uri="{BB962C8B-B14F-4D97-AF65-F5344CB8AC3E}">
        <p14:creationId xmlns:p14="http://schemas.microsoft.com/office/powerpoint/2010/main" val="17695762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Indicaciones de suspensión del tratamiento</a:t>
            </a:r>
            <a:endParaRPr lang="en-US" dirty="0"/>
          </a:p>
        </p:txBody>
      </p:sp>
      <p:pic>
        <p:nvPicPr>
          <p:cNvPr id="4" name="Marcador de contenido 3"/>
          <p:cNvPicPr>
            <a:picLocks noGrp="1" noChangeAspect="1"/>
          </p:cNvPicPr>
          <p:nvPr>
            <p:ph idx="1"/>
          </p:nvPr>
        </p:nvPicPr>
        <p:blipFill>
          <a:blip r:embed="rId2"/>
          <a:stretch>
            <a:fillRect/>
          </a:stretch>
        </p:blipFill>
        <p:spPr>
          <a:xfrm>
            <a:off x="898054" y="2160589"/>
            <a:ext cx="7697306" cy="3663176"/>
          </a:xfrm>
          <a:prstGeom prst="rect">
            <a:avLst/>
          </a:prstGeom>
        </p:spPr>
      </p:pic>
    </p:spTree>
    <p:extLst>
      <p:ext uri="{BB962C8B-B14F-4D97-AF65-F5344CB8AC3E}">
        <p14:creationId xmlns:p14="http://schemas.microsoft.com/office/powerpoint/2010/main" val="24736705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Estudio de contactos</a:t>
            </a:r>
            <a:endParaRPr lang="en-US" dirty="0"/>
          </a:p>
        </p:txBody>
      </p:sp>
      <p:sp>
        <p:nvSpPr>
          <p:cNvPr id="3" name="Marcador de contenido 2"/>
          <p:cNvSpPr>
            <a:spLocks noGrp="1"/>
          </p:cNvSpPr>
          <p:nvPr>
            <p:ph idx="1"/>
          </p:nvPr>
        </p:nvSpPr>
        <p:spPr/>
        <p:txBody>
          <a:bodyPr/>
          <a:lstStyle/>
          <a:p>
            <a:pPr algn="just"/>
            <a:r>
              <a:rPr lang="es-MX" dirty="0"/>
              <a:t>El estudio de los contactos a partir del caso índice (primer caso conocido) inicial tiene como objetivos: </a:t>
            </a:r>
          </a:p>
          <a:p>
            <a:pPr algn="just">
              <a:buFont typeface="+mj-lt"/>
              <a:buAutoNum type="arabicPeriod"/>
            </a:pPr>
            <a:r>
              <a:rPr lang="en-US" dirty="0"/>
              <a:t>Diagnosticar enfermos o infectados. </a:t>
            </a:r>
          </a:p>
          <a:p>
            <a:pPr algn="just">
              <a:buFont typeface="+mj-lt"/>
              <a:buAutoNum type="arabicPeriod"/>
            </a:pPr>
            <a:r>
              <a:rPr lang="en-US" dirty="0"/>
              <a:t>Tratar precozmente a los enfermos e infectados con alto riesgo de padecer TB </a:t>
            </a:r>
          </a:p>
          <a:p>
            <a:pPr algn="just"/>
            <a:r>
              <a:rPr lang="es-AR" dirty="0"/>
              <a:t>La transmisión está influenciada por diferentes factores dependientes del caso fuente (quien se sospecha que dio origen al caso índice), del contacto y del ambiente, a saber: situación bacteriológica del enfermo, proximidad (espacios reducidos y poco ventilados) y tiempo de exposición y el estado inmunitario de los contactos. </a:t>
            </a:r>
            <a:endParaRPr lang="en-US" dirty="0"/>
          </a:p>
        </p:txBody>
      </p:sp>
    </p:spTree>
    <p:extLst>
      <p:ext uri="{BB962C8B-B14F-4D97-AF65-F5344CB8AC3E}">
        <p14:creationId xmlns:p14="http://schemas.microsoft.com/office/powerpoint/2010/main" val="3455743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1174" y="696685"/>
            <a:ext cx="8596668" cy="1320800"/>
          </a:xfrm>
        </p:spPr>
        <p:txBody>
          <a:bodyPr>
            <a:normAutofit/>
          </a:bodyPr>
          <a:lstStyle/>
          <a:p>
            <a:pPr algn="ctr"/>
            <a:r>
              <a:rPr lang="es-AR" sz="2000" dirty="0"/>
              <a:t>Tasa de TB por departamento por año por 100000 habitantes. Entre Ríos. Años 2016-2020.</a:t>
            </a:r>
            <a:endParaRPr lang="en-US" sz="2000" dirty="0"/>
          </a:p>
        </p:txBody>
      </p:sp>
      <p:pic>
        <p:nvPicPr>
          <p:cNvPr id="5" name="Imagen 4"/>
          <p:cNvPicPr>
            <a:picLocks noChangeAspect="1"/>
          </p:cNvPicPr>
          <p:nvPr/>
        </p:nvPicPr>
        <p:blipFill>
          <a:blip r:embed="rId2"/>
          <a:stretch>
            <a:fillRect/>
          </a:stretch>
        </p:blipFill>
        <p:spPr>
          <a:xfrm>
            <a:off x="2203604" y="5589258"/>
            <a:ext cx="2624273" cy="139075"/>
          </a:xfrm>
          <a:prstGeom prst="rect">
            <a:avLst/>
          </a:prstGeom>
        </p:spPr>
      </p:pic>
      <p:pic>
        <p:nvPicPr>
          <p:cNvPr id="2050" name="Picture 2"/>
          <p:cNvPicPr>
            <a:picLocks noGrp="1" noChangeAspect="1" noChangeArrowheads="1"/>
          </p:cNvPicPr>
          <p:nvPr>
            <p:ph idx="1"/>
          </p:nvPr>
        </p:nvPicPr>
        <p:blipFill>
          <a:blip r:embed="rId3"/>
          <a:srcRect/>
          <a:stretch>
            <a:fillRect/>
          </a:stretch>
        </p:blipFill>
        <p:spPr bwMode="auto">
          <a:xfrm>
            <a:off x="2129246" y="1569164"/>
            <a:ext cx="6414431" cy="3988379"/>
          </a:xfrm>
          <a:prstGeom prst="rect">
            <a:avLst/>
          </a:prstGeom>
          <a:noFill/>
          <a:ln w="9525">
            <a:noFill/>
            <a:miter lim="800000"/>
            <a:headEnd/>
            <a:tailEnd/>
          </a:ln>
          <a:effectLst/>
        </p:spPr>
      </p:pic>
      <p:cxnSp>
        <p:nvCxnSpPr>
          <p:cNvPr id="7" name="Conector recto 6"/>
          <p:cNvCxnSpPr/>
          <p:nvPr/>
        </p:nvCxnSpPr>
        <p:spPr>
          <a:xfrm flipV="1">
            <a:off x="2672251" y="4354286"/>
            <a:ext cx="5113212" cy="1741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8262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Clasificación de los contactos de acuerdo al nivel de exposición</a:t>
            </a:r>
            <a:endParaRPr lang="en-US" dirty="0"/>
          </a:p>
        </p:txBody>
      </p:sp>
      <p:sp>
        <p:nvSpPr>
          <p:cNvPr id="3" name="Marcador de contenido 2"/>
          <p:cNvSpPr>
            <a:spLocks noGrp="1"/>
          </p:cNvSpPr>
          <p:nvPr>
            <p:ph idx="1"/>
          </p:nvPr>
        </p:nvSpPr>
        <p:spPr/>
        <p:txBody>
          <a:bodyPr>
            <a:normAutofit fontScale="92500" lnSpcReduction="10000"/>
          </a:bodyPr>
          <a:lstStyle/>
          <a:p>
            <a:endParaRPr lang="en-US" dirty="0"/>
          </a:p>
          <a:p>
            <a:pPr algn="just">
              <a:buFont typeface="Wingdings" panose="05000000000000000000" pitchFamily="2" charset="2"/>
              <a:buChar char="ü"/>
            </a:pPr>
            <a:r>
              <a:rPr lang="es-MX" b="1" dirty="0"/>
              <a:t>1er nivel (contacto íntimo): </a:t>
            </a:r>
            <a:r>
              <a:rPr lang="es-MX" dirty="0"/>
              <a:t>son las personas que pernoctan bajo el mismo techo de un enfermo con diagnóstico de TB o aquellas que tienen un contacto diario igual o mayor que 4 horas. Considerar en este grupo al contacto escolar. </a:t>
            </a:r>
            <a:endParaRPr lang="en-US" dirty="0"/>
          </a:p>
          <a:p>
            <a:pPr algn="just">
              <a:buFont typeface="Wingdings" panose="05000000000000000000" pitchFamily="2" charset="2"/>
              <a:buChar char="ü"/>
            </a:pPr>
            <a:r>
              <a:rPr lang="es-MX" b="1" dirty="0"/>
              <a:t>2do nivel (contacto frecuente): </a:t>
            </a:r>
            <a:r>
              <a:rPr lang="es-MX" dirty="0"/>
              <a:t>personas que mantienen un trato de varias horas al día (menos de 4 horas al día) en ambientes cerrados. Generalmente son aquellos que no conviven pero tienen una relación con el paciente de tipo personal laboral o de otra índole que favorece la transmisión de la infección tuberculosa. En este grupo se incluyen los contactos escolares. Pueden ser personas con las que se compartió períodos extensos del día en lugares cerrados en los últimos tres meses. </a:t>
            </a:r>
            <a:endParaRPr lang="en-US" dirty="0"/>
          </a:p>
          <a:p>
            <a:pPr algn="just">
              <a:buFont typeface="Wingdings" panose="05000000000000000000" pitchFamily="2" charset="2"/>
              <a:buChar char="ü"/>
            </a:pPr>
            <a:r>
              <a:rPr lang="es-MX" dirty="0"/>
              <a:t> </a:t>
            </a:r>
            <a:r>
              <a:rPr lang="es-MX" b="1" dirty="0"/>
              <a:t>3er nivel (contacto ocasional o esporádico): </a:t>
            </a:r>
            <a:r>
              <a:rPr lang="es-MX" dirty="0"/>
              <a:t>son las personas que tienen contacto con un enfermo de TB pero no en forma diaria, sólo ocasionalmente. Por ejemplo, contactos de transporte público. </a:t>
            </a:r>
          </a:p>
          <a:p>
            <a:endParaRPr lang="en-US" dirty="0"/>
          </a:p>
        </p:txBody>
      </p:sp>
    </p:spTree>
    <p:extLst>
      <p:ext uri="{BB962C8B-B14F-4D97-AF65-F5344CB8AC3E}">
        <p14:creationId xmlns:p14="http://schemas.microsoft.com/office/powerpoint/2010/main" val="1994445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a:stretch>
            <a:fillRect/>
          </a:stretch>
        </p:blipFill>
        <p:spPr>
          <a:xfrm>
            <a:off x="677690" y="609600"/>
            <a:ext cx="8596312" cy="1573238"/>
          </a:xfrm>
          <a:prstGeom prst="rect">
            <a:avLst/>
          </a:prstGeom>
        </p:spPr>
      </p:pic>
      <p:pic>
        <p:nvPicPr>
          <p:cNvPr id="5" name="Imagen 4"/>
          <p:cNvPicPr>
            <a:picLocks noChangeAspect="1"/>
          </p:cNvPicPr>
          <p:nvPr/>
        </p:nvPicPr>
        <p:blipFill>
          <a:blip r:embed="rId3"/>
          <a:stretch>
            <a:fillRect/>
          </a:stretch>
        </p:blipFill>
        <p:spPr>
          <a:xfrm>
            <a:off x="677334" y="2638266"/>
            <a:ext cx="8596668" cy="2706359"/>
          </a:xfrm>
          <a:prstGeom prst="rect">
            <a:avLst/>
          </a:prstGeom>
        </p:spPr>
      </p:pic>
    </p:spTree>
    <p:extLst>
      <p:ext uri="{BB962C8B-B14F-4D97-AF65-F5344CB8AC3E}">
        <p14:creationId xmlns:p14="http://schemas.microsoft.com/office/powerpoint/2010/main" val="21003873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92500" lnSpcReduction="10000"/>
          </a:bodyPr>
          <a:lstStyle/>
          <a:p>
            <a:pPr algn="just"/>
            <a:r>
              <a:rPr lang="es-AR" dirty="0"/>
              <a:t>Los contactos deben ser estudiados dentro del mes de diagnosticado el caso de TB. </a:t>
            </a:r>
            <a:endParaRPr lang="en-US" dirty="0"/>
          </a:p>
          <a:p>
            <a:pPr algn="just"/>
            <a:r>
              <a:rPr lang="es-MX" dirty="0"/>
              <a:t>En los niños, solicitar el carné de vacunación y verificar la presencia de cicatriz de BCG</a:t>
            </a:r>
            <a:r>
              <a:rPr lang="es-MX" b="1" dirty="0"/>
              <a:t>. </a:t>
            </a:r>
            <a:r>
              <a:rPr lang="es-MX" dirty="0"/>
              <a:t>De acuerdo a las Normas Nacionales de Vacunación se debe vacunar a: </a:t>
            </a:r>
            <a:endParaRPr lang="en-US" dirty="0"/>
          </a:p>
          <a:p>
            <a:pPr algn="just">
              <a:buFont typeface="+mj-lt"/>
              <a:buAutoNum type="arabicPeriod"/>
            </a:pPr>
            <a:r>
              <a:rPr lang="es-MX" dirty="0"/>
              <a:t>Recién nacido a término cualquiera sea su peso y niño pre término con 2000 gr o más, antes del egreso de la maternidad. </a:t>
            </a:r>
          </a:p>
          <a:p>
            <a:pPr algn="just">
              <a:buFont typeface="+mj-lt"/>
              <a:buAutoNum type="arabicPeriod"/>
            </a:pPr>
            <a:r>
              <a:rPr lang="es-MX" dirty="0"/>
              <a:t>La vacunación del recién nacido antes del egreso de la maternidad es fundamental para que este bacilo atenuado (BCG) sea el primero en ingresar al organismo del niño, antes de cualquier posible contacto con un enfermo bacilífero. </a:t>
            </a:r>
          </a:p>
          <a:p>
            <a:pPr algn="just">
              <a:buFont typeface="+mj-lt"/>
              <a:buAutoNum type="arabicPeriod"/>
            </a:pPr>
            <a:r>
              <a:rPr lang="es-MX" dirty="0"/>
              <a:t> Niño de 6 años o menos que no presentan cicatriz de BCG y/o registro de vacunación, una   vez descartada la TB. </a:t>
            </a:r>
          </a:p>
          <a:p>
            <a:pPr algn="just">
              <a:buFont typeface="+mj-lt"/>
              <a:buAutoNum type="arabicPeriod"/>
            </a:pPr>
            <a:r>
              <a:rPr lang="es-MX" dirty="0"/>
              <a:t> Niños de 6 años o menos que reciban quimioprofilaxis y no fueron vacunados previamente, deberán ser vacunados inmediatamente luego de finalizada la quimioprofilaxis. </a:t>
            </a:r>
          </a:p>
          <a:p>
            <a:endParaRPr lang="en-US" dirty="0"/>
          </a:p>
        </p:txBody>
      </p:sp>
    </p:spTree>
    <p:extLst>
      <p:ext uri="{BB962C8B-B14F-4D97-AF65-F5344CB8AC3E}">
        <p14:creationId xmlns:p14="http://schemas.microsoft.com/office/powerpoint/2010/main" val="40506369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algn="just"/>
            <a:r>
              <a:rPr lang="es-MX" dirty="0"/>
              <a:t>La quimioprofilaxis o tratamiento preventivo consiste en la administración de medicación a personas con riesgo de infectarse o enfermarse de TB y es responsabilidad exclusiva del médico. Antes de indicar quimioprofilaxis, a niños o adultos, el profesional médico debe descartar TB activa mediante el diagnóstico clínico, radiológico y/o bacteriológico.</a:t>
            </a:r>
          </a:p>
          <a:p>
            <a:pPr algn="just"/>
            <a:r>
              <a:rPr lang="es-MX" dirty="0"/>
              <a:t>La quimioprofilaxis debe ser estrictamente supervisada. </a:t>
            </a:r>
            <a:endParaRPr lang="en-US" dirty="0"/>
          </a:p>
        </p:txBody>
      </p:sp>
    </p:spTree>
    <p:extLst>
      <p:ext uri="{BB962C8B-B14F-4D97-AF65-F5344CB8AC3E}">
        <p14:creationId xmlns:p14="http://schemas.microsoft.com/office/powerpoint/2010/main" val="3754524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Indicaciones de quimioprofilaxis</a:t>
            </a:r>
            <a:endParaRPr lang="en-US" dirty="0"/>
          </a:p>
        </p:txBody>
      </p:sp>
      <p:sp>
        <p:nvSpPr>
          <p:cNvPr id="3" name="Marcador de contenido 2"/>
          <p:cNvSpPr>
            <a:spLocks noGrp="1"/>
          </p:cNvSpPr>
          <p:nvPr>
            <p:ph idx="1"/>
          </p:nvPr>
        </p:nvSpPr>
        <p:spPr/>
        <p:txBody>
          <a:bodyPr>
            <a:normAutofit/>
          </a:bodyPr>
          <a:lstStyle/>
          <a:p>
            <a:pPr algn="just"/>
            <a:r>
              <a:rPr lang="es-AR" altLang="en-US" dirty="0"/>
              <a:t>Todos los niños/as y menores de 5 años, independientemente del resultado de la prueba de tuberculina, ya que, al presentar un sistema inmune aún inmaduro, no siempre generan una reacción positiva.</a:t>
            </a:r>
          </a:p>
          <a:p>
            <a:pPr algn="just"/>
            <a:r>
              <a:rPr lang="es-AR" altLang="en-US" dirty="0"/>
              <a:t>Todo niño/a y adolescente entre 5 y 19 años con una PPD positiva. En niños/as y adolescentes de 5 a 19 años, asintomáticos, con PPD negativa, contacto íntimo o cercano de enfermos bacilíferos, se debe considerar el inicio de tratamiento con H y luego suspender una vez descartado el viraje tuberculínico en el control del tercer mes si han cesado su exposición por más de dos meses. </a:t>
            </a:r>
          </a:p>
          <a:p>
            <a:pPr algn="just"/>
            <a:r>
              <a:rPr lang="es-AR" altLang="en-US" dirty="0"/>
              <a:t>Dosis: Isoniacida 10 mg/kg (máximo = 300 mg) en una toma diaria por 6 meses. (Menores de dos años: Isoniacida 15 mg/kg)</a:t>
            </a:r>
            <a:r>
              <a:rPr lang="es-ES" altLang="en-US" dirty="0"/>
              <a:t>.</a:t>
            </a:r>
          </a:p>
        </p:txBody>
      </p:sp>
    </p:spTree>
    <p:extLst>
      <p:ext uri="{BB962C8B-B14F-4D97-AF65-F5344CB8AC3E}">
        <p14:creationId xmlns:p14="http://schemas.microsoft.com/office/powerpoint/2010/main" val="39771473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pPr algn="just">
              <a:lnSpc>
                <a:spcPct val="90000"/>
              </a:lnSpc>
            </a:pPr>
            <a:r>
              <a:rPr lang="es-AR" altLang="en-US" b="1" dirty="0"/>
              <a:t>La infección por HIV </a:t>
            </a:r>
            <a:r>
              <a:rPr lang="es-AR" altLang="en-US" dirty="0"/>
              <a:t>es el factor que más impacta en la progresión a formas activas de tuberculosis, así como en el desarrollo de formas diseminadas y graves. Por ende, esta población se considera especialmente vulnerable y debe ser tratada independientemente del resultado de la prueba de tuberculina. Dosis: H 300 mg en una toma diaria al menos 6 meses, pudiendo extenderse a 9 meses.</a:t>
            </a:r>
          </a:p>
          <a:p>
            <a:pPr algn="just">
              <a:lnSpc>
                <a:spcPct val="90000"/>
              </a:lnSpc>
            </a:pPr>
            <a:r>
              <a:rPr lang="es-AR" altLang="en-US" b="1" dirty="0"/>
              <a:t>Contactos con viraje tuberculínico</a:t>
            </a:r>
            <a:r>
              <a:rPr lang="es-AR" altLang="en-US" dirty="0"/>
              <a:t>: Los contactos con una prueba de tuberculina recientemente positiva (viraje tuberculínico) presentan más riesgo de desarrollar la forma activa de la enfermedad en los siguientes 2 años. Se considera el tratamiento con Isoniacida 300 mg en una toma diaria por 6 meses.</a:t>
            </a:r>
            <a:endParaRPr lang="es-ES" altLang="en-US" dirty="0"/>
          </a:p>
          <a:p>
            <a:pPr marL="0" indent="0">
              <a:lnSpc>
                <a:spcPct val="90000"/>
              </a:lnSpc>
              <a:buNone/>
            </a:pPr>
            <a:endParaRPr lang="es-ES" altLang="en-US" dirty="0"/>
          </a:p>
        </p:txBody>
      </p:sp>
    </p:spTree>
    <p:extLst>
      <p:ext uri="{BB962C8B-B14F-4D97-AF65-F5344CB8AC3E}">
        <p14:creationId xmlns:p14="http://schemas.microsoft.com/office/powerpoint/2010/main" val="37558517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a:bodyPr>
          <a:lstStyle/>
          <a:p>
            <a:endParaRPr lang="en-US" dirty="0"/>
          </a:p>
          <a:p>
            <a:pPr algn="just"/>
            <a:r>
              <a:rPr lang="es-MX" dirty="0"/>
              <a:t>Personas con lesiones radiológicas sugestivas de TB residual inactivas (con bacteriología negativa) nunca tratadas con quimioterapia. </a:t>
            </a:r>
          </a:p>
          <a:p>
            <a:pPr algn="just"/>
            <a:r>
              <a:rPr lang="en-US" dirty="0"/>
              <a:t>Trabajadores de la salud e integrantes de comunidades cerradas infectados recientemente (viraje tuberculínico). </a:t>
            </a:r>
          </a:p>
          <a:p>
            <a:pPr algn="just"/>
            <a:r>
              <a:rPr lang="es-MX" dirty="0"/>
              <a:t>Personas con PT positiva en situaciones clínicas especiales: silicosis, diabetes, tratamiento prolongado con corticosteroides o inmunosupresores, pacientes en lista de espera de transplante de órganos, neoplasias de cabeza y cuello, hemodiálisis, neoplasias hematológicas, gastrectomía, cortocircuito yeyunoileal, según indicación médica individual. </a:t>
            </a:r>
          </a:p>
          <a:p>
            <a:endParaRPr lang="en-US" dirty="0"/>
          </a:p>
        </p:txBody>
      </p:sp>
    </p:spTree>
    <p:extLst>
      <p:ext uri="{BB962C8B-B14F-4D97-AF65-F5344CB8AC3E}">
        <p14:creationId xmlns:p14="http://schemas.microsoft.com/office/powerpoint/2010/main" val="3981951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Bibliografía</a:t>
            </a:r>
            <a:endParaRPr lang="en-US" dirty="0"/>
          </a:p>
        </p:txBody>
      </p:sp>
      <p:sp>
        <p:nvSpPr>
          <p:cNvPr id="3" name="Marcador de contenido 2"/>
          <p:cNvSpPr>
            <a:spLocks noGrp="1"/>
          </p:cNvSpPr>
          <p:nvPr>
            <p:ph idx="1"/>
          </p:nvPr>
        </p:nvSpPr>
        <p:spPr/>
        <p:txBody>
          <a:bodyPr/>
          <a:lstStyle/>
          <a:p>
            <a:r>
              <a:rPr lang="es-AR" dirty="0"/>
              <a:t>Guía práctica para el diagnóstico y tratamiento de las personas con TB en el primer nivel de atención, del Ministerio de Salud de la Nación, año 2019.</a:t>
            </a:r>
          </a:p>
          <a:p>
            <a:r>
              <a:rPr lang="es-AR" dirty="0"/>
              <a:t>Normas técnicas del PNCT del año 2013.</a:t>
            </a:r>
          </a:p>
          <a:p>
            <a:r>
              <a:rPr lang="es-AR" dirty="0"/>
              <a:t>Tuberculosis, epidemiología y control, Instituto Nacional de Enfermedades Respiratorias, Emilio Coni, módulos 1-9.</a:t>
            </a:r>
          </a:p>
          <a:p>
            <a:r>
              <a:rPr lang="es-AR" dirty="0"/>
              <a:t>Manual para el diagnóstico bacteriológico de la tuberculosis, parte 1. OMS-OPS, segunda edición 2018.</a:t>
            </a:r>
          </a:p>
          <a:p>
            <a:r>
              <a:rPr lang="es-AR" dirty="0"/>
              <a:t>Epidemiología de la tuberculosis, módulos 1-4, Instituto Nacional de Epidemiología, Dr. Juan H. Hara.</a:t>
            </a:r>
          </a:p>
          <a:p>
            <a:r>
              <a:rPr lang="es-AR" dirty="0"/>
              <a:t>Boletín epidemiológico Nº 4 tuberculosis en Argentina, marzo 2021.</a:t>
            </a:r>
          </a:p>
          <a:p>
            <a:r>
              <a:rPr lang="es-AR" dirty="0"/>
              <a:t>Informe epidemiológico tuberculosis en Entre Ríos, agosto 2021.</a:t>
            </a:r>
          </a:p>
          <a:p>
            <a:pPr marL="0" indent="0">
              <a:buNone/>
            </a:pPr>
            <a:endParaRPr lang="en-US" dirty="0"/>
          </a:p>
        </p:txBody>
      </p:sp>
    </p:spTree>
    <p:extLst>
      <p:ext uri="{BB962C8B-B14F-4D97-AF65-F5344CB8AC3E}">
        <p14:creationId xmlns:p14="http://schemas.microsoft.com/office/powerpoint/2010/main" val="1467682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AR" sz="2000" dirty="0"/>
              <a:t>Distribución porcentual de casos de TB según resultado de tratamiento. Entre Ríos. Años 2016-2020.</a:t>
            </a:r>
            <a:endParaRPr lang="en-US" sz="2000" dirty="0"/>
          </a:p>
        </p:txBody>
      </p:sp>
      <p:pic>
        <p:nvPicPr>
          <p:cNvPr id="5" name="Imagen 4"/>
          <p:cNvPicPr>
            <a:picLocks noChangeAspect="1"/>
          </p:cNvPicPr>
          <p:nvPr/>
        </p:nvPicPr>
        <p:blipFill>
          <a:blip r:embed="rId2"/>
          <a:stretch>
            <a:fillRect/>
          </a:stretch>
        </p:blipFill>
        <p:spPr>
          <a:xfrm>
            <a:off x="1157310" y="4650377"/>
            <a:ext cx="2624273" cy="139075"/>
          </a:xfrm>
          <a:prstGeom prst="rect">
            <a:avLst/>
          </a:prstGeom>
        </p:spPr>
      </p:pic>
      <p:pic>
        <p:nvPicPr>
          <p:cNvPr id="4" name="Marcador de contenido 3"/>
          <p:cNvPicPr>
            <a:picLocks noGrp="1" noChangeAspect="1"/>
          </p:cNvPicPr>
          <p:nvPr>
            <p:ph idx="1"/>
          </p:nvPr>
        </p:nvPicPr>
        <p:blipFill>
          <a:blip r:embed="rId3"/>
          <a:stretch>
            <a:fillRect/>
          </a:stretch>
        </p:blipFill>
        <p:spPr>
          <a:xfrm>
            <a:off x="1070418" y="2278221"/>
            <a:ext cx="7810500" cy="2305050"/>
          </a:xfrm>
          <a:prstGeom prst="rect">
            <a:avLst/>
          </a:prstGeom>
        </p:spPr>
      </p:pic>
    </p:spTree>
    <p:extLst>
      <p:ext uri="{BB962C8B-B14F-4D97-AF65-F5344CB8AC3E}">
        <p14:creationId xmlns:p14="http://schemas.microsoft.com/office/powerpoint/2010/main" val="3245158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0546" y="4648654"/>
            <a:ext cx="8596668" cy="1320800"/>
          </a:xfrm>
        </p:spPr>
        <p:txBody>
          <a:bodyPr>
            <a:normAutofit/>
          </a:bodyPr>
          <a:lstStyle/>
          <a:p>
            <a:pPr algn="ctr"/>
            <a:r>
              <a:rPr lang="es-AR" sz="1400" dirty="0"/>
              <a:t>Desde la semana epidemiológica 11 del 2020 (marzo) a la 30 del 2021 (julio) se han notificado 238 casos de TB. De éstos, 78 fueron confirmados para COVID-19. El 5 casos requirieron internación y 1 caso falleció. </a:t>
            </a:r>
            <a:endParaRPr lang="en-US" sz="1400" dirty="0"/>
          </a:p>
        </p:txBody>
      </p:sp>
      <p:pic>
        <p:nvPicPr>
          <p:cNvPr id="4" name="Marcador de contenido 3"/>
          <p:cNvPicPr>
            <a:picLocks noGrp="1" noChangeAspect="1"/>
          </p:cNvPicPr>
          <p:nvPr>
            <p:ph idx="1"/>
          </p:nvPr>
        </p:nvPicPr>
        <p:blipFill>
          <a:blip r:embed="rId2"/>
          <a:stretch>
            <a:fillRect/>
          </a:stretch>
        </p:blipFill>
        <p:spPr>
          <a:xfrm>
            <a:off x="1879943" y="680131"/>
            <a:ext cx="6087648" cy="3881437"/>
          </a:xfrm>
          <a:prstGeom prst="rect">
            <a:avLst/>
          </a:prstGeom>
        </p:spPr>
      </p:pic>
    </p:spTree>
    <p:extLst>
      <p:ext uri="{BB962C8B-B14F-4D97-AF65-F5344CB8AC3E}">
        <p14:creationId xmlns:p14="http://schemas.microsoft.com/office/powerpoint/2010/main" val="3099796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Objetivos generales del PCNTB</a:t>
            </a:r>
            <a:endParaRPr lang="en-US" dirty="0"/>
          </a:p>
        </p:txBody>
      </p:sp>
      <p:sp>
        <p:nvSpPr>
          <p:cNvPr id="3" name="Marcador de contenido 2"/>
          <p:cNvSpPr>
            <a:spLocks noGrp="1"/>
          </p:cNvSpPr>
          <p:nvPr>
            <p:ph idx="1"/>
          </p:nvPr>
        </p:nvSpPr>
        <p:spPr/>
        <p:txBody>
          <a:bodyPr/>
          <a:lstStyle/>
          <a:p>
            <a:pPr lvl="0"/>
            <a:r>
              <a:rPr lang="es-AR" dirty="0"/>
              <a:t>Reducir la transmisión y la infección por TB</a:t>
            </a:r>
            <a:endParaRPr lang="en-US" dirty="0"/>
          </a:p>
          <a:p>
            <a:pPr lvl="0"/>
            <a:r>
              <a:rPr lang="es-AR" dirty="0"/>
              <a:t>Reducir la morbi-mortalidad por TB</a:t>
            </a:r>
            <a:endParaRPr lang="en-US" dirty="0"/>
          </a:p>
          <a:p>
            <a:pPr lvl="0"/>
            <a:r>
              <a:rPr lang="es-AR" dirty="0"/>
              <a:t>Reducir la resistencia bacteriana a los medicamentos antituberculosos</a:t>
            </a:r>
            <a:endParaRPr lang="en-US" dirty="0"/>
          </a:p>
          <a:p>
            <a:pPr marL="0" indent="0">
              <a:buNone/>
            </a:pPr>
            <a:r>
              <a:rPr lang="es-AR" dirty="0"/>
              <a:t>   </a:t>
            </a:r>
          </a:p>
          <a:p>
            <a:pPr marL="0" indent="0">
              <a:buNone/>
            </a:pPr>
            <a:r>
              <a:rPr lang="es-AR" dirty="0"/>
              <a:t>METAS ANUALES PROPUSTAS POR EL PNCTB: </a:t>
            </a:r>
          </a:p>
          <a:p>
            <a:pPr lvl="0"/>
            <a:r>
              <a:rPr lang="es-AR" dirty="0"/>
              <a:t>Detectar el 90% de los enfermos de TB en todas sus formas</a:t>
            </a:r>
            <a:endParaRPr lang="en-US" dirty="0"/>
          </a:p>
          <a:p>
            <a:pPr lvl="0"/>
            <a:r>
              <a:rPr lang="es-AR" dirty="0"/>
              <a:t>Tratar exitosamente al 90% de los casos detectados. </a:t>
            </a:r>
            <a:endParaRPr lang="en-US" dirty="0"/>
          </a:p>
          <a:p>
            <a:pPr marL="0" indent="0">
              <a:buNone/>
            </a:pPr>
            <a:endParaRPr lang="en-US" dirty="0"/>
          </a:p>
        </p:txBody>
      </p:sp>
    </p:spTree>
    <p:extLst>
      <p:ext uri="{BB962C8B-B14F-4D97-AF65-F5344CB8AC3E}">
        <p14:creationId xmlns:p14="http://schemas.microsoft.com/office/powerpoint/2010/main" val="910767416"/>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3748</TotalTime>
  <Words>6161</Words>
  <Application>Microsoft Office PowerPoint</Application>
  <PresentationFormat>Panorámica</PresentationFormat>
  <Paragraphs>270</Paragraphs>
  <Slides>67</Slides>
  <Notes>0</Notes>
  <HiddenSlides>0</HiddenSlides>
  <MMClips>0</MMClips>
  <ScaleCrop>false</ScaleCrop>
  <HeadingPairs>
    <vt:vector size="4" baseType="variant">
      <vt:variant>
        <vt:lpstr>Tema</vt:lpstr>
      </vt:variant>
      <vt:variant>
        <vt:i4>1</vt:i4>
      </vt:variant>
      <vt:variant>
        <vt:lpstr>Títulos de diapositiva</vt:lpstr>
      </vt:variant>
      <vt:variant>
        <vt:i4>67</vt:i4>
      </vt:variant>
    </vt:vector>
  </HeadingPairs>
  <TitlesOfParts>
    <vt:vector size="68" baseType="lpstr">
      <vt:lpstr>Faceta</vt:lpstr>
      <vt:lpstr>TUBERCULOSIS</vt:lpstr>
      <vt:lpstr>GENERALIDADES</vt:lpstr>
      <vt:lpstr>TB en números</vt:lpstr>
      <vt:lpstr>Análisis de Situación de Tuberculosis. Entre Ríos. Años 2016-2020 Departamento de Control de Enfermedades Trasmisibles. Residencia de Epidemiología. </vt:lpstr>
      <vt:lpstr>Presentación de PowerPoint</vt:lpstr>
      <vt:lpstr>Tasa de TB por departamento por año por 100000 habitantes. Entre Ríos. Años 2016-2020.</vt:lpstr>
      <vt:lpstr>Distribución porcentual de casos de TB según resultado de tratamiento. Entre Ríos. Años 2016-2020.</vt:lpstr>
      <vt:lpstr>Desde la semana epidemiológica 11 del 2020 (marzo) a la 30 del 2021 (julio) se han notificado 238 casos de TB. De éstos, 78 fueron confirmados para COVID-19. El 5 casos requirieron internación y 1 caso falleció. </vt:lpstr>
      <vt:lpstr>Objetivos generales del PCNTB</vt:lpstr>
      <vt:lpstr>Funciones del Nivel Provincial</vt:lpstr>
      <vt:lpstr>Funciones del Nivel Local  (Hospitales, centros de salud y cualquier establecimiento que brinde cuidados de la salud.)</vt:lpstr>
      <vt:lpstr>CASO SOSPECHOSO DE TB</vt:lpstr>
      <vt:lpstr>Grupos de riesgo en los cuales existe mayor probabilidad encontrar casos de tuberculosis </vt:lpstr>
      <vt:lpstr>Confirmación de un caso de TB</vt:lpstr>
      <vt:lpstr>Pasos a seguir al solicitar una muestra de esputo</vt:lpstr>
      <vt:lpstr>Presentación de PowerPoint</vt:lpstr>
      <vt:lpstr>Presentación de PowerPoint</vt:lpstr>
      <vt:lpstr>LA RESPONSABILIDAD DE LA ENTREGA DE LA MUESTRA AL LABORATORIO ES DEL PERSONAL DE SALUD QUE ATIENDE AL PACIENTE</vt:lpstr>
      <vt:lpstr>Presentación de PowerPoint</vt:lpstr>
      <vt:lpstr>Presentación de PowerPoint</vt:lpstr>
      <vt:lpstr>Evolución natural de la TB teniendo en cuenta el resultado de la Bk.</vt:lpstr>
      <vt:lpstr>Presentación de PowerPoint</vt:lpstr>
      <vt:lpstr>Indicaciones de cultivo </vt:lpstr>
      <vt:lpstr>Indicaciones de Prueba de Sensibilidad (PS)</vt:lpstr>
      <vt:lpstr>Métodos moleculares rápidos</vt:lpstr>
      <vt:lpstr>Estudios complementarios</vt:lpstr>
      <vt:lpstr>Prueba de tuberculina - reacción de Mantoux-PPD (proteína purificada derivada)</vt:lpstr>
      <vt:lpstr>Presentación de PowerPoint</vt:lpstr>
      <vt:lpstr>Presentación de PowerPoint</vt:lpstr>
      <vt:lpstr>Indicaciones de prueba de tuberculina</vt:lpstr>
      <vt:lpstr>Viraje Tuberculínico</vt:lpstr>
      <vt:lpstr>Rx de Tórax </vt:lpstr>
      <vt:lpstr>Presentación de PowerPoint</vt:lpstr>
      <vt:lpstr>Presentación de PowerPoint</vt:lpstr>
      <vt:lpstr>Presentación de PowerPoint</vt:lpstr>
      <vt:lpstr>Presentación de PowerPoint</vt:lpstr>
      <vt:lpstr>Tratamiento</vt:lpstr>
      <vt:lpstr>Modalidad del tratamiento: TDO (tratamiento directamente observado)</vt:lpstr>
      <vt:lpstr>Los casos de TB pueden clasificarse en:</vt:lpstr>
      <vt:lpstr>Factores que influyen en el régimen terapéutico a indicar</vt:lpstr>
      <vt:lpstr>Clasificación de los casos de TB al momento del diagnóstico</vt:lpstr>
      <vt:lpstr>Clasificación de los casos de TB según el resultado del tratamiento</vt:lpstr>
      <vt:lpstr>Tratamiento-Requerimientos para una quimioterapia exitosa</vt:lpstr>
      <vt:lpstr>En la mayoría de las situaciones el tratamiento puede realizarse de forma ambulatoria en el primer nivel de atención, aunque las siguientes situaciones pueden requerir derivaciones a centros de referencia e internación:</vt:lpstr>
      <vt:lpstr>Presentación de PowerPoint</vt:lpstr>
      <vt:lpstr>Presentación de PowerPoint</vt:lpstr>
      <vt:lpstr>Presentación de PowerPoint</vt:lpstr>
      <vt:lpstr>Medicamentos esenciales</vt:lpstr>
      <vt:lpstr>Medicamentos de segunda línea </vt:lpstr>
      <vt:lpstr>Presentación de PowerPoint</vt:lpstr>
      <vt:lpstr>Combinaciones de fármacos FASE INICIAL </vt:lpstr>
      <vt:lpstr>Combinaciones de fármacos FASE DE CONTINUACIÓN </vt:lpstr>
      <vt:lpstr>Presentación de PowerPoint</vt:lpstr>
      <vt:lpstr>Duración del tratamiento</vt:lpstr>
      <vt:lpstr>Control del tratamiento</vt:lpstr>
      <vt:lpstr>Presentación de PowerPoint</vt:lpstr>
      <vt:lpstr>RAFAS (reacciones adversas a fármacos)</vt:lpstr>
      <vt:lpstr>Indicaciones de suspensión del tratamiento</vt:lpstr>
      <vt:lpstr>Estudio de contactos</vt:lpstr>
      <vt:lpstr>Clasificación de los contactos de acuerdo al nivel de exposición</vt:lpstr>
      <vt:lpstr>Presentación de PowerPoint</vt:lpstr>
      <vt:lpstr>Presentación de PowerPoint</vt:lpstr>
      <vt:lpstr>Presentación de PowerPoint</vt:lpstr>
      <vt:lpstr>Indicaciones de quimioprofilaxis</vt:lpstr>
      <vt:lpstr>Presentación de PowerPoint</vt:lpstr>
      <vt:lpstr>Presentación de PowerPoint</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mmm</dc:title>
  <dc:creator>Romina</dc:creator>
  <cp:lastModifiedBy>Usuario desconocido</cp:lastModifiedBy>
  <cp:revision>268</cp:revision>
  <dcterms:created xsi:type="dcterms:W3CDTF">2021-03-24T16:46:38Z</dcterms:created>
  <dcterms:modified xsi:type="dcterms:W3CDTF">2021-09-08T19:49:39Z</dcterms:modified>
</cp:coreProperties>
</file>