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57" r:id="rId4"/>
    <p:sldId id="268" r:id="rId5"/>
    <p:sldId id="264" r:id="rId6"/>
    <p:sldId id="265" r:id="rId7"/>
    <p:sldId id="258" r:id="rId8"/>
    <p:sldId id="259" r:id="rId9"/>
    <p:sldId id="262" r:id="rId10"/>
    <p:sldId id="263" r:id="rId11"/>
    <p:sldId id="261" r:id="rId12"/>
    <p:sldId id="260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rmo\Downloads\CUADROssss%20MAS%20GRA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rmo\Downloads\CUADROssss%20MAS%20GRAFICO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uillermo\Downloads\CUADROssss%20MAS%20GRA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tadisticas\SIP\controles%20registrador%20en%20SIP%202014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NV de Concordia</a:t>
            </a:r>
            <a:endParaRPr lang="en-US" dirty="0"/>
          </a:p>
        </c:rich>
      </c:tx>
      <c:layout/>
      <c:overlay val="0"/>
      <c:spPr>
        <a:ln>
          <a:solidFill>
            <a:schemeClr val="tx2">
              <a:lumMod val="75000"/>
            </a:schemeClr>
          </a:solidFill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'[CUADROssss MAS GRAFICOS.xlsx]Dpto. Concordia'!$C$6</c:f>
              <c:strCache>
                <c:ptCount val="1"/>
                <c:pt idx="0">
                  <c:v>NV</c:v>
                </c:pt>
              </c:strCache>
            </c:strRef>
          </c:tx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Concordia'!$C$7:$C$26</c:f>
              <c:numCache>
                <c:formatCode>#,##0</c:formatCode>
                <c:ptCount val="20"/>
                <c:pt idx="0">
                  <c:v>3457</c:v>
                </c:pt>
                <c:pt idx="1">
                  <c:v>3296</c:v>
                </c:pt>
                <c:pt idx="2">
                  <c:v>3650</c:v>
                </c:pt>
                <c:pt idx="3">
                  <c:v>3464</c:v>
                </c:pt>
                <c:pt idx="4">
                  <c:v>3307</c:v>
                </c:pt>
                <c:pt idx="5">
                  <c:v>3274</c:v>
                </c:pt>
                <c:pt idx="6">
                  <c:v>3161</c:v>
                </c:pt>
                <c:pt idx="7">
                  <c:v>3457</c:v>
                </c:pt>
                <c:pt idx="8">
                  <c:v>3418</c:v>
                </c:pt>
                <c:pt idx="9">
                  <c:v>3505</c:v>
                </c:pt>
                <c:pt idx="10">
                  <c:v>3589</c:v>
                </c:pt>
                <c:pt idx="11">
                  <c:v>3462</c:v>
                </c:pt>
                <c:pt idx="12">
                  <c:v>3561</c:v>
                </c:pt>
                <c:pt idx="13">
                  <c:v>3709</c:v>
                </c:pt>
                <c:pt idx="14">
                  <c:v>3765</c:v>
                </c:pt>
                <c:pt idx="15">
                  <c:v>3364</c:v>
                </c:pt>
                <c:pt idx="16">
                  <c:v>3497</c:v>
                </c:pt>
                <c:pt idx="17">
                  <c:v>3589</c:v>
                </c:pt>
                <c:pt idx="18">
                  <c:v>3183</c:v>
                </c:pt>
                <c:pt idx="19">
                  <c:v>2839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61-4FD1-86B4-890E37229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75776"/>
        <c:axId val="92477312"/>
      </c:barChart>
      <c:catAx>
        <c:axId val="9247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477312"/>
        <c:crosses val="autoZero"/>
        <c:auto val="1"/>
        <c:lblAlgn val="ctr"/>
        <c:lblOffset val="100"/>
        <c:noMultiLvlLbl val="0"/>
      </c:catAx>
      <c:valAx>
        <c:axId val="92477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 dirty="0" smtClean="0"/>
                  <a:t>N°</a:t>
                </a:r>
                <a:r>
                  <a:rPr lang="es-AR" baseline="0" dirty="0" smtClean="0"/>
                  <a:t> NV</a:t>
                </a:r>
                <a:endParaRPr lang="es-AR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92475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 baseline="0" dirty="0" smtClean="0"/>
              <a:t>Concordia </a:t>
            </a:r>
            <a:r>
              <a:rPr lang="es-ES" sz="1400" baseline="0" dirty="0"/>
              <a:t>- DEFUNCIONES INFANTILES </a:t>
            </a:r>
            <a:r>
              <a:rPr lang="es-ES" sz="1400" baseline="0" dirty="0" smtClean="0"/>
              <a:t>por Grupo de Edad </a:t>
            </a:r>
            <a:r>
              <a:rPr lang="es-ES" sz="1400" baseline="0" dirty="0"/>
              <a:t>Y </a:t>
            </a:r>
            <a:r>
              <a:rPr lang="es-ES" sz="1400" baseline="0" dirty="0" smtClean="0"/>
              <a:t>Tasa x </a:t>
            </a:r>
            <a:r>
              <a:rPr lang="es-ES" sz="1400" baseline="0" dirty="0"/>
              <a:t>1000 NV</a:t>
            </a:r>
            <a:endParaRPr lang="es-ES" sz="1400" dirty="0"/>
          </a:p>
        </c:rich>
      </c:tx>
      <c:layout>
        <c:manualLayout>
          <c:xMode val="edge"/>
          <c:yMode val="edge"/>
          <c:x val="0.11980451784427053"/>
          <c:y val="1.679707545722432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5"/>
          <c:order val="1"/>
          <c:tx>
            <c:strRef>
              <c:f>'[CUADROssss MAS GRAFICOS.xlsx]Dpto. Concordia'!$G$6</c:f>
              <c:strCache>
                <c:ptCount val="1"/>
                <c:pt idx="0">
                  <c:v>TASA NP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Concordia'!$G$7:$G$26</c:f>
              <c:numCache>
                <c:formatCode>0.0</c:formatCode>
                <c:ptCount val="20"/>
                <c:pt idx="0">
                  <c:v>10.7</c:v>
                </c:pt>
                <c:pt idx="1">
                  <c:v>18.2</c:v>
                </c:pt>
                <c:pt idx="2">
                  <c:v>14</c:v>
                </c:pt>
                <c:pt idx="3">
                  <c:v>14.1</c:v>
                </c:pt>
                <c:pt idx="4">
                  <c:v>9.4</c:v>
                </c:pt>
                <c:pt idx="5">
                  <c:v>6.7</c:v>
                </c:pt>
                <c:pt idx="6">
                  <c:v>6.6</c:v>
                </c:pt>
                <c:pt idx="7">
                  <c:v>5.8</c:v>
                </c:pt>
                <c:pt idx="8">
                  <c:v>5.9</c:v>
                </c:pt>
                <c:pt idx="9">
                  <c:v>5.7</c:v>
                </c:pt>
                <c:pt idx="10">
                  <c:v>6.1</c:v>
                </c:pt>
                <c:pt idx="11">
                  <c:v>7.5</c:v>
                </c:pt>
                <c:pt idx="12">
                  <c:v>4.5</c:v>
                </c:pt>
                <c:pt idx="13">
                  <c:v>4.9000000000000004</c:v>
                </c:pt>
                <c:pt idx="14">
                  <c:v>6.9</c:v>
                </c:pt>
                <c:pt idx="15">
                  <c:v>7.7</c:v>
                </c:pt>
                <c:pt idx="16">
                  <c:v>4.9000000000000004</c:v>
                </c:pt>
                <c:pt idx="17">
                  <c:v>6.7</c:v>
                </c:pt>
                <c:pt idx="18">
                  <c:v>4.4000000000000004</c:v>
                </c:pt>
                <c:pt idx="19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EE-4162-B09C-CFE3BC01EE21}"/>
            </c:ext>
          </c:extLst>
        </c:ser>
        <c:ser>
          <c:idx val="7"/>
          <c:order val="3"/>
          <c:tx>
            <c:strRef>
              <c:f>'[CUADROssss MAS GRAFICOS.xlsx]Dpto. Concordia'!$I$6</c:f>
              <c:strCache>
                <c:ptCount val="1"/>
                <c:pt idx="0">
                  <c:v>TASA 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Concordia'!$I$7:$I$26</c:f>
              <c:numCache>
                <c:formatCode>0.0</c:formatCode>
                <c:ptCount val="20"/>
                <c:pt idx="0">
                  <c:v>4.3</c:v>
                </c:pt>
                <c:pt idx="1">
                  <c:v>4.9000000000000004</c:v>
                </c:pt>
                <c:pt idx="2">
                  <c:v>4.7</c:v>
                </c:pt>
                <c:pt idx="3">
                  <c:v>2</c:v>
                </c:pt>
                <c:pt idx="4">
                  <c:v>3.6</c:v>
                </c:pt>
                <c:pt idx="5">
                  <c:v>4</c:v>
                </c:pt>
                <c:pt idx="6">
                  <c:v>3.2</c:v>
                </c:pt>
                <c:pt idx="7">
                  <c:v>2.9</c:v>
                </c:pt>
                <c:pt idx="8">
                  <c:v>2.2999999999999998</c:v>
                </c:pt>
                <c:pt idx="9">
                  <c:v>2.2999999999999998</c:v>
                </c:pt>
                <c:pt idx="10">
                  <c:v>2.5</c:v>
                </c:pt>
                <c:pt idx="11">
                  <c:v>1.4</c:v>
                </c:pt>
                <c:pt idx="12">
                  <c:v>2</c:v>
                </c:pt>
                <c:pt idx="13">
                  <c:v>3.2</c:v>
                </c:pt>
                <c:pt idx="14">
                  <c:v>2.4</c:v>
                </c:pt>
                <c:pt idx="15">
                  <c:v>1.5</c:v>
                </c:pt>
                <c:pt idx="16">
                  <c:v>3.7</c:v>
                </c:pt>
                <c:pt idx="17">
                  <c:v>3.3</c:v>
                </c:pt>
                <c:pt idx="18">
                  <c:v>1.9</c:v>
                </c:pt>
                <c:pt idx="19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EE-4162-B09C-CFE3BC01EE21}"/>
            </c:ext>
          </c:extLst>
        </c:ser>
        <c:ser>
          <c:idx val="9"/>
          <c:order val="5"/>
          <c:tx>
            <c:strRef>
              <c:f>'[CUADROssss MAS GRAFICOS.xlsx]Dpto. Concordia'!$K$6</c:f>
              <c:strCache>
                <c:ptCount val="1"/>
                <c:pt idx="0">
                  <c:v>TASA PN</c:v>
                </c:pt>
              </c:strCache>
            </c:strRef>
          </c:tx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Concordia'!$K$7:$K$26</c:f>
              <c:numCache>
                <c:formatCode>0.0</c:formatCode>
                <c:ptCount val="20"/>
                <c:pt idx="0">
                  <c:v>4.5</c:v>
                </c:pt>
                <c:pt idx="1">
                  <c:v>5.2</c:v>
                </c:pt>
                <c:pt idx="2">
                  <c:v>4.9000000000000004</c:v>
                </c:pt>
                <c:pt idx="3">
                  <c:v>4.3</c:v>
                </c:pt>
                <c:pt idx="4">
                  <c:v>3.6</c:v>
                </c:pt>
                <c:pt idx="5">
                  <c:v>7</c:v>
                </c:pt>
                <c:pt idx="6">
                  <c:v>2.2000000000000002</c:v>
                </c:pt>
                <c:pt idx="7">
                  <c:v>5.5</c:v>
                </c:pt>
                <c:pt idx="8">
                  <c:v>4.0999999999999996</c:v>
                </c:pt>
                <c:pt idx="9">
                  <c:v>4.9000000000000004</c:v>
                </c:pt>
                <c:pt idx="10">
                  <c:v>4.2</c:v>
                </c:pt>
                <c:pt idx="11">
                  <c:v>4.3</c:v>
                </c:pt>
                <c:pt idx="12">
                  <c:v>3.1</c:v>
                </c:pt>
                <c:pt idx="13">
                  <c:v>2.7</c:v>
                </c:pt>
                <c:pt idx="14">
                  <c:v>3.2</c:v>
                </c:pt>
                <c:pt idx="15">
                  <c:v>2.7</c:v>
                </c:pt>
                <c:pt idx="16">
                  <c:v>2.6</c:v>
                </c:pt>
                <c:pt idx="17">
                  <c:v>3.3</c:v>
                </c:pt>
                <c:pt idx="18">
                  <c:v>2.2000000000000002</c:v>
                </c:pt>
                <c:pt idx="19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EE-4162-B09C-CFE3BC01E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57824"/>
        <c:axId val="92159360"/>
      </c:barChart>
      <c:lineChart>
        <c:grouping val="standard"/>
        <c:varyColors val="0"/>
        <c:ser>
          <c:idx val="4"/>
          <c:order val="0"/>
          <c:tx>
            <c:strRef>
              <c:f>'[CUADROssss MAS GRAFICOS.xlsx]Dpto. Concordia'!$F$6</c:f>
              <c:strCache>
                <c:ptCount val="1"/>
                <c:pt idx="0">
                  <c:v>DEF. NP</c:v>
                </c:pt>
              </c:strCache>
            </c:strRef>
          </c:tx>
          <c:marker>
            <c:symbol val="none"/>
          </c:marker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Concordia'!$F$7:$F$26</c:f>
              <c:numCache>
                <c:formatCode>0</c:formatCode>
                <c:ptCount val="20"/>
                <c:pt idx="0">
                  <c:v>37</c:v>
                </c:pt>
                <c:pt idx="1">
                  <c:v>60</c:v>
                </c:pt>
                <c:pt idx="2">
                  <c:v>51</c:v>
                </c:pt>
                <c:pt idx="3">
                  <c:v>49</c:v>
                </c:pt>
                <c:pt idx="4">
                  <c:v>31</c:v>
                </c:pt>
                <c:pt idx="5">
                  <c:v>22</c:v>
                </c:pt>
                <c:pt idx="6">
                  <c:v>21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22</c:v>
                </c:pt>
                <c:pt idx="11">
                  <c:v>26</c:v>
                </c:pt>
                <c:pt idx="12">
                  <c:v>16</c:v>
                </c:pt>
                <c:pt idx="13">
                  <c:v>18</c:v>
                </c:pt>
                <c:pt idx="14">
                  <c:v>26</c:v>
                </c:pt>
                <c:pt idx="15">
                  <c:v>26</c:v>
                </c:pt>
                <c:pt idx="16">
                  <c:v>17</c:v>
                </c:pt>
                <c:pt idx="17">
                  <c:v>24</c:v>
                </c:pt>
                <c:pt idx="18">
                  <c:v>14</c:v>
                </c:pt>
                <c:pt idx="19">
                  <c:v>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3EE-4162-B09C-CFE3BC01EE21}"/>
            </c:ext>
          </c:extLst>
        </c:ser>
        <c:ser>
          <c:idx val="6"/>
          <c:order val="2"/>
          <c:tx>
            <c:strRef>
              <c:f>'[CUADROssss MAS GRAFICOS.xlsx]Dpto. Concordia'!$H$6</c:f>
              <c:strCache>
                <c:ptCount val="1"/>
                <c:pt idx="0">
                  <c:v>DEF. NT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23EE-4162-B09C-CFE3BC01EE21}"/>
              </c:ext>
            </c:extLst>
          </c:dPt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Concordia'!$H$7:$H$26</c:f>
              <c:numCache>
                <c:formatCode>0</c:formatCode>
                <c:ptCount val="2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7</c:v>
                </c:pt>
                <c:pt idx="4">
                  <c:v>12</c:v>
                </c:pt>
                <c:pt idx="5">
                  <c:v>13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5</c:v>
                </c:pt>
                <c:pt idx="12">
                  <c:v>7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13</c:v>
                </c:pt>
                <c:pt idx="17">
                  <c:v>12</c:v>
                </c:pt>
                <c:pt idx="18">
                  <c:v>6</c:v>
                </c:pt>
                <c:pt idx="19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3EE-4162-B09C-CFE3BC01EE21}"/>
            </c:ext>
          </c:extLst>
        </c:ser>
        <c:ser>
          <c:idx val="8"/>
          <c:order val="4"/>
          <c:tx>
            <c:strRef>
              <c:f>'[CUADROssss MAS GRAFICOS.xlsx]Dpto. Concordia'!$J$6</c:f>
              <c:strCache>
                <c:ptCount val="1"/>
                <c:pt idx="0">
                  <c:v>DEF. PN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Concordia'!$J$7:$J$26</c:f>
              <c:numCache>
                <c:formatCode>0</c:formatCode>
                <c:ptCount val="2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15</c:v>
                </c:pt>
                <c:pt idx="4">
                  <c:v>12</c:v>
                </c:pt>
                <c:pt idx="5">
                  <c:v>23</c:v>
                </c:pt>
                <c:pt idx="6">
                  <c:v>7</c:v>
                </c:pt>
                <c:pt idx="7">
                  <c:v>19</c:v>
                </c:pt>
                <c:pt idx="8">
                  <c:v>14</c:v>
                </c:pt>
                <c:pt idx="9">
                  <c:v>17</c:v>
                </c:pt>
                <c:pt idx="10">
                  <c:v>15</c:v>
                </c:pt>
                <c:pt idx="11">
                  <c:v>15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9</c:v>
                </c:pt>
                <c:pt idx="16">
                  <c:v>9</c:v>
                </c:pt>
                <c:pt idx="17">
                  <c:v>12</c:v>
                </c:pt>
                <c:pt idx="18">
                  <c:v>7</c:v>
                </c:pt>
                <c:pt idx="19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3EE-4162-B09C-CFE3BC01E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57824"/>
        <c:axId val="92159360"/>
      </c:lineChart>
      <c:catAx>
        <c:axId val="9215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159360"/>
        <c:crosses val="autoZero"/>
        <c:auto val="1"/>
        <c:lblAlgn val="ctr"/>
        <c:lblOffset val="100"/>
        <c:noMultiLvlLbl val="0"/>
      </c:catAx>
      <c:valAx>
        <c:axId val="92159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 dirty="0" smtClean="0"/>
                  <a:t>Defunciones</a:t>
                </a:r>
                <a:r>
                  <a:rPr lang="es-AR" baseline="0" dirty="0" smtClean="0"/>
                  <a:t>  Infantiles</a:t>
                </a:r>
                <a:endParaRPr lang="es-AR" dirty="0"/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92157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es-A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910776279618966E-2"/>
          <c:y val="0.13741603274167"/>
          <c:w val="0.86453067034868647"/>
          <c:h val="0.76634436585257359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'[CUADROssss MAS GRAFICOS.xlsx]Hoja2'!$E$6</c:f>
              <c:strCache>
                <c:ptCount val="1"/>
                <c:pt idx="0">
                  <c:v>DEFUNCIONES MATERNA POR RESIDENCIA</c:v>
                </c:pt>
              </c:strCache>
            </c:strRef>
          </c:tx>
          <c:spPr>
            <a:noFill/>
            <a:ln>
              <a:solidFill>
                <a:srgbClr val="8064A2">
                  <a:lumMod val="60000"/>
                  <a:lumOff val="40000"/>
                  <a:alpha val="88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GRAFICOS.xlsx]Hoja2'!$E$7:$E$38</c:f>
              <c:numCache>
                <c:formatCode>0</c:formatCode>
                <c:ptCount val="32"/>
                <c:pt idx="0">
                  <c:v>7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6</c:v>
                </c:pt>
                <c:pt idx="6">
                  <c:v>9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12</c:v>
                </c:pt>
                <c:pt idx="13">
                  <c:v>4</c:v>
                </c:pt>
                <c:pt idx="14">
                  <c:v>15</c:v>
                </c:pt>
                <c:pt idx="15">
                  <c:v>6</c:v>
                </c:pt>
                <c:pt idx="16">
                  <c:v>8</c:v>
                </c:pt>
                <c:pt idx="17">
                  <c:v>13</c:v>
                </c:pt>
                <c:pt idx="18">
                  <c:v>6</c:v>
                </c:pt>
                <c:pt idx="19">
                  <c:v>10</c:v>
                </c:pt>
                <c:pt idx="20">
                  <c:v>20</c:v>
                </c:pt>
                <c:pt idx="21">
                  <c:v>7</c:v>
                </c:pt>
                <c:pt idx="22">
                  <c:v>12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11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4</c:v>
                </c:pt>
                <c:pt idx="3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A4-40D4-928A-4CA1F6EC6EBF}"/>
            </c:ext>
          </c:extLst>
        </c:ser>
        <c:ser>
          <c:idx val="5"/>
          <c:order val="2"/>
          <c:tx>
            <c:strRef>
              <c:f>'[CUADROssss MAS GRAFICOS.xlsx]Hoja2'!$G$6</c:f>
              <c:strCache>
                <c:ptCount val="1"/>
                <c:pt idx="0">
                  <c:v>TASA DE MORTALIDAD MAT. POR RES  (X 10.000 NV)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GRAFICOS.xlsx]Hoja2'!$G$7:$G$38</c:f>
              <c:numCache>
                <c:formatCode>0.0</c:formatCode>
                <c:ptCount val="32"/>
                <c:pt idx="0">
                  <c:v>3</c:v>
                </c:pt>
                <c:pt idx="1">
                  <c:v>2.1</c:v>
                </c:pt>
                <c:pt idx="2">
                  <c:v>3.6</c:v>
                </c:pt>
                <c:pt idx="3">
                  <c:v>3.4</c:v>
                </c:pt>
                <c:pt idx="4">
                  <c:v>1.7</c:v>
                </c:pt>
                <c:pt idx="5">
                  <c:v>2.6</c:v>
                </c:pt>
                <c:pt idx="6">
                  <c:v>4</c:v>
                </c:pt>
                <c:pt idx="7">
                  <c:v>2.6</c:v>
                </c:pt>
                <c:pt idx="8">
                  <c:v>2.9</c:v>
                </c:pt>
                <c:pt idx="9">
                  <c:v>0.8</c:v>
                </c:pt>
                <c:pt idx="10">
                  <c:v>1.8</c:v>
                </c:pt>
                <c:pt idx="11">
                  <c:v>2.1</c:v>
                </c:pt>
                <c:pt idx="12">
                  <c:v>5.3</c:v>
                </c:pt>
                <c:pt idx="13">
                  <c:v>1.8</c:v>
                </c:pt>
                <c:pt idx="14">
                  <c:v>6.2</c:v>
                </c:pt>
                <c:pt idx="15">
                  <c:v>2.6</c:v>
                </c:pt>
                <c:pt idx="16">
                  <c:v>3.7</c:v>
                </c:pt>
                <c:pt idx="17">
                  <c:v>6.2</c:v>
                </c:pt>
                <c:pt idx="18">
                  <c:v>2.9</c:v>
                </c:pt>
                <c:pt idx="19">
                  <c:v>4.7</c:v>
                </c:pt>
                <c:pt idx="20">
                  <c:v>9.1</c:v>
                </c:pt>
                <c:pt idx="21">
                  <c:v>3.2</c:v>
                </c:pt>
                <c:pt idx="22">
                  <c:v>5.5</c:v>
                </c:pt>
                <c:pt idx="23">
                  <c:v>3.2</c:v>
                </c:pt>
                <c:pt idx="24">
                  <c:v>3.2</c:v>
                </c:pt>
                <c:pt idx="25">
                  <c:v>3</c:v>
                </c:pt>
                <c:pt idx="26">
                  <c:v>4.7</c:v>
                </c:pt>
                <c:pt idx="27">
                  <c:v>3.2</c:v>
                </c:pt>
                <c:pt idx="28">
                  <c:v>1.4</c:v>
                </c:pt>
                <c:pt idx="29">
                  <c:v>2.9</c:v>
                </c:pt>
                <c:pt idx="30">
                  <c:v>2.1</c:v>
                </c:pt>
                <c:pt idx="31">
                  <c:v>1.7817901051256162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A4-40D4-928A-4CA1F6EC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64576"/>
        <c:axId val="92666112"/>
      </c:barChart>
      <c:lineChart>
        <c:grouping val="standard"/>
        <c:varyColors val="0"/>
        <c:ser>
          <c:idx val="1"/>
          <c:order val="0"/>
          <c:tx>
            <c:strRef>
              <c:f>'[CUADROssss MAS GRAFICOS.xlsx]Hoja2'!$C$6</c:f>
              <c:strCache>
                <c:ptCount val="1"/>
                <c:pt idx="0">
                  <c:v>NV POR RESIDENCIA</c:v>
                </c:pt>
              </c:strCache>
            </c:strRef>
          </c:tx>
          <c:marker>
            <c:symbol val="none"/>
          </c:marker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GRAFICOS.xlsx]Hoja2'!$C$7:$C$38</c:f>
              <c:numCache>
                <c:formatCode>#,##0</c:formatCode>
                <c:ptCount val="32"/>
                <c:pt idx="0">
                  <c:v>23197</c:v>
                </c:pt>
                <c:pt idx="1">
                  <c:v>24004</c:v>
                </c:pt>
                <c:pt idx="2">
                  <c:v>24746</c:v>
                </c:pt>
                <c:pt idx="3">
                  <c:v>23354</c:v>
                </c:pt>
                <c:pt idx="4">
                  <c:v>23685</c:v>
                </c:pt>
                <c:pt idx="5">
                  <c:v>23388</c:v>
                </c:pt>
                <c:pt idx="6">
                  <c:v>22378</c:v>
                </c:pt>
                <c:pt idx="7">
                  <c:v>22753</c:v>
                </c:pt>
                <c:pt idx="8">
                  <c:v>24111</c:v>
                </c:pt>
                <c:pt idx="9">
                  <c:v>23280</c:v>
                </c:pt>
                <c:pt idx="10">
                  <c:v>22612</c:v>
                </c:pt>
                <c:pt idx="11">
                  <c:v>24071</c:v>
                </c:pt>
                <c:pt idx="12">
                  <c:v>22768</c:v>
                </c:pt>
                <c:pt idx="13">
                  <c:v>22070</c:v>
                </c:pt>
                <c:pt idx="14">
                  <c:v>23985</c:v>
                </c:pt>
                <c:pt idx="15">
                  <c:v>23369</c:v>
                </c:pt>
                <c:pt idx="16">
                  <c:v>21793</c:v>
                </c:pt>
                <c:pt idx="17">
                  <c:v>21076</c:v>
                </c:pt>
                <c:pt idx="18">
                  <c:v>20875</c:v>
                </c:pt>
                <c:pt idx="19">
                  <c:v>21435</c:v>
                </c:pt>
                <c:pt idx="20">
                  <c:v>22047</c:v>
                </c:pt>
                <c:pt idx="21">
                  <c:v>22166</c:v>
                </c:pt>
                <c:pt idx="22">
                  <c:v>22015</c:v>
                </c:pt>
                <c:pt idx="23">
                  <c:v>21656</c:v>
                </c:pt>
                <c:pt idx="24">
                  <c:v>22144</c:v>
                </c:pt>
                <c:pt idx="25">
                  <c:v>23083</c:v>
                </c:pt>
                <c:pt idx="26">
                  <c:v>23329</c:v>
                </c:pt>
                <c:pt idx="27">
                  <c:v>21942</c:v>
                </c:pt>
                <c:pt idx="28">
                  <c:v>21687</c:v>
                </c:pt>
                <c:pt idx="29">
                  <c:v>21002</c:v>
                </c:pt>
                <c:pt idx="30">
                  <c:v>18981</c:v>
                </c:pt>
                <c:pt idx="31">
                  <c:v>16837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8A4-40D4-928A-4CA1F6EC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35680"/>
        <c:axId val="92934144"/>
      </c:lineChart>
      <c:catAx>
        <c:axId val="926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92666112"/>
        <c:crosses val="autoZero"/>
        <c:auto val="1"/>
        <c:lblAlgn val="ctr"/>
        <c:lblOffset val="100"/>
        <c:noMultiLvlLbl val="0"/>
      </c:catAx>
      <c:valAx>
        <c:axId val="926661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2664576"/>
        <c:crosses val="autoZero"/>
        <c:crossBetween val="between"/>
      </c:valAx>
      <c:valAx>
        <c:axId val="9293414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92935680"/>
        <c:crosses val="max"/>
        <c:crossBetween val="between"/>
      </c:valAx>
      <c:catAx>
        <c:axId val="92935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9341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5666181314409308E-2"/>
          <c:y val="0.3307424905220181"/>
          <c:w val="0.31759567266176914"/>
          <c:h val="0.1532450286934472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 smtClean="0"/>
              <a:t>CPN -  Hospital </a:t>
            </a:r>
            <a:r>
              <a:rPr lang="es-AR" baseline="0" dirty="0" smtClean="0"/>
              <a:t> </a:t>
            </a:r>
            <a:r>
              <a:rPr lang="es-AR" baseline="0" dirty="0"/>
              <a:t>Masvernat Concordia - SIP -2014-2021</a:t>
            </a:r>
            <a:endParaRPr lang="es-A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'Hosp. Cabeceras'!$D$1</c:f>
              <c:strCache>
                <c:ptCount val="1"/>
                <c:pt idx="0">
                  <c:v>S/C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5.9790732436472531E-3"/>
                  <c:y val="3.2407407407407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860488290981563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790732436472349E-3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Cabeceras'!$D$22:$D$29</c:f>
              <c:numCache>
                <c:formatCode>0%</c:formatCode>
                <c:ptCount val="8"/>
                <c:pt idx="0">
                  <c:v>2.091677792612372E-2</c:v>
                </c:pt>
                <c:pt idx="1">
                  <c:v>7.0529927563858175E-2</c:v>
                </c:pt>
                <c:pt idx="2">
                  <c:v>8.5943775100401604E-2</c:v>
                </c:pt>
                <c:pt idx="3">
                  <c:v>5.802469135802469E-2</c:v>
                </c:pt>
                <c:pt idx="4">
                  <c:v>2.5378787878787879E-2</c:v>
                </c:pt>
                <c:pt idx="5">
                  <c:v>8.4507042253521118E-3</c:v>
                </c:pt>
                <c:pt idx="6">
                  <c:v>8.5106382978723406E-3</c:v>
                </c:pt>
                <c:pt idx="7">
                  <c:v>6.5861690450054883E-3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'Hosp. Cabeceras'!$E$1</c:f>
              <c:strCache>
                <c:ptCount val="1"/>
                <c:pt idx="0">
                  <c:v>entre1y4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944195316392608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95814648729447E-2"/>
                  <c:y val="-6.0185185185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9720976581963126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9581464872944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860488290981563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860488290983029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Cabeceras'!$E$22:$E$29</c:f>
              <c:numCache>
                <c:formatCode>0%</c:formatCode>
                <c:ptCount val="8"/>
                <c:pt idx="0">
                  <c:v>0.27369826435246997</c:v>
                </c:pt>
                <c:pt idx="1">
                  <c:v>0.28135722455203965</c:v>
                </c:pt>
                <c:pt idx="2">
                  <c:v>0.26626506024096386</c:v>
                </c:pt>
                <c:pt idx="3">
                  <c:v>0.25308641975308643</c:v>
                </c:pt>
                <c:pt idx="4">
                  <c:v>0.23712121212121212</c:v>
                </c:pt>
                <c:pt idx="5">
                  <c:v>0.24577464788732395</c:v>
                </c:pt>
                <c:pt idx="6">
                  <c:v>0.24208037825059101</c:v>
                </c:pt>
                <c:pt idx="7">
                  <c:v>0.26234906695938531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'Hosp. Cabeceras'!$F$1</c:f>
              <c:strCache>
                <c:ptCount val="1"/>
                <c:pt idx="0">
                  <c:v>entre5y7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9790732436472167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86048829098156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860488290981563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930244145490781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860488290981563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Cabeceras'!$F$22:$F$29</c:f>
              <c:numCache>
                <c:formatCode>0%</c:formatCode>
                <c:ptCount val="8"/>
                <c:pt idx="0">
                  <c:v>0.4543836226079217</c:v>
                </c:pt>
                <c:pt idx="1">
                  <c:v>0.44224170796797563</c:v>
                </c:pt>
                <c:pt idx="2">
                  <c:v>0.44176706827309237</c:v>
                </c:pt>
                <c:pt idx="3">
                  <c:v>0.40987654320987654</c:v>
                </c:pt>
                <c:pt idx="4">
                  <c:v>0.37840909090909092</c:v>
                </c:pt>
                <c:pt idx="5">
                  <c:v>0.41267605633802817</c:v>
                </c:pt>
                <c:pt idx="6">
                  <c:v>0.42364066193853428</c:v>
                </c:pt>
                <c:pt idx="7">
                  <c:v>0.39736553238199779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'Hosp. Cabeceras'!$G$1</c:f>
              <c:strCache>
                <c:ptCount val="1"/>
                <c:pt idx="0">
                  <c:v>masDe8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615343535664206E-16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Cabeceras'!$G$22:$G$29</c:f>
              <c:numCache>
                <c:formatCode>0%</c:formatCode>
                <c:ptCount val="8"/>
                <c:pt idx="0">
                  <c:v>0.18068535825545171</c:v>
                </c:pt>
                <c:pt idx="1">
                  <c:v>0.19329012581014107</c:v>
                </c:pt>
                <c:pt idx="2">
                  <c:v>0.20080321285140562</c:v>
                </c:pt>
                <c:pt idx="3">
                  <c:v>0.22098765432098766</c:v>
                </c:pt>
                <c:pt idx="4">
                  <c:v>0.2196969696969697</c:v>
                </c:pt>
                <c:pt idx="5">
                  <c:v>0.26830985915492955</c:v>
                </c:pt>
                <c:pt idx="6">
                  <c:v>0.26430260047281323</c:v>
                </c:pt>
                <c:pt idx="7">
                  <c:v>0.26893523600439079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'Hosp. Cabeceras'!$H$1</c:f>
              <c:strCache>
                <c:ptCount val="1"/>
                <c:pt idx="0">
                  <c:v>S/D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790732436472349E-3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9790732436472349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930244145490781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Cabeceras'!$H$22:$H$29</c:f>
              <c:numCache>
                <c:formatCode>0%</c:formatCode>
                <c:ptCount val="8"/>
                <c:pt idx="0">
                  <c:v>7.0315976858032939E-2</c:v>
                </c:pt>
                <c:pt idx="1">
                  <c:v>1.2581014105985514E-2</c:v>
                </c:pt>
                <c:pt idx="2">
                  <c:v>5.2208835341365466E-3</c:v>
                </c:pt>
                <c:pt idx="3">
                  <c:v>5.802469135802469E-2</c:v>
                </c:pt>
                <c:pt idx="4">
                  <c:v>0.1393939393939394</c:v>
                </c:pt>
                <c:pt idx="5">
                  <c:v>6.4788732394366194E-2</c:v>
                </c:pt>
                <c:pt idx="6">
                  <c:v>6.1465721040189124E-2</c:v>
                </c:pt>
                <c:pt idx="7">
                  <c:v>6.4763995609220637E-2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83712"/>
        <c:axId val="119697792"/>
      </c:lineChart>
      <c:catAx>
        <c:axId val="1196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19697792"/>
        <c:crosses val="autoZero"/>
        <c:auto val="1"/>
        <c:lblAlgn val="ctr"/>
        <c:lblOffset val="100"/>
        <c:noMultiLvlLbl val="0"/>
      </c:catAx>
      <c:valAx>
        <c:axId val="1196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1968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0.38689</cdr:x>
      <cdr:y>0.03178</cdr:y>
    </cdr:from>
    <cdr:to>
      <cdr:x>0.8061</cdr:x>
      <cdr:y>0.10593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05275" y="142875"/>
          <a:ext cx="44481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19E22-319A-4692-9E5D-903EE16E93E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25B8-DA60-4A88-9283-7700F4BC44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23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025B8-DA60-4A88-9283-7700F4BC44B1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682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5DDB-C34A-4F92-86B6-480E350A446C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515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D63D-0134-4C2D-BE89-E9CBE0DC3CF4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292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77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959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839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2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405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777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970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19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47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909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307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99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B131-DB41-406B-9FA8-300CA7FF1119}" type="datetimeFigureOut">
              <a:rPr lang="es-AR" smtClean="0"/>
              <a:t>06/10/2021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753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6454" y="620688"/>
            <a:ext cx="7772400" cy="1470025"/>
          </a:xfrm>
        </p:spPr>
        <p:txBody>
          <a:bodyPr>
            <a:normAutofit/>
          </a:bodyPr>
          <a:lstStyle/>
          <a:p>
            <a:r>
              <a:rPr lang="es-MX" sz="1800" dirty="0" smtClean="0"/>
              <a:t>Ley Nacional de Atención y Cuidado Integral de la Salud</a:t>
            </a:r>
            <a:br>
              <a:rPr lang="es-MX" sz="1800" dirty="0" smtClean="0"/>
            </a:br>
            <a:r>
              <a:rPr lang="es-MX" sz="1800" dirty="0" smtClean="0"/>
              <a:t> Durante el Embarazo y la Primera Infancia </a:t>
            </a:r>
            <a:br>
              <a:rPr lang="es-MX" sz="1800" dirty="0" smtClean="0"/>
            </a:br>
            <a:r>
              <a:rPr lang="es-MX" sz="1800" dirty="0" smtClean="0"/>
              <a:t>Ley N° 27.611/20  - MIL DÍAS</a:t>
            </a:r>
            <a:endParaRPr lang="es-AR" sz="1800" dirty="0"/>
          </a:p>
        </p:txBody>
      </p:sp>
      <p:pic>
        <p:nvPicPr>
          <p:cNvPr id="4" name="Picture 7" descr="Gobierno de Entre RÃ­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5765590"/>
            <a:ext cx="3366998" cy="975778"/>
          </a:xfrm>
          <a:prstGeom prst="rect">
            <a:avLst/>
          </a:prstGeom>
          <a:noFill/>
        </p:spPr>
      </p:pic>
      <p:pic>
        <p:nvPicPr>
          <p:cNvPr id="5" name="Picture 2" descr="Resultado de imagen para mapa de entre rios y sus r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898" y="5342020"/>
            <a:ext cx="1079773" cy="141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17575" y="2564904"/>
            <a:ext cx="6246713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Encuentro de Salud </a:t>
            </a:r>
          </a:p>
          <a:p>
            <a:r>
              <a:rPr lang="es-MX" sz="2800" dirty="0"/>
              <a:t>R</a:t>
            </a:r>
            <a:r>
              <a:rPr lang="es-MX" sz="2800" dirty="0" smtClean="0"/>
              <a:t>ed sanitaria local</a:t>
            </a:r>
          </a:p>
          <a:p>
            <a:endParaRPr lang="es-MX" sz="2800" dirty="0" smtClean="0"/>
          </a:p>
          <a:p>
            <a:r>
              <a:rPr lang="es-MX" sz="2800" b="1" dirty="0" smtClean="0"/>
              <a:t>Concordia</a:t>
            </a:r>
            <a:endParaRPr lang="es-AR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  <p:sp>
        <p:nvSpPr>
          <p:cNvPr id="7" name="AutoShape 2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8" name="AutoShape 4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" name="AutoShape 8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1" name="AutoShape 10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06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70609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AR" sz="2000" b="1" dirty="0" smtClean="0"/>
              <a:t/>
            </a:r>
            <a:br>
              <a:rPr lang="es-AR" sz="2000" b="1" dirty="0" smtClean="0"/>
            </a:br>
            <a:r>
              <a:rPr lang="es-AR" sz="2000" b="1" dirty="0" smtClean="0"/>
              <a:t>Nacidos vivos y </a:t>
            </a:r>
            <a:r>
              <a:rPr lang="es-AR" sz="2000" b="1" dirty="0"/>
              <a:t>Defunciones </a:t>
            </a:r>
            <a:r>
              <a:rPr lang="es-AR" sz="2000" b="1" dirty="0" smtClean="0"/>
              <a:t>Infantiles.  </a:t>
            </a:r>
            <a:r>
              <a:rPr lang="es-AR" sz="2200" b="1" dirty="0" smtClean="0">
                <a:solidFill>
                  <a:srgbClr val="FF0000"/>
                </a:solidFill>
              </a:rPr>
              <a:t>Concordia </a:t>
            </a:r>
            <a:r>
              <a:rPr lang="es-AR" sz="2000" b="1" dirty="0" smtClean="0"/>
              <a:t> </a:t>
            </a:r>
            <a:r>
              <a:rPr lang="es-AR" sz="2000" b="1" dirty="0"/>
              <a:t>Serie 2016-2020.</a:t>
            </a:r>
            <a:br>
              <a:rPr lang="es-AR" sz="2000" b="1" dirty="0"/>
            </a:br>
            <a:endParaRPr lang="es-AR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665895"/>
              </p:ext>
            </p:extLst>
          </p:nvPr>
        </p:nvGraphicFramePr>
        <p:xfrm>
          <a:off x="1102208" y="1340768"/>
          <a:ext cx="7286217" cy="124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4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45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02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 </a:t>
                      </a:r>
                      <a:r>
                        <a:rPr lang="es-AR" sz="1600" dirty="0" smtClean="0">
                          <a:effectLst/>
                        </a:rPr>
                        <a:t>Variables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2017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2018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2020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Total 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NV 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3.364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3.497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3.589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3.183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 2.839(*)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16.472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DI 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22 </a:t>
                      </a:r>
                      <a:r>
                        <a:rPr lang="es-AR" sz="1600" dirty="0">
                          <a:effectLst/>
                        </a:rPr>
                        <a:t>(*)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1406" y="2564904"/>
            <a:ext cx="6624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 </a:t>
            </a:r>
            <a:r>
              <a:rPr lang="es-AR" sz="1000" dirty="0" smtClean="0"/>
              <a:t>(*) </a:t>
            </a:r>
            <a:r>
              <a:rPr lang="es-AR" sz="1000" dirty="0"/>
              <a:t>Provisorios.</a:t>
            </a:r>
          </a:p>
          <a:p>
            <a:r>
              <a:rPr lang="es-AR" sz="1000" i="1" dirty="0" err="1"/>
              <a:t>Fte</a:t>
            </a:r>
            <a:r>
              <a:rPr lang="es-AR" sz="1000" i="1" dirty="0"/>
              <a:t>.: elaboración de la </a:t>
            </a:r>
            <a:r>
              <a:rPr lang="es-AR" sz="1000" i="1" dirty="0" err="1"/>
              <a:t>SPSyB</a:t>
            </a:r>
            <a:r>
              <a:rPr lang="es-AR" sz="1000" i="1" dirty="0"/>
              <a:t> con información </a:t>
            </a:r>
            <a:r>
              <a:rPr lang="es-AR" sz="1000" i="1" dirty="0" smtClean="0"/>
              <a:t>de departamento </a:t>
            </a:r>
            <a:r>
              <a:rPr lang="es-AR" sz="1000" i="1" dirty="0"/>
              <a:t>de bioestadísticas MSER</a:t>
            </a:r>
            <a:r>
              <a:rPr lang="es-AR" sz="1000" i="1" dirty="0" smtClean="0"/>
              <a:t>.</a:t>
            </a:r>
          </a:p>
          <a:p>
            <a:endParaRPr lang="es-AR" sz="1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02208" y="4563705"/>
            <a:ext cx="7272808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La aproximación a cuantos conforman el grupo de </a:t>
            </a:r>
            <a:r>
              <a:rPr lang="es-MX" sz="1400" b="1" u="sng" dirty="0" smtClean="0"/>
              <a:t>Niños y Niñas de 0 a 4 años de Concordia </a:t>
            </a:r>
            <a:r>
              <a:rPr lang="es-MX" sz="1400" b="1" dirty="0" smtClean="0"/>
              <a:t>(restando 176 DI de los últimos 5 años a los 17.010 NV acumulados del período) : </a:t>
            </a:r>
            <a:r>
              <a:rPr lang="es-MX" sz="1400" b="1" dirty="0" smtClean="0">
                <a:solidFill>
                  <a:srgbClr val="C00000"/>
                </a:solidFill>
              </a:rPr>
              <a:t>16.472</a:t>
            </a:r>
            <a:endParaRPr lang="es-MX" sz="1400" b="1" dirty="0" smtClean="0"/>
          </a:p>
          <a:p>
            <a:r>
              <a:rPr lang="es-MX" sz="1400" b="1" dirty="0" smtClean="0"/>
              <a:t>El </a:t>
            </a:r>
            <a:r>
              <a:rPr lang="es-MX" sz="1400" b="1" u="sng" dirty="0" smtClean="0"/>
              <a:t>grupo de N 0 a 2 años </a:t>
            </a:r>
            <a:r>
              <a:rPr lang="es-MX" sz="1400" b="1" dirty="0" smtClean="0"/>
              <a:t>(36 meses) de  Concordia estimado (</a:t>
            </a:r>
            <a:r>
              <a:rPr lang="es-MX" sz="1400" b="1" dirty="0" err="1" smtClean="0"/>
              <a:t>idem</a:t>
            </a:r>
            <a:r>
              <a:rPr lang="es-MX" sz="1400" b="1" dirty="0" smtClean="0"/>
              <a:t> metodología): </a:t>
            </a:r>
            <a:r>
              <a:rPr lang="es-MX" sz="1400" b="1" dirty="0" smtClean="0">
                <a:solidFill>
                  <a:srgbClr val="C00000"/>
                </a:solidFill>
              </a:rPr>
              <a:t>9.611</a:t>
            </a:r>
          </a:p>
          <a:p>
            <a:endParaRPr lang="es-AR" sz="1400" b="1" dirty="0">
              <a:solidFill>
                <a:srgbClr val="C00000"/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564179" y="5733256"/>
            <a:ext cx="6270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Saber a cuantos llegar es comenzar a tener denominadores en los indicadores de procesos, resultados y seguimiento necesarios para modificar la matriz de supervivencia y desarrollo infantil.  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02209" y="3118902"/>
            <a:ext cx="7272808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De las 22 DI del año 2020, 19 fueron en el hospital, 2 en clínicas y 1 domiciliaria.</a:t>
            </a:r>
          </a:p>
          <a:p>
            <a:r>
              <a:rPr lang="es-MX" sz="1400" b="1" dirty="0" smtClean="0"/>
              <a:t>El 77.3 </a:t>
            </a:r>
            <a:r>
              <a:rPr lang="es-MX" sz="1400" dirty="0" smtClean="0"/>
              <a:t>(17) </a:t>
            </a:r>
            <a:r>
              <a:rPr lang="es-MX" sz="1400" b="1" dirty="0" smtClean="0"/>
              <a:t>Neonatales y el 50% </a:t>
            </a:r>
            <a:r>
              <a:rPr lang="es-MX" sz="1400" dirty="0" smtClean="0"/>
              <a:t>(11)</a:t>
            </a:r>
            <a:r>
              <a:rPr lang="es-MX" sz="1400" b="1" dirty="0" smtClean="0"/>
              <a:t> en la primer semana de vida. </a:t>
            </a:r>
          </a:p>
          <a:p>
            <a:r>
              <a:rPr lang="es-MX" sz="1400" b="1" dirty="0" smtClean="0"/>
              <a:t>El 22.7% </a:t>
            </a:r>
            <a:r>
              <a:rPr lang="es-MX" sz="1400" dirty="0" smtClean="0"/>
              <a:t>(5) </a:t>
            </a:r>
            <a:r>
              <a:rPr lang="es-MX" sz="1400" b="1" dirty="0" smtClean="0"/>
              <a:t>fueron  DIPN.</a:t>
            </a:r>
          </a:p>
          <a:p>
            <a:endParaRPr lang="es-MX" sz="1400" b="1" dirty="0"/>
          </a:p>
          <a:p>
            <a:r>
              <a:rPr lang="es-MX" sz="1400" b="1" dirty="0" smtClean="0"/>
              <a:t>8 DI </a:t>
            </a:r>
            <a:r>
              <a:rPr lang="es-MX" sz="1400" dirty="0" smtClean="0"/>
              <a:t>correspondieron a</a:t>
            </a:r>
            <a:r>
              <a:rPr lang="es-MX" sz="1400" b="1" dirty="0" smtClean="0"/>
              <a:t> EBPN, 13 DI </a:t>
            </a:r>
            <a:r>
              <a:rPr lang="es-MX" sz="1400" dirty="0" smtClean="0"/>
              <a:t>a</a:t>
            </a:r>
            <a:r>
              <a:rPr lang="es-MX" sz="1400" b="1" dirty="0" smtClean="0"/>
              <a:t> MBPN y 17 DI </a:t>
            </a:r>
            <a:r>
              <a:rPr lang="es-MX" sz="1400" dirty="0" smtClean="0"/>
              <a:t>a</a:t>
            </a:r>
            <a:r>
              <a:rPr lang="es-MX" sz="1400" b="1" dirty="0" smtClean="0"/>
              <a:t> BPN </a:t>
            </a:r>
            <a:r>
              <a:rPr lang="es-MX" sz="1400" dirty="0" smtClean="0"/>
              <a:t>(77.3%).</a:t>
            </a:r>
            <a:endParaRPr lang="es-AR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20020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510307"/>
              </p:ext>
            </p:extLst>
          </p:nvPr>
        </p:nvGraphicFramePr>
        <p:xfrm>
          <a:off x="-108520" y="1268760"/>
          <a:ext cx="93975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 descr="Resultado de imagen para logo provincia de entre rios salud"/>
          <p:cNvPicPr/>
          <p:nvPr/>
        </p:nvPicPr>
        <p:blipFill>
          <a:blip r:embed="rId3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55776" y="378471"/>
            <a:ext cx="5544616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AR" b="1" dirty="0"/>
              <a:t>Mortalidad </a:t>
            </a:r>
            <a:r>
              <a:rPr lang="es-AR" b="1" dirty="0" smtClean="0"/>
              <a:t>Infantil </a:t>
            </a:r>
            <a:r>
              <a:rPr lang="es-AR" b="1" dirty="0"/>
              <a:t>en el departamento Concordia</a:t>
            </a:r>
            <a:br>
              <a:rPr lang="es-AR" b="1" dirty="0"/>
            </a:br>
            <a:r>
              <a:rPr lang="es-AR" b="1" dirty="0"/>
              <a:t>Serie </a:t>
            </a:r>
            <a:r>
              <a:rPr lang="es-AR" b="1" dirty="0" smtClean="0"/>
              <a:t>2001 </a:t>
            </a:r>
            <a:r>
              <a:rPr lang="es-AR" b="1" dirty="0"/>
              <a:t>- 2020</a:t>
            </a:r>
            <a:endParaRPr lang="es-AR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01299"/>
              </p:ext>
            </p:extLst>
          </p:nvPr>
        </p:nvGraphicFramePr>
        <p:xfrm>
          <a:off x="683568" y="6309320"/>
          <a:ext cx="8229600" cy="173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93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86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2020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2.839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 smtClean="0">
                          <a:effectLst/>
                        </a:rPr>
                        <a:t>24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 smtClean="0">
                          <a:effectLst/>
                        </a:rPr>
                        <a:t>8.4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11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3,9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6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2,1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7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2,4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86727"/>
              </p:ext>
            </p:extLst>
          </p:nvPr>
        </p:nvGraphicFramePr>
        <p:xfrm>
          <a:off x="683568" y="6093296"/>
          <a:ext cx="8229600" cy="173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93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dirty="0" smtClean="0">
                          <a:effectLst/>
                        </a:rPr>
                        <a:t>AÑO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NV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dirty="0">
                          <a:effectLst/>
                        </a:rPr>
                        <a:t>DEF.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dirty="0">
                          <a:effectLst/>
                        </a:rPr>
                        <a:t>TASA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NP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TASA NP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NT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TASA NT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PN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dirty="0">
                          <a:effectLst/>
                        </a:rPr>
                        <a:t>TASA PN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4257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048672" cy="634082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sz="2000" b="1" dirty="0"/>
              <a:t>Mortalidad Materna en el departamento Concordia</a:t>
            </a:r>
            <a:br>
              <a:rPr lang="es-AR" sz="2000" b="1" dirty="0"/>
            </a:br>
            <a:r>
              <a:rPr lang="es-AR" sz="2000" b="1" dirty="0" smtClean="0"/>
              <a:t>Serie </a:t>
            </a:r>
            <a:r>
              <a:rPr lang="es-AR" sz="2000" b="1" dirty="0"/>
              <a:t>1989 - 2020</a:t>
            </a:r>
          </a:p>
        </p:txBody>
      </p:sp>
      <p:pic>
        <p:nvPicPr>
          <p:cNvPr id="3" name="2 Imagen" descr="Resultado de imagen para logo provincia de entre rios salud"/>
          <p:cNvPicPr/>
          <p:nvPr/>
        </p:nvPicPr>
        <p:blipFill>
          <a:blip r:embed="rId2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335538"/>
              </p:ext>
            </p:extLst>
          </p:nvPr>
        </p:nvGraphicFramePr>
        <p:xfrm>
          <a:off x="-180528" y="870349"/>
          <a:ext cx="9756575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24497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70609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AR" sz="2400" b="1" dirty="0" smtClean="0"/>
              <a:t>Que lectura aporta el SADER en Concordia?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45423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dirty="0" smtClean="0"/>
              <a:t>-baja cobertura en tiempos de pandemia</a:t>
            </a:r>
          </a:p>
          <a:p>
            <a:pPr marL="0" indent="0">
              <a:buNone/>
            </a:pPr>
            <a:r>
              <a:rPr lang="es-AR" sz="2000" dirty="0" smtClean="0"/>
              <a:t>-dispar capacidad de registro y carga al sistema de los efectores de salud pública</a:t>
            </a:r>
          </a:p>
          <a:p>
            <a:pPr marL="0" indent="0">
              <a:buNone/>
            </a:pPr>
            <a:r>
              <a:rPr lang="es-AR" sz="2000" dirty="0" smtClean="0"/>
              <a:t>-no consideración de la herramienta información para revisar prácticas, saber que y cuanto se hace, con quienes, a cuantos se llega, con que prestaciones, etc.</a:t>
            </a:r>
          </a:p>
          <a:p>
            <a:pPr marL="0" indent="0">
              <a:buNone/>
            </a:pPr>
            <a:r>
              <a:rPr lang="es-AR" sz="2000" dirty="0" smtClean="0"/>
              <a:t>-similar correlato cuando se analiza información del </a:t>
            </a:r>
            <a:r>
              <a:rPr lang="es-AR" sz="2000" b="1" dirty="0" smtClean="0"/>
              <a:t>SIP?? </a:t>
            </a:r>
            <a:r>
              <a:rPr lang="es-AR" sz="2000" dirty="0" smtClean="0"/>
              <a:t> (</a:t>
            </a:r>
            <a:r>
              <a:rPr lang="es-AR" sz="1600" dirty="0" smtClean="0"/>
              <a:t>x ej. Controles Prenatales)</a:t>
            </a:r>
            <a:endParaRPr lang="es-AR" sz="1600" b="1" dirty="0" smtClean="0"/>
          </a:p>
          <a:p>
            <a:pPr marL="0" indent="0">
              <a:buNone/>
            </a:pPr>
            <a:endParaRPr lang="es-AR" sz="2000" dirty="0"/>
          </a:p>
        </p:txBody>
      </p:sp>
      <p:pic>
        <p:nvPicPr>
          <p:cNvPr id="4" name="Picture 7" descr="Gobierno de Entre RÃ­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97" y="0"/>
            <a:ext cx="1127557" cy="435698"/>
          </a:xfrm>
          <a:prstGeom prst="rect">
            <a:avLst/>
          </a:prstGeom>
          <a:noFill/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87490"/>
              </p:ext>
            </p:extLst>
          </p:nvPr>
        </p:nvGraphicFramePr>
        <p:xfrm>
          <a:off x="1152554" y="3356992"/>
          <a:ext cx="716386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39521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01792" cy="43204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AR" sz="2000" b="1" dirty="0"/>
              <a:t>T</a:t>
            </a:r>
            <a:r>
              <a:rPr lang="es-AR" sz="2000" b="1" dirty="0" smtClean="0"/>
              <a:t>ransición </a:t>
            </a:r>
            <a:r>
              <a:rPr lang="es-AR" sz="2000" b="1" dirty="0"/>
              <a:t>demográfica </a:t>
            </a:r>
            <a:r>
              <a:rPr lang="es-AR" sz="2000" b="1" dirty="0" smtClean="0"/>
              <a:t>avanzada y políticas públicas de inclusión social</a:t>
            </a:r>
            <a:endParaRPr lang="es-AR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sz="1800" dirty="0" smtClean="0"/>
              <a:t>ER debe considerar la ventana </a:t>
            </a:r>
            <a:r>
              <a:rPr lang="es-AR" sz="1800" dirty="0"/>
              <a:t>de oportunidades </a:t>
            </a:r>
            <a:r>
              <a:rPr lang="es-AR" sz="1800" dirty="0" smtClean="0"/>
              <a:t>de la TDA para  </a:t>
            </a:r>
            <a:r>
              <a:rPr lang="es-MX" sz="1800" dirty="0" smtClean="0"/>
              <a:t>favorecer </a:t>
            </a:r>
            <a:r>
              <a:rPr lang="es-MX" sz="1800" dirty="0"/>
              <a:t>el crecimiento y </a:t>
            </a:r>
            <a:r>
              <a:rPr lang="es-MX" sz="1800" dirty="0" smtClean="0"/>
              <a:t> permitir también disminuir </a:t>
            </a:r>
            <a:r>
              <a:rPr lang="es-AR" sz="1800" dirty="0" smtClean="0"/>
              <a:t>la </a:t>
            </a:r>
            <a:r>
              <a:rPr lang="es-AR" sz="1800" dirty="0"/>
              <a:t>desigualdad a </a:t>
            </a:r>
            <a:r>
              <a:rPr lang="es-AR" sz="1800" dirty="0" smtClean="0"/>
              <a:t>futuro.</a:t>
            </a:r>
          </a:p>
          <a:p>
            <a:endParaRPr lang="es-AR" sz="1800" dirty="0" smtClean="0"/>
          </a:p>
          <a:p>
            <a:r>
              <a:rPr lang="es-AR" sz="1800" dirty="0"/>
              <a:t>A</a:t>
            </a:r>
            <a:r>
              <a:rPr lang="es-AR" sz="1800" dirty="0" smtClean="0"/>
              <a:t>provechar el período </a:t>
            </a:r>
            <a:r>
              <a:rPr lang="es-AR" sz="1800" dirty="0"/>
              <a:t>de baja fecundidad para realizar </a:t>
            </a:r>
            <a:r>
              <a:rPr lang="es-AR" sz="1800" dirty="0" smtClean="0"/>
              <a:t>fuertes </a:t>
            </a:r>
            <a:r>
              <a:rPr lang="es-MX" sz="1800" dirty="0" smtClean="0"/>
              <a:t>inversiones </a:t>
            </a:r>
            <a:r>
              <a:rPr lang="es-MX" sz="1800" dirty="0"/>
              <a:t>públicas en la infancia en </a:t>
            </a:r>
            <a:r>
              <a:rPr lang="es-MX" sz="1800" dirty="0" smtClean="0"/>
              <a:t>forma progresiva </a:t>
            </a:r>
            <a:r>
              <a:rPr lang="es-MX" sz="1800" dirty="0"/>
              <a:t>(que </a:t>
            </a:r>
            <a:r>
              <a:rPr lang="es-MX" sz="1800" dirty="0" smtClean="0"/>
              <a:t>reciban más</a:t>
            </a:r>
            <a:r>
              <a:rPr lang="es-MX" sz="1800" dirty="0"/>
              <a:t>, en la forma de bienes, </a:t>
            </a:r>
            <a:r>
              <a:rPr lang="es-MX" sz="1800" dirty="0" smtClean="0"/>
              <a:t>transferencias </a:t>
            </a:r>
            <a:r>
              <a:rPr lang="es-AR" sz="1800" dirty="0" smtClean="0"/>
              <a:t>y </a:t>
            </a:r>
            <a:r>
              <a:rPr lang="es-AR" sz="1800" dirty="0"/>
              <a:t>servicios </a:t>
            </a:r>
            <a:r>
              <a:rPr lang="es-AR" sz="1800" dirty="0" smtClean="0"/>
              <a:t>públicos los NV de familias vulneradas) </a:t>
            </a:r>
          </a:p>
          <a:p>
            <a:endParaRPr lang="es-AR" sz="1800" dirty="0" smtClean="0"/>
          </a:p>
          <a:p>
            <a:r>
              <a:rPr lang="es-AR" sz="1800" dirty="0" smtClean="0"/>
              <a:t>Si no hay financiamiento público del «consumo» de NNyA queda a merced de sus familias (reproducción intergeneracional de carencias/sostenimiento de patrones de desigualdad)</a:t>
            </a:r>
          </a:p>
          <a:p>
            <a:endParaRPr lang="es-AR" sz="1800" dirty="0" smtClean="0"/>
          </a:p>
          <a:p>
            <a:r>
              <a:rPr lang="es-MX" sz="1800" dirty="0" smtClean="0"/>
              <a:t>En términos económicos (ICH) como la TF es mayor en menores quintiles de ingreso, la inversión pública debe ser sostenida en estos segmentos para incrementar sus capacidad s de funcionamiento.</a:t>
            </a:r>
            <a:endParaRPr lang="es-AR" sz="1800" dirty="0" smtClean="0"/>
          </a:p>
          <a:p>
            <a:endParaRPr lang="es-AR" sz="1800" dirty="0" smtClean="0"/>
          </a:p>
          <a:p>
            <a:r>
              <a:rPr lang="es-MX" sz="1800" dirty="0"/>
              <a:t>La inversión en protección social y niñez </a:t>
            </a:r>
            <a:r>
              <a:rPr lang="es-MX" sz="1800" dirty="0" smtClean="0"/>
              <a:t>tiene sentido </a:t>
            </a:r>
            <a:r>
              <a:rPr lang="es-MX" sz="1800" dirty="0"/>
              <a:t>tanto desde el punto de vista </a:t>
            </a:r>
            <a:r>
              <a:rPr lang="es-MX" sz="1800" dirty="0" smtClean="0"/>
              <a:t>económico </a:t>
            </a:r>
            <a:r>
              <a:rPr lang="es-AR" sz="1800" dirty="0" smtClean="0"/>
              <a:t>como </a:t>
            </a:r>
            <a:r>
              <a:rPr lang="es-AR" sz="1800" dirty="0"/>
              <a:t>del desarrollo </a:t>
            </a:r>
            <a:r>
              <a:rPr lang="es-AR" sz="1800" dirty="0" smtClean="0"/>
              <a:t>humano y social.</a:t>
            </a:r>
            <a:endParaRPr lang="es-AR" sz="1800" dirty="0"/>
          </a:p>
        </p:txBody>
      </p:sp>
      <p:pic>
        <p:nvPicPr>
          <p:cNvPr id="5" name="Picture 1">
            <a:extLst>
              <a:ext uri="{FF2B5EF4-FFF2-40B4-BE49-F238E27FC236}">
                <a16:creationId xmlns=""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137337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Grupo de cuatro manos de los niños pintadas sobre fondo blanco. Foto Premium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4442" y="5445224"/>
            <a:ext cx="327585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439652" y="1196752"/>
            <a:ext cx="5886654" cy="3168351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dirty="0">
                <a:ln w="0">
                  <a:noFill/>
                </a:ln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sym typeface="Arial"/>
              </a:rPr>
              <a:t>gracias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AR"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AR"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dirty="0">
                <a:ln w="0">
                  <a:noFill/>
                </a:ln>
                <a:solidFill>
                  <a:srgbClr val="7DA257"/>
                </a:solidFill>
                <a:latin typeface="Arial Black" panose="020B0A04020102020204" pitchFamily="34" charset="0"/>
                <a:sym typeface="Arial"/>
              </a:rPr>
              <a:t>Mesa</a:t>
            </a:r>
            <a:r>
              <a:rPr lang="es-AR" sz="3200" i="0" u="none" strike="noStrike" dirty="0">
                <a:ln w="0">
                  <a:noFill/>
                </a:ln>
                <a:solidFill>
                  <a:srgbClr val="7DA257"/>
                </a:solidFill>
                <a:latin typeface="Arial Black" panose="020B0A04020102020204" pitchFamily="34" charset="0"/>
                <a:sym typeface="Arial"/>
              </a:rPr>
              <a:t> Provincial              de Primera Infancia Entre Ríos </a:t>
            </a:r>
            <a:endParaRPr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3" y="5013177"/>
            <a:ext cx="3554127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7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377" y="2204864"/>
            <a:ext cx="525158" cy="129614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9945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="" xmlns:a16="http://schemas.microsoft.com/office/drawing/2014/main" id="{C9D137CE-7E5D-48E1-97DF-19C53306FC61}"/>
              </a:ext>
            </a:extLst>
          </p:cNvPr>
          <p:cNvSpPr txBox="1"/>
          <p:nvPr/>
        </p:nvSpPr>
        <p:spPr>
          <a:xfrm>
            <a:off x="1102208" y="548195"/>
            <a:ext cx="693077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2800"/>
              </a:lnSpc>
            </a:pPr>
            <a:r>
              <a:rPr lang="x-none" sz="2200" b="1" dirty="0">
                <a:solidFill>
                  <a:srgbClr val="00AFEF"/>
                </a:solidFill>
                <a:latin typeface="+mj-lt"/>
              </a:rPr>
              <a:t>2020:</a:t>
            </a:r>
            <a:r>
              <a:rPr lang="x-none" sz="2200" b="1" dirty="0">
                <a:solidFill>
                  <a:srgbClr val="7DA257"/>
                </a:solidFill>
                <a:latin typeface="+mj-lt"/>
              </a:rPr>
              <a:t>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Decreto N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° </a:t>
            </a:r>
            <a:r>
              <a:rPr lang="x-none" sz="2200" smtClean="0">
                <a:solidFill>
                  <a:srgbClr val="7DA257"/>
                </a:solidFill>
                <a:latin typeface="+mj-lt"/>
              </a:rPr>
              <a:t>137</a:t>
            </a:r>
            <a:r>
              <a:rPr lang="es-MX" sz="2200" dirty="0" smtClean="0">
                <a:solidFill>
                  <a:srgbClr val="7DA257"/>
                </a:solidFill>
                <a:latin typeface="+mj-lt"/>
              </a:rPr>
              <a:t>1</a:t>
            </a:r>
            <a:r>
              <a:rPr lang="x-none" sz="2200" smtClean="0">
                <a:solidFill>
                  <a:srgbClr val="7DA257"/>
                </a:solidFill>
                <a:latin typeface="+mj-lt"/>
              </a:rPr>
              <a:t>/20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Creación en la Orbita 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del MDS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de 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la </a:t>
            </a:r>
            <a:r>
              <a:rPr lang="x-none" sz="2200" b="1">
                <a:solidFill>
                  <a:srgbClr val="7DA257"/>
                </a:solidFill>
                <a:latin typeface="+mj-lt"/>
              </a:rPr>
              <a:t>Mesa</a:t>
            </a:r>
            <a:r>
              <a:rPr lang="es-AR" sz="2200" b="1" dirty="0">
                <a:solidFill>
                  <a:srgbClr val="7DA257"/>
                </a:solidFill>
                <a:latin typeface="+mj-lt"/>
              </a:rPr>
              <a:t> </a:t>
            </a:r>
            <a:r>
              <a:rPr lang="x-none" sz="2200" b="1">
                <a:solidFill>
                  <a:srgbClr val="7DA257"/>
                </a:solidFill>
                <a:latin typeface="+mj-lt"/>
              </a:rPr>
              <a:t>Provincial </a:t>
            </a:r>
            <a:r>
              <a:rPr lang="x-none" sz="2200" b="1" dirty="0">
                <a:solidFill>
                  <a:srgbClr val="7DA257"/>
                </a:solidFill>
                <a:latin typeface="+mj-lt"/>
              </a:rPr>
              <a:t>Interministerial de Primera Infancia.</a:t>
            </a:r>
            <a:endParaRPr lang="es-AR" sz="2200" b="1" dirty="0">
              <a:solidFill>
                <a:srgbClr val="7DA257"/>
              </a:solidFill>
              <a:latin typeface="+mj-lt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EA202107-8E15-44E1-A0AA-20F665992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1457501"/>
            <a:ext cx="8826165" cy="530987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32317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MX" sz="2000" b="1" dirty="0" smtClean="0"/>
              <a:t>Contexto de desarrollo de la Primera Infancia</a:t>
            </a:r>
            <a:endParaRPr lang="es-AR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4461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1800" b="1" dirty="0" smtClean="0"/>
              <a:t>Índice de Capital Humano </a:t>
            </a:r>
            <a:r>
              <a:rPr lang="es-AR" sz="1800" dirty="0" smtClean="0"/>
              <a:t>(BM):  2.020  RA 0.6 y </a:t>
            </a:r>
            <a:r>
              <a:rPr lang="es-AR" sz="1800" b="1" dirty="0" smtClean="0"/>
              <a:t>ER 0.56</a:t>
            </a:r>
          </a:p>
          <a:p>
            <a:pPr marL="0" indent="0">
              <a:buNone/>
            </a:pPr>
            <a:r>
              <a:rPr lang="es-AR" sz="1400" dirty="0" smtClean="0"/>
              <a:t>(Salud, nutrición, estimulación Temprana, formación para trabajo, protección social que potencie desarrollo infancias plenas y oportunidades de crecimiento)                                                                                                                                     Mide la</a:t>
            </a:r>
            <a:r>
              <a:rPr lang="es-AR" sz="1400" dirty="0"/>
              <a:t> </a:t>
            </a:r>
            <a:r>
              <a:rPr lang="es-AR" sz="1400" i="1" dirty="0"/>
              <a:t>contribución de la salud y la educación a la productividad de los individuos y los países</a:t>
            </a:r>
            <a:endParaRPr lang="es-AR" sz="1400" dirty="0" smtClean="0"/>
          </a:p>
          <a:p>
            <a:pPr marL="0" indent="0">
              <a:buNone/>
            </a:pPr>
            <a:r>
              <a:rPr lang="es-AR" sz="1600" b="1" dirty="0" smtClean="0"/>
              <a:t>En ER en las condiciones actuales un RN alcanzaría a los 18 años un 56% productividad, o bien, perderían el 44% de potencial</a:t>
            </a:r>
            <a:r>
              <a:rPr lang="es-AR" sz="1400" dirty="0" smtClean="0"/>
              <a:t>.</a:t>
            </a:r>
          </a:p>
          <a:p>
            <a:pPr marL="0" indent="0">
              <a:buNone/>
            </a:pPr>
            <a:r>
              <a:rPr lang="es-AR" sz="1400" dirty="0" smtClean="0"/>
              <a:t>En ICH y PBG  Entre Ríos ocupa el lugar 13 entre 24 jurisdicciones argentinas.</a:t>
            </a:r>
          </a:p>
          <a:p>
            <a:pPr marL="0" indent="0">
              <a:buNone/>
            </a:pPr>
            <a:endParaRPr lang="es-AR" sz="1400" dirty="0"/>
          </a:p>
          <a:p>
            <a:pPr marL="0" indent="0">
              <a:buNone/>
            </a:pPr>
            <a:r>
              <a:rPr lang="es-AR" sz="1800" b="1" dirty="0" smtClean="0"/>
              <a:t>Pobreza &lt; 15 años </a:t>
            </a:r>
            <a:r>
              <a:rPr lang="es-AR" sz="1800" dirty="0" smtClean="0"/>
              <a:t>(INDEC) 1° semestre 2021</a:t>
            </a:r>
          </a:p>
          <a:p>
            <a:pPr marL="0" indent="0">
              <a:buNone/>
            </a:pPr>
            <a:r>
              <a:rPr lang="es-AR" sz="1600" u="sng" dirty="0" smtClean="0"/>
              <a:t>Concordia</a:t>
            </a:r>
            <a:r>
              <a:rPr lang="es-AR" sz="1600" dirty="0" smtClean="0"/>
              <a:t>:  </a:t>
            </a:r>
            <a:r>
              <a:rPr lang="es-AR" sz="1600" b="1" dirty="0" smtClean="0"/>
              <a:t>Pobreza </a:t>
            </a:r>
            <a:r>
              <a:rPr lang="es-AR" sz="1600" dirty="0" smtClean="0"/>
              <a:t>alcanza a </a:t>
            </a:r>
            <a:r>
              <a:rPr lang="es-AR" sz="1600" b="1" dirty="0" smtClean="0"/>
              <a:t>75.8%</a:t>
            </a:r>
            <a:r>
              <a:rPr lang="es-AR" sz="1600" dirty="0" smtClean="0"/>
              <a:t> y la Indigencia al 24.5% de </a:t>
            </a:r>
            <a:r>
              <a:rPr lang="es-AR" sz="1600" dirty="0" err="1" smtClean="0"/>
              <a:t>NNyA</a:t>
            </a:r>
            <a:r>
              <a:rPr lang="es-AR" sz="1600" dirty="0" smtClean="0"/>
              <a:t> &lt; 15 años.</a:t>
            </a:r>
          </a:p>
          <a:p>
            <a:pPr marL="0" indent="0">
              <a:buNone/>
            </a:pPr>
            <a:r>
              <a:rPr lang="es-AR" sz="1600" u="sng" dirty="0" smtClean="0"/>
              <a:t>Gran Paraná</a:t>
            </a:r>
            <a:r>
              <a:rPr lang="es-AR" sz="1600" dirty="0" smtClean="0"/>
              <a:t>:  </a:t>
            </a:r>
            <a:r>
              <a:rPr lang="es-AR" sz="1600" b="1" dirty="0" smtClean="0"/>
              <a:t>Pobreza</a:t>
            </a:r>
            <a:r>
              <a:rPr lang="es-AR" sz="1600" dirty="0" smtClean="0"/>
              <a:t> llega al </a:t>
            </a:r>
            <a:r>
              <a:rPr lang="es-AR" sz="1600" b="1" dirty="0" smtClean="0"/>
              <a:t>50.0%</a:t>
            </a:r>
            <a:r>
              <a:rPr lang="es-AR" sz="1600" dirty="0" smtClean="0"/>
              <a:t>  y la Indigencia al 13.1% de </a:t>
            </a:r>
            <a:r>
              <a:rPr lang="es-AR" sz="1600" dirty="0" err="1" smtClean="0"/>
              <a:t>NNyA</a:t>
            </a:r>
            <a:r>
              <a:rPr lang="es-AR" sz="1600" dirty="0" smtClean="0"/>
              <a:t>  &lt; 15 años.</a:t>
            </a:r>
          </a:p>
          <a:p>
            <a:pPr marL="0" indent="0">
              <a:buNone/>
            </a:pPr>
            <a:endParaRPr lang="es-AR" sz="1600" dirty="0"/>
          </a:p>
          <a:p>
            <a:pPr marL="0" indent="0">
              <a:buNone/>
            </a:pPr>
            <a:r>
              <a:rPr lang="es-AR" sz="1800" b="1" dirty="0"/>
              <a:t>Í</a:t>
            </a:r>
            <a:r>
              <a:rPr lang="es-AR" sz="1800" b="1" dirty="0" smtClean="0"/>
              <a:t>ndice de Riesgo Infantil  </a:t>
            </a:r>
            <a:r>
              <a:rPr lang="es-AR" sz="1800" dirty="0" smtClean="0"/>
              <a:t>(SIEMPRO) </a:t>
            </a:r>
          </a:p>
          <a:p>
            <a:pPr marL="0" indent="0">
              <a:buNone/>
            </a:pPr>
            <a:r>
              <a:rPr lang="es-MX" sz="1600" dirty="0"/>
              <a:t>Tasa de mortalidad infantil </a:t>
            </a:r>
            <a:r>
              <a:rPr lang="es-MX" sz="1400" dirty="0"/>
              <a:t>(promedio trianual 2016/2017/2018). </a:t>
            </a:r>
            <a:r>
              <a:rPr lang="es-MX" sz="1400" dirty="0" smtClean="0"/>
              <a:t> </a:t>
            </a:r>
          </a:p>
          <a:p>
            <a:pPr marL="0" indent="0">
              <a:buNone/>
            </a:pPr>
            <a:r>
              <a:rPr lang="es-MX" sz="1600" dirty="0" smtClean="0"/>
              <a:t>Porcentaje </a:t>
            </a:r>
            <a:r>
              <a:rPr lang="es-MX" sz="1600" dirty="0"/>
              <a:t>de nacidos vivos de madres menores de 20 años </a:t>
            </a:r>
            <a:r>
              <a:rPr lang="es-MX" sz="1400" dirty="0"/>
              <a:t>(2018). </a:t>
            </a:r>
          </a:p>
          <a:p>
            <a:pPr marL="0" indent="0">
              <a:buNone/>
            </a:pPr>
            <a:r>
              <a:rPr lang="es-MX" sz="1600" dirty="0" smtClean="0"/>
              <a:t>Porcentaje </a:t>
            </a:r>
            <a:r>
              <a:rPr lang="es-MX" sz="1600" dirty="0"/>
              <a:t>de nacidos vivos con peso menor a 2500 gramos </a:t>
            </a:r>
            <a:r>
              <a:rPr lang="es-MX" sz="1400" dirty="0"/>
              <a:t>(2018). </a:t>
            </a:r>
            <a:endParaRPr lang="es-MX" sz="1400" dirty="0" smtClean="0"/>
          </a:p>
          <a:p>
            <a:pPr marL="0" indent="0">
              <a:buNone/>
            </a:pPr>
            <a:r>
              <a:rPr lang="es-MX" sz="1600" dirty="0" smtClean="0"/>
              <a:t>Incidencia </a:t>
            </a:r>
            <a:r>
              <a:rPr lang="es-MX" sz="1600" dirty="0"/>
              <a:t>de AUE y AUH en </a:t>
            </a:r>
            <a:r>
              <a:rPr lang="es-MX" sz="1600" dirty="0" err="1"/>
              <a:t>NyN</a:t>
            </a:r>
            <a:r>
              <a:rPr lang="es-MX" sz="1600" dirty="0"/>
              <a:t> de hasta 3 años en el total de hogares. </a:t>
            </a:r>
            <a:endParaRPr lang="es-MX" sz="1600" dirty="0" smtClean="0"/>
          </a:p>
          <a:p>
            <a:pPr marL="0" indent="0">
              <a:buNone/>
            </a:pPr>
            <a:r>
              <a:rPr lang="es-MX" sz="1600" dirty="0" smtClean="0"/>
              <a:t>Índice </a:t>
            </a:r>
            <a:r>
              <a:rPr lang="es-MX" sz="1600" dirty="0"/>
              <a:t>de Carencias Múltiples (ICM</a:t>
            </a:r>
            <a:r>
              <a:rPr lang="es-MX" sz="1400" dirty="0"/>
              <a:t>)* promedio del municipio </a:t>
            </a:r>
            <a:r>
              <a:rPr lang="es-MX" sz="1400" dirty="0" smtClean="0"/>
              <a:t>o departamento</a:t>
            </a:r>
            <a:endParaRPr lang="es-AR" sz="1400" dirty="0" smtClean="0"/>
          </a:p>
          <a:p>
            <a:pPr marL="0" indent="0">
              <a:buNone/>
            </a:pPr>
            <a:r>
              <a:rPr lang="es-MX" sz="1400" dirty="0" smtClean="0"/>
              <a:t>                              (carencias educativas, del habitad y habitacionales del Censo 2010)</a:t>
            </a:r>
          </a:p>
          <a:p>
            <a:pPr marL="0" indent="0">
              <a:buNone/>
            </a:pPr>
            <a:r>
              <a:rPr lang="es-MX" sz="1400" dirty="0" smtClean="0"/>
              <a:t>Aparece el departamento Concordia como entre los 10 &gt; IRI  (entre 100 mil y 200 mil hab.)</a:t>
            </a:r>
            <a:endParaRPr lang="es-AR" sz="14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3528" y="6021288"/>
            <a:ext cx="8640960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>
                <a:solidFill>
                  <a:srgbClr val="FF0000"/>
                </a:solidFill>
              </a:rPr>
              <a:t>La disponibilidad de </a:t>
            </a:r>
            <a:r>
              <a:rPr lang="es-AR" sz="1600" dirty="0" smtClean="0">
                <a:solidFill>
                  <a:srgbClr val="FF0000"/>
                </a:solidFill>
              </a:rPr>
              <a:t>información </a:t>
            </a:r>
            <a:r>
              <a:rPr lang="es-MX" sz="1600" dirty="0" smtClean="0">
                <a:solidFill>
                  <a:srgbClr val="FF0000"/>
                </a:solidFill>
              </a:rPr>
              <a:t>de </a:t>
            </a:r>
            <a:r>
              <a:rPr lang="es-MX" sz="1600" dirty="0">
                <a:solidFill>
                  <a:srgbClr val="FF0000"/>
                </a:solidFill>
              </a:rPr>
              <a:t>calidad a nivel </a:t>
            </a:r>
            <a:r>
              <a:rPr lang="es-MX" sz="1600" dirty="0" smtClean="0">
                <a:solidFill>
                  <a:srgbClr val="FF0000"/>
                </a:solidFill>
              </a:rPr>
              <a:t>provincial, municipal y en los servicios de cuidado y atención de PI es imprescindible </a:t>
            </a:r>
            <a:r>
              <a:rPr lang="es-AR" sz="1600" dirty="0" smtClean="0">
                <a:solidFill>
                  <a:srgbClr val="FF0000"/>
                </a:solidFill>
              </a:rPr>
              <a:t>para </a:t>
            </a:r>
            <a:r>
              <a:rPr lang="es-AR" sz="1600" dirty="0">
                <a:solidFill>
                  <a:srgbClr val="FF0000"/>
                </a:solidFill>
              </a:rPr>
              <a:t>definir mejores políticas </a:t>
            </a:r>
            <a:r>
              <a:rPr lang="es-AR" sz="1600" dirty="0" smtClean="0">
                <a:solidFill>
                  <a:srgbClr val="FF0000"/>
                </a:solidFill>
              </a:rPr>
              <a:t>públicas, facilitar  su monitoreo y evaluación y medir su impacto. </a:t>
            </a:r>
            <a:endParaRPr lang="es-AR" sz="1600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91040" y="6413266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9713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328592"/>
          </a:xfrm>
        </p:spPr>
        <p:txBody>
          <a:bodyPr>
            <a:normAutofit fontScale="62500" lnSpcReduction="20000"/>
          </a:bodyPr>
          <a:lstStyle/>
          <a:p>
            <a:r>
              <a:rPr lang="es-AR" dirty="0" smtClean="0"/>
              <a:t>Reorganización </a:t>
            </a:r>
            <a:r>
              <a:rPr lang="es-AR" dirty="0"/>
              <a:t>y fortalecimiento del </a:t>
            </a:r>
            <a:r>
              <a:rPr lang="es-AR" b="1" dirty="0"/>
              <a:t>abordaje integral de </a:t>
            </a:r>
            <a:r>
              <a:rPr lang="es-AR" b="1" dirty="0" smtClean="0"/>
              <a:t>la atención </a:t>
            </a:r>
            <a:r>
              <a:rPr lang="es-AR" dirty="0"/>
              <a:t>vigente </a:t>
            </a:r>
            <a:r>
              <a:rPr lang="es-AR" dirty="0" smtClean="0"/>
              <a:t>en </a:t>
            </a:r>
            <a:r>
              <a:rPr lang="es-AR" dirty="0"/>
              <a:t>salud materno infantil en la Provincia de Entre Ríos. </a:t>
            </a:r>
            <a:endParaRPr lang="es-AR" dirty="0" smtClean="0"/>
          </a:p>
          <a:p>
            <a:r>
              <a:rPr lang="es-AR" dirty="0" smtClean="0"/>
              <a:t>Incluye </a:t>
            </a:r>
            <a:r>
              <a:rPr lang="es-AR" dirty="0"/>
              <a:t>la atención de las </a:t>
            </a:r>
            <a:r>
              <a:rPr lang="es-AR" b="1" i="1" dirty="0"/>
              <a:t>personas con capacidad de gestar </a:t>
            </a:r>
            <a:r>
              <a:rPr lang="es-AR" b="1" i="1" dirty="0" smtClean="0"/>
              <a:t> (PCG) en  el período </a:t>
            </a:r>
            <a:r>
              <a:rPr lang="es-AR" b="1" i="1" dirty="0"/>
              <a:t>vital fértil, la gestación, el parto y los primeros 3 años de vida de </a:t>
            </a:r>
            <a:r>
              <a:rPr lang="es-AR" b="1" i="1" dirty="0" smtClean="0"/>
              <a:t> </a:t>
            </a:r>
            <a:r>
              <a:rPr lang="es-AR" b="1" i="1" dirty="0"/>
              <a:t>niños y </a:t>
            </a:r>
            <a:r>
              <a:rPr lang="es-AR" b="1" i="1" dirty="0" smtClean="0"/>
              <a:t>niñas</a:t>
            </a:r>
            <a:endParaRPr lang="es-AR" dirty="0"/>
          </a:p>
          <a:p>
            <a:r>
              <a:rPr lang="es-AR" dirty="0" smtClean="0"/>
              <a:t>Objetivos: </a:t>
            </a:r>
          </a:p>
          <a:p>
            <a:pPr marL="0" indent="0">
              <a:buNone/>
            </a:pP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-mantener </a:t>
            </a: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y superar los estándares provinciales en salud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MI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-reducir </a:t>
            </a: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morbimortalidad</a:t>
            </a: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, la malnutrición y la desnutrición,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-prevenir las violencias </a:t>
            </a: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y proteger los vínculos tempranos, el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desarrollo </a:t>
            </a: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físico y emocional de manera integral</a:t>
            </a:r>
            <a:r>
              <a:rPr lang="es-AR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s-AR" b="1" dirty="0"/>
              <a:t>Política de acompañamiento </a:t>
            </a:r>
            <a:r>
              <a:rPr lang="es-AR" dirty="0"/>
              <a:t>que </a:t>
            </a:r>
            <a:r>
              <a:rPr lang="es-AR" dirty="0" smtClean="0"/>
              <a:t>contemple </a:t>
            </a:r>
            <a:r>
              <a:rPr lang="es-AR" dirty="0"/>
              <a:t>los determinantes sociales de la salud, con el objetivo de una salud pública cada vez más equitativa.</a:t>
            </a:r>
          </a:p>
          <a:p>
            <a:r>
              <a:rPr lang="es-AR" b="1" dirty="0" smtClean="0"/>
              <a:t>Modelo </a:t>
            </a:r>
            <a:r>
              <a:rPr lang="es-AR" b="1" dirty="0"/>
              <a:t>de atención integral</a:t>
            </a:r>
            <a:r>
              <a:rPr lang="es-AR" dirty="0"/>
              <a:t> que abarca acciones incluidas en tres </a:t>
            </a:r>
            <a:r>
              <a:rPr lang="es-AR" dirty="0" smtClean="0"/>
              <a:t>instancias</a:t>
            </a:r>
            <a:r>
              <a:rPr lang="es-AR" dirty="0"/>
              <a:t>: </a:t>
            </a:r>
            <a:r>
              <a:rPr lang="es-AR" b="1" i="1" dirty="0"/>
              <a:t>sobrevivir, prosperar y transformar </a:t>
            </a:r>
            <a:endParaRPr lang="es-AR" b="1" i="1" dirty="0" smtClean="0"/>
          </a:p>
          <a:p>
            <a:r>
              <a:rPr lang="es-AR" dirty="0" smtClean="0"/>
              <a:t>Perspectiva de </a:t>
            </a:r>
            <a:r>
              <a:rPr lang="es-AR" b="1" dirty="0" smtClean="0"/>
              <a:t>derechos, género y diversidad</a:t>
            </a:r>
            <a:r>
              <a:rPr lang="es-AR" dirty="0" smtClean="0"/>
              <a:t>.</a:t>
            </a:r>
          </a:p>
          <a:p>
            <a:r>
              <a:rPr lang="es-AR" dirty="0" smtClean="0"/>
              <a:t>Acorde a la </a:t>
            </a:r>
            <a:r>
              <a:rPr lang="es-AR" dirty="0"/>
              <a:t>política de Estado Nacional establecida en Ley Nacional de Atención y Cuidado de la Salud durante el Embarazo y la Primera </a:t>
            </a:r>
            <a:r>
              <a:rPr lang="es-AR" dirty="0" smtClean="0"/>
              <a:t>Infancia    </a:t>
            </a:r>
            <a:r>
              <a:rPr lang="es-AR" dirty="0"/>
              <a:t>-el Plan de los Mil </a:t>
            </a:r>
            <a:r>
              <a:rPr lang="es-AR" dirty="0" smtClean="0"/>
              <a:t>Días-</a:t>
            </a:r>
            <a:endParaRPr lang="es-A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55775" y="127000"/>
            <a:ext cx="4248473" cy="493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400" b="1" dirty="0" smtClean="0"/>
              <a:t>  Ley de los 1000 días y el MSER</a:t>
            </a:r>
            <a:endParaRPr lang="es-AR" sz="2400" dirty="0"/>
          </a:p>
        </p:txBody>
      </p:sp>
      <p:pic>
        <p:nvPicPr>
          <p:cNvPr id="5" name="Picture 7" descr="Gobierno de Entre RÃ­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97" y="0"/>
            <a:ext cx="1127557" cy="43569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07504" y="5949280"/>
            <a:ext cx="896448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La exclusión social de la infancia es grave </a:t>
            </a:r>
            <a:r>
              <a:rPr lang="es-MX" dirty="0"/>
              <a:t>por cuanto afecta al proceso de maduración física, psicológica, afectiva y relacional en épocas tempranas de la vida con efectos en su futuro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22178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rco de bloque"/>
          <p:cNvSpPr/>
          <p:nvPr/>
        </p:nvSpPr>
        <p:spPr>
          <a:xfrm rot="3143716">
            <a:off x="6480969" y="2210594"/>
            <a:ext cx="1350962" cy="977900"/>
          </a:xfrm>
          <a:prstGeom prst="blockArc">
            <a:avLst>
              <a:gd name="adj1" fmla="val 10272584"/>
              <a:gd name="adj2" fmla="val 0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6013" y="346075"/>
            <a:ext cx="6588125" cy="8509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2400" b="1" dirty="0" smtClean="0"/>
              <a:t>Cómo pensar y abordar las respuestas públicas en Salud MI y PN</a:t>
            </a:r>
            <a:endParaRPr lang="es-AR" sz="2400" b="1" dirty="0"/>
          </a:p>
        </p:txBody>
      </p:sp>
      <p:sp>
        <p:nvSpPr>
          <p:cNvPr id="31748" name="Rectangle 3"/>
          <p:cNvSpPr txBox="1">
            <a:spLocks noChangeArrowheads="1"/>
          </p:cNvSpPr>
          <p:nvPr/>
        </p:nvSpPr>
        <p:spPr bwMode="auto">
          <a:xfrm>
            <a:off x="468313" y="1557338"/>
            <a:ext cx="8496300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ES" sz="3200">
              <a:latin typeface="Calibri" pitchFamily="34" charset="0"/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403350" y="5949950"/>
            <a:ext cx="6624638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>
                <a:latin typeface="AcmeFont"/>
              </a:rPr>
              <a:t>Cuidados continuos en diferentes momentos de la vida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476375" y="2060575"/>
            <a:ext cx="143986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 sexual integral y Reproductiva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419475" y="1773238"/>
            <a:ext cx="13684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prenatales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435600" y="1916113"/>
            <a:ext cx="14398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en el parto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7019925" y="3068638"/>
            <a:ext cx="13684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en el RN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443663" y="4292600"/>
            <a:ext cx="136842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 post parto M-RN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859338" y="4724400"/>
            <a:ext cx="129698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integral  infancia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3203575" y="4724400"/>
            <a:ext cx="13684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integral  adolescencia</a:t>
            </a:r>
          </a:p>
        </p:txBody>
      </p:sp>
      <p:sp>
        <p:nvSpPr>
          <p:cNvPr id="14" name="13 Flecha curvada hacia la izquierda"/>
          <p:cNvSpPr/>
          <p:nvPr/>
        </p:nvSpPr>
        <p:spPr>
          <a:xfrm>
            <a:off x="3492500" y="2852738"/>
            <a:ext cx="2592388" cy="17287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chemeClr val="tx1"/>
              </a:solidFill>
            </a:endParaRPr>
          </a:p>
        </p:txBody>
      </p:sp>
      <p:pic>
        <p:nvPicPr>
          <p:cNvPr id="44044" name="Picture 5" descr="BER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01798"/>
            <a:ext cx="1443037" cy="1441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3 Rectángulo redondeado"/>
          <p:cNvSpPr/>
          <p:nvPr/>
        </p:nvSpPr>
        <p:spPr>
          <a:xfrm>
            <a:off x="7452320" y="1414463"/>
            <a:ext cx="1404343" cy="501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 smtClean="0"/>
              <a:t>Regionalización de salud</a:t>
            </a:r>
            <a:r>
              <a:rPr lang="es-AR" b="1" dirty="0" smtClean="0"/>
              <a:t> </a:t>
            </a:r>
            <a:r>
              <a:rPr lang="es-AR" b="1" dirty="0"/>
              <a:t>PN</a:t>
            </a:r>
          </a:p>
        </p:txBody>
      </p:sp>
      <p:pic>
        <p:nvPicPr>
          <p:cNvPr id="31764" name="1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63" y="116632"/>
            <a:ext cx="6064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Resultado de imagen para logo provincia de entre rios salud"/>
          <p:cNvPicPr/>
          <p:nvPr/>
        </p:nvPicPr>
        <p:blipFill>
          <a:blip r:embed="rId4" cstate="print"/>
          <a:srcRect l="2538" t="13274" b="18694"/>
          <a:stretch>
            <a:fillRect/>
          </a:stretch>
        </p:blipFill>
        <p:spPr bwMode="auto">
          <a:xfrm>
            <a:off x="107504" y="116632"/>
            <a:ext cx="864096" cy="311402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17531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408804"/>
            <a:ext cx="6419056" cy="576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AR" sz="2400" b="1" dirty="0" smtClean="0"/>
              <a:t>Que rol se deben los Estados en PI?</a:t>
            </a:r>
            <a:endParaRPr lang="es-AR" sz="24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4245868" cy="56775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dirty="0" smtClean="0"/>
              <a:t>Protección de PCG y NyN &lt; 3a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07502" y="2174874"/>
            <a:ext cx="4389886" cy="45664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b="1" dirty="0" smtClean="0"/>
              <a:t>Nacional</a:t>
            </a:r>
            <a:r>
              <a:rPr lang="es-AR" dirty="0" smtClean="0"/>
              <a:t>:  </a:t>
            </a:r>
          </a:p>
          <a:p>
            <a:pPr marL="0" indent="0">
              <a:buNone/>
            </a:pPr>
            <a:r>
              <a:rPr lang="es-AR" sz="1800" dirty="0" smtClean="0"/>
              <a:t>Ingresos (AUH,AUE,AF, ACSI),            Programas (</a:t>
            </a:r>
            <a:r>
              <a:rPr lang="es-AR" sz="1800" dirty="0" err="1" smtClean="0"/>
              <a:t>Acc</a:t>
            </a:r>
            <a:r>
              <a:rPr lang="es-AR" sz="1800" dirty="0" smtClean="0"/>
              <a:t>, Alimentar, otros), Infraestructura y equipamiento (vehículos, juegos, ajuar, Neo y Mat), Identidad</a:t>
            </a:r>
          </a:p>
          <a:p>
            <a:r>
              <a:rPr lang="es-AR" b="1" dirty="0" smtClean="0"/>
              <a:t>Provincial</a:t>
            </a:r>
            <a:r>
              <a:rPr lang="es-AR" dirty="0" smtClean="0"/>
              <a:t>: </a:t>
            </a:r>
          </a:p>
          <a:p>
            <a:pPr marL="0" indent="0">
              <a:buNone/>
            </a:pPr>
            <a:r>
              <a:rPr lang="es-AR" sz="1800" dirty="0" smtClean="0"/>
              <a:t>Servicios de S, EPI, E, COPNAF,                                   RH, Insumos, </a:t>
            </a:r>
            <a:r>
              <a:rPr lang="es-AR" sz="1800" dirty="0"/>
              <a:t>T</a:t>
            </a:r>
            <a:r>
              <a:rPr lang="es-AR" sz="1800" dirty="0" smtClean="0"/>
              <a:t>ransferencias,                          </a:t>
            </a:r>
            <a:r>
              <a:rPr lang="es-AR" sz="1800" dirty="0" err="1" smtClean="0"/>
              <a:t>Infraestr</a:t>
            </a:r>
            <a:r>
              <a:rPr lang="es-AR" sz="1800" dirty="0" smtClean="0"/>
              <a:t>. y Equipamiento</a:t>
            </a:r>
          </a:p>
          <a:p>
            <a:r>
              <a:rPr lang="es-AR" b="1" dirty="0" smtClean="0"/>
              <a:t>Municipal</a:t>
            </a:r>
            <a:r>
              <a:rPr lang="es-AR" dirty="0" smtClean="0"/>
              <a:t>: </a:t>
            </a:r>
          </a:p>
          <a:p>
            <a:pPr marL="0" indent="0">
              <a:buNone/>
            </a:pPr>
            <a:r>
              <a:rPr lang="es-AR" sz="1800" dirty="0" smtClean="0"/>
              <a:t>Servicios de S, EPI, CDI, Comedores, </a:t>
            </a:r>
            <a:r>
              <a:rPr lang="es-AR" sz="1800" dirty="0" err="1" smtClean="0"/>
              <a:t>etc</a:t>
            </a:r>
            <a:r>
              <a:rPr lang="es-AR" sz="1800" dirty="0" smtClean="0"/>
              <a:t>, Servicios agua, saneamiento e higiene, hábitat y </a:t>
            </a:r>
          </a:p>
          <a:p>
            <a:pPr marL="0" indent="0">
              <a:buNone/>
            </a:pPr>
            <a:r>
              <a:rPr lang="es-AR" sz="1800" dirty="0" smtClean="0"/>
              <a:t>Organización local</a:t>
            </a:r>
          </a:p>
          <a:p>
            <a:pPr marL="0" indent="0">
              <a:buNone/>
            </a:pPr>
            <a:r>
              <a:rPr lang="es-AR" b="1" dirty="0" smtClean="0"/>
              <a:t>               </a:t>
            </a:r>
            <a:r>
              <a:rPr lang="es-AR" b="1" dirty="0" smtClean="0">
                <a:solidFill>
                  <a:srgbClr val="FF0000"/>
                </a:solidFill>
              </a:rPr>
              <a:t>Gestión territorial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247455" cy="56775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AR" dirty="0" smtClean="0"/>
              <a:t>Entornos favorables de crianza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5664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dirty="0" smtClean="0"/>
              <a:t>Principios</a:t>
            </a: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-</a:t>
            </a:r>
            <a:r>
              <a:rPr lang="es-AR" sz="2000" dirty="0" smtClean="0"/>
              <a:t>Perspectiva de derechos humanos y de Niñez</a:t>
            </a:r>
          </a:p>
          <a:p>
            <a:pPr marL="0" indent="0">
              <a:buNone/>
            </a:pPr>
            <a:r>
              <a:rPr lang="es-AR" sz="2000" dirty="0" smtClean="0"/>
              <a:t>-Territorialidad (trabajar donde viven PCG y NyN)</a:t>
            </a:r>
          </a:p>
          <a:p>
            <a:pPr marL="0" indent="0">
              <a:buNone/>
            </a:pPr>
            <a:r>
              <a:rPr lang="es-AR" sz="2000" dirty="0" smtClean="0"/>
              <a:t>-</a:t>
            </a:r>
            <a:r>
              <a:rPr lang="es-AR" sz="2000" dirty="0" err="1" smtClean="0"/>
              <a:t>Intersectorialidad</a:t>
            </a:r>
            <a:r>
              <a:rPr lang="es-AR" sz="2000" dirty="0" smtClean="0"/>
              <a:t> (actuar juntos)</a:t>
            </a:r>
          </a:p>
          <a:p>
            <a:pPr marL="0" indent="0">
              <a:buNone/>
            </a:pPr>
            <a:r>
              <a:rPr lang="es-AR" dirty="0" smtClean="0"/>
              <a:t>-</a:t>
            </a:r>
            <a:r>
              <a:rPr lang="es-AR" sz="2000" dirty="0" smtClean="0"/>
              <a:t>Acompañamiento, protección, cuidados y atención integral con corresponsabilidad</a:t>
            </a:r>
          </a:p>
          <a:p>
            <a:pPr marL="0" indent="0">
              <a:buNone/>
            </a:pPr>
            <a:r>
              <a:rPr lang="es-AR" sz="2000" dirty="0" smtClean="0"/>
              <a:t>-Género y diversidad funcional</a:t>
            </a:r>
          </a:p>
          <a:p>
            <a:pPr marL="0" indent="0">
              <a:buNone/>
            </a:pPr>
            <a:endParaRPr lang="es-AR" sz="2000" dirty="0" smtClean="0"/>
          </a:p>
          <a:p>
            <a:pPr marL="0" indent="0">
              <a:buNone/>
            </a:pPr>
            <a:r>
              <a:rPr lang="es-AR" b="1" dirty="0" smtClean="0">
                <a:solidFill>
                  <a:srgbClr val="FF0000"/>
                </a:solidFill>
              </a:rPr>
              <a:t>           Acciones intersectoriales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151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uillermo\Downloads\WhatsApp Image 2021-09-30 at 12.45.09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452"/>
            <a:ext cx="9256896" cy="654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548680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Población: 162.298 hab.</a:t>
            </a:r>
          </a:p>
          <a:p>
            <a:r>
              <a:rPr lang="es-AR" sz="1400" b="1" dirty="0" err="1" smtClean="0"/>
              <a:t>Niñes</a:t>
            </a:r>
            <a:r>
              <a:rPr lang="es-AR" sz="1400" b="1" dirty="0" smtClean="0"/>
              <a:t> &lt; 5a: 16.472  (</a:t>
            </a:r>
            <a:r>
              <a:rPr lang="es-AR" sz="1400" dirty="0" smtClean="0"/>
              <a:t>10.1%</a:t>
            </a:r>
            <a:r>
              <a:rPr lang="es-AR" sz="1400" b="1" dirty="0" smtClean="0"/>
              <a:t>)</a:t>
            </a:r>
          </a:p>
          <a:p>
            <a:r>
              <a:rPr lang="es-AR" sz="1400" b="1" dirty="0" err="1" smtClean="0"/>
              <a:t>Niñes</a:t>
            </a:r>
            <a:r>
              <a:rPr lang="es-AR" sz="1400" b="1" dirty="0" smtClean="0"/>
              <a:t> 0-2a:  9.611  (</a:t>
            </a:r>
            <a:r>
              <a:rPr lang="es-AR" sz="1400" dirty="0" smtClean="0"/>
              <a:t>5.9%</a:t>
            </a:r>
            <a:r>
              <a:rPr lang="es-AR" sz="1400" b="1" dirty="0" smtClean="0"/>
              <a:t>) </a:t>
            </a:r>
            <a:endParaRPr lang="es-AR" sz="14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37232"/>
              </p:ext>
            </p:extLst>
          </p:nvPr>
        </p:nvGraphicFramePr>
        <p:xfrm>
          <a:off x="7133168" y="1124744"/>
          <a:ext cx="2123728" cy="13018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41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7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04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CONCORDIA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49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DENOM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CANT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6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HABITANTES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162.298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100,0%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POBREZA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91.156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56,1%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1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INDIGENCIA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25.593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15.8%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48928"/>
              </p:ext>
            </p:extLst>
          </p:nvPr>
        </p:nvGraphicFramePr>
        <p:xfrm>
          <a:off x="7164287" y="5085184"/>
          <a:ext cx="2088233" cy="142865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28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0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87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961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NNyA</a:t>
                      </a: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0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&lt;15 años (23.5%)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7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DENOM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CANT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79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 err="1" smtClean="0"/>
                        <a:t>NNyA</a:t>
                      </a:r>
                      <a:r>
                        <a:rPr lang="es-ES" sz="1000" u="none" strike="noStrike" dirty="0" smtClean="0"/>
                        <a:t>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38.140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100,0%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7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POBREZA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28.910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75,8%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79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INDIGENCIA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9.344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/>
                        <a:t>24.5%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344340"/>
            <a:ext cx="6779096" cy="420363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sz="2000" b="1" dirty="0" smtClean="0"/>
              <a:t>Nacidos Vivos y Tasa de Natalidad. Concordia. Serie 1986 -2020</a:t>
            </a:r>
            <a:endParaRPr lang="es-AR" sz="2000" b="1" dirty="0"/>
          </a:p>
        </p:txBody>
      </p:sp>
      <p:pic>
        <p:nvPicPr>
          <p:cNvPr id="4" name="3 Imagen" descr="Resultado de imagen para logo provincia de entre rios salud"/>
          <p:cNvPicPr/>
          <p:nvPr/>
        </p:nvPicPr>
        <p:blipFill>
          <a:blip r:embed="rId3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084844"/>
              </p:ext>
            </p:extLst>
          </p:nvPr>
        </p:nvGraphicFramePr>
        <p:xfrm>
          <a:off x="-144902" y="2204864"/>
          <a:ext cx="9324528" cy="223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4581128"/>
            <a:ext cx="8352928" cy="1877437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MX" sz="1600" dirty="0" smtClean="0"/>
              <a:t>En el año 2.020 el </a:t>
            </a:r>
            <a:r>
              <a:rPr lang="es-MX" sz="1600" b="1" u="sng" dirty="0" smtClean="0"/>
              <a:t>HDCM</a:t>
            </a:r>
            <a:r>
              <a:rPr lang="es-MX" sz="1600" b="1" dirty="0" smtClean="0"/>
              <a:t> registró 2.120 NV </a:t>
            </a:r>
            <a:r>
              <a:rPr lang="es-MX" sz="1600" dirty="0" smtClean="0"/>
              <a:t>siendo de la </a:t>
            </a:r>
            <a:r>
              <a:rPr lang="es-MX" sz="1600" b="1" dirty="0" smtClean="0"/>
              <a:t>ciudad de Concordia 1.879 NV</a:t>
            </a:r>
            <a:r>
              <a:rPr lang="es-MX" sz="1600" dirty="0" smtClean="0"/>
              <a:t> . (35/</a:t>
            </a:r>
            <a:r>
              <a:rPr lang="es-MX" sz="1600" dirty="0" err="1" smtClean="0"/>
              <a:t>sem</a:t>
            </a:r>
            <a:r>
              <a:rPr lang="es-MX" sz="1600" dirty="0" smtClean="0"/>
              <a:t>.)                      De </a:t>
            </a:r>
            <a:r>
              <a:rPr lang="es-MX" sz="1600" dirty="0"/>
              <a:t>los 3.377 NV x </a:t>
            </a:r>
            <a:r>
              <a:rPr lang="es-MX" sz="1600" dirty="0" smtClean="0"/>
              <a:t>ocurrencia de la ciudad, 2.839 </a:t>
            </a:r>
            <a:r>
              <a:rPr lang="es-MX" sz="1600" dirty="0"/>
              <a:t>son </a:t>
            </a:r>
            <a:r>
              <a:rPr lang="es-MX" sz="1600" dirty="0" smtClean="0"/>
              <a:t>del departamento y </a:t>
            </a:r>
            <a:r>
              <a:rPr lang="es-MX" sz="1600" b="1" dirty="0" smtClean="0"/>
              <a:t>2.629 de la ciudad</a:t>
            </a:r>
            <a:r>
              <a:rPr lang="es-MX" dirty="0" smtClean="0"/>
              <a:t>. Fueron 750 los NV de clínicas y sanatorios de la ciudad.</a:t>
            </a:r>
          </a:p>
          <a:p>
            <a:endParaRPr lang="es-MX" sz="1600" dirty="0" smtClean="0"/>
          </a:p>
          <a:p>
            <a:r>
              <a:rPr lang="es-MX" sz="1600" dirty="0" smtClean="0"/>
              <a:t>El </a:t>
            </a:r>
            <a:r>
              <a:rPr lang="es-MX" sz="1600" b="1" dirty="0" smtClean="0"/>
              <a:t>12.9%</a:t>
            </a:r>
            <a:r>
              <a:rPr lang="es-MX" sz="1600" dirty="0" smtClean="0"/>
              <a:t> fueron de </a:t>
            </a:r>
            <a:r>
              <a:rPr lang="es-MX" sz="1600" b="1" dirty="0" smtClean="0"/>
              <a:t>PCG &lt; 20 años </a:t>
            </a:r>
            <a:r>
              <a:rPr lang="es-MX" sz="1600" dirty="0" smtClean="0"/>
              <a:t>y 8 de </a:t>
            </a:r>
            <a:r>
              <a:rPr lang="es-MX" sz="1600" dirty="0" err="1" smtClean="0"/>
              <a:t>NyA</a:t>
            </a:r>
            <a:r>
              <a:rPr lang="es-MX" sz="1600" dirty="0" smtClean="0"/>
              <a:t> &lt; 15 años. </a:t>
            </a:r>
          </a:p>
          <a:p>
            <a:r>
              <a:rPr lang="es-MX" sz="1600" dirty="0" smtClean="0"/>
              <a:t>El </a:t>
            </a:r>
            <a:r>
              <a:rPr lang="es-MX" sz="1600" b="1" dirty="0" smtClean="0"/>
              <a:t>7.0%</a:t>
            </a:r>
            <a:r>
              <a:rPr lang="es-MX" sz="1600" dirty="0" smtClean="0"/>
              <a:t> fueron </a:t>
            </a:r>
            <a:r>
              <a:rPr lang="es-MX" sz="1600" b="1" dirty="0" smtClean="0"/>
              <a:t>PT</a:t>
            </a:r>
            <a:r>
              <a:rPr lang="es-MX" sz="1600" dirty="0" smtClean="0"/>
              <a:t> (198 NV).       </a:t>
            </a:r>
            <a:r>
              <a:rPr lang="es-MX" sz="1600" b="1" dirty="0" smtClean="0"/>
              <a:t>PTAR</a:t>
            </a:r>
            <a:r>
              <a:rPr lang="es-MX" sz="1600" dirty="0" smtClean="0"/>
              <a:t> (&lt;32 </a:t>
            </a:r>
            <a:r>
              <a:rPr lang="es-MX" sz="1600" dirty="0" err="1" smtClean="0"/>
              <a:t>sem</a:t>
            </a:r>
            <a:r>
              <a:rPr lang="es-MX" sz="1600" dirty="0" smtClean="0"/>
              <a:t>) el </a:t>
            </a:r>
            <a:r>
              <a:rPr lang="es-MX" sz="1600" b="1" dirty="0" smtClean="0"/>
              <a:t>1,2%</a:t>
            </a:r>
            <a:r>
              <a:rPr lang="es-MX" sz="1600" dirty="0" smtClean="0"/>
              <a:t> (33 NV)</a:t>
            </a:r>
          </a:p>
          <a:p>
            <a:r>
              <a:rPr lang="es-MX" sz="1600" b="1" dirty="0" smtClean="0"/>
              <a:t>EBP: 0.3% </a:t>
            </a:r>
            <a:r>
              <a:rPr lang="es-MX" sz="1600" dirty="0" smtClean="0"/>
              <a:t>(10).   </a:t>
            </a:r>
            <a:r>
              <a:rPr lang="es-MX" sz="1600" b="1" dirty="0" smtClean="0"/>
              <a:t>MBPN: 1.12% </a:t>
            </a:r>
            <a:r>
              <a:rPr lang="es-MX" sz="1600" dirty="0" smtClean="0"/>
              <a:t>(32).   </a:t>
            </a:r>
            <a:r>
              <a:rPr lang="es-MX" sz="1600" b="1" dirty="0" smtClean="0"/>
              <a:t>BPN: 7.0% </a:t>
            </a:r>
            <a:r>
              <a:rPr lang="es-MX" sz="1600" dirty="0" smtClean="0"/>
              <a:t>(199)</a:t>
            </a:r>
            <a:endParaRPr lang="es-AR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1196752"/>
            <a:ext cx="849694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AR" sz="1600" u="sng" dirty="0" smtClean="0"/>
              <a:t>En ER </a:t>
            </a:r>
            <a:r>
              <a:rPr lang="es-AR" sz="1600" dirty="0" smtClean="0"/>
              <a:t>la </a:t>
            </a:r>
            <a:r>
              <a:rPr lang="es-AR" sz="1600" b="1" dirty="0" smtClean="0"/>
              <a:t>TN</a:t>
            </a:r>
            <a:r>
              <a:rPr lang="es-AR" sz="1600" dirty="0" smtClean="0"/>
              <a:t> pasó de </a:t>
            </a:r>
            <a:r>
              <a:rPr lang="es-AR" sz="1600" b="1" dirty="0" smtClean="0"/>
              <a:t>19.7%o </a:t>
            </a:r>
            <a:r>
              <a:rPr lang="es-AR" sz="1600" b="1" dirty="0"/>
              <a:t> </a:t>
            </a:r>
            <a:r>
              <a:rPr lang="es-AR" sz="1600" b="1" dirty="0" smtClean="0"/>
              <a:t>hab.</a:t>
            </a:r>
            <a:r>
              <a:rPr lang="es-AR" sz="1600" dirty="0" smtClean="0"/>
              <a:t> (22.768 NV) en el año 2001 a </a:t>
            </a:r>
            <a:r>
              <a:rPr lang="es-AR" sz="1600" b="1" dirty="0" smtClean="0"/>
              <a:t>12.1%o</a:t>
            </a:r>
            <a:r>
              <a:rPr lang="es-AR" sz="1600" dirty="0" smtClean="0"/>
              <a:t> (16.833 NV) en el año 2020.</a:t>
            </a:r>
          </a:p>
          <a:p>
            <a:r>
              <a:rPr lang="es-AR" sz="1600" u="sng" dirty="0" smtClean="0"/>
              <a:t>En el departamento Concordia </a:t>
            </a:r>
            <a:r>
              <a:rPr lang="es-AR" sz="1600" dirty="0" smtClean="0"/>
              <a:t>en el año 2001 la TN fue </a:t>
            </a:r>
            <a:r>
              <a:rPr lang="es-AR" sz="1600" b="1" dirty="0" smtClean="0"/>
              <a:t>22.0 x mil hab. </a:t>
            </a:r>
            <a:r>
              <a:rPr lang="es-AR" sz="1600" dirty="0" smtClean="0"/>
              <a:t>(3.4 57 NV) y en el 2020 fue </a:t>
            </a:r>
            <a:r>
              <a:rPr lang="es-AR" sz="1600" b="1" dirty="0" smtClean="0"/>
              <a:t>14.8 %o</a:t>
            </a:r>
            <a:r>
              <a:rPr lang="es-AR" sz="1600" dirty="0" smtClean="0"/>
              <a:t> (2.839 NV) </a:t>
            </a:r>
            <a:endParaRPr lang="es-AR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663048" y="6485274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4785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75656" y="115683"/>
            <a:ext cx="4258816" cy="505005"/>
          </a:xfrm>
        </p:spPr>
        <p:txBody>
          <a:bodyPr>
            <a:normAutofit/>
          </a:bodyPr>
          <a:lstStyle/>
          <a:p>
            <a:r>
              <a:rPr lang="es-AR" sz="2400" dirty="0" smtClean="0"/>
              <a:t>Resolución 3397 de </a:t>
            </a:r>
            <a:r>
              <a:rPr lang="es-AR" sz="2400" b="1" dirty="0" smtClean="0"/>
              <a:t>RAP </a:t>
            </a:r>
            <a:r>
              <a:rPr lang="es-AR" sz="2000" dirty="0" smtClean="0"/>
              <a:t>Oct/17</a:t>
            </a:r>
            <a:endParaRPr lang="es-AR" sz="2000" dirty="0"/>
          </a:p>
        </p:txBody>
      </p:sp>
      <p:sp>
        <p:nvSpPr>
          <p:cNvPr id="8" name="7 Rectángulo"/>
          <p:cNvSpPr/>
          <p:nvPr/>
        </p:nvSpPr>
        <p:spPr>
          <a:xfrm>
            <a:off x="282855" y="620688"/>
            <a:ext cx="5799112" cy="129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200" i="1" dirty="0" smtClean="0"/>
              <a:t>La</a:t>
            </a:r>
            <a:r>
              <a:rPr lang="es-ES" sz="1200" dirty="0" smtClean="0"/>
              <a:t> </a:t>
            </a:r>
            <a:r>
              <a:rPr lang="es-ES" sz="1200" dirty="0"/>
              <a:t>implementación de la estrategia de RAP </a:t>
            </a:r>
            <a:r>
              <a:rPr lang="es-ES" sz="1200" dirty="0" smtClean="0"/>
              <a:t>en Entre Ríos supone un  </a:t>
            </a:r>
            <a:r>
              <a:rPr lang="es-ES" sz="1200" dirty="0"/>
              <a:t>complejo proceso de toma de decisiones políticas en Salud Pública orientada a la optimización de la utilización de recursos tanto en cantidad, especificidad como en la distribución e integración de los mismos con el fin de obtener mejores resultados e indicadores en salud PN</a:t>
            </a:r>
            <a:r>
              <a:rPr lang="es-ES" sz="1200" dirty="0" smtClean="0"/>
              <a:t>.</a:t>
            </a:r>
          </a:p>
          <a:p>
            <a:endParaRPr lang="es-ES" sz="1200" dirty="0"/>
          </a:p>
          <a:p>
            <a:r>
              <a:rPr lang="es-ES" b="1" dirty="0" smtClean="0"/>
              <a:t>93.7% partos públicos en Hospitales con CONE en 2020.</a:t>
            </a:r>
          </a:p>
        </p:txBody>
      </p:sp>
      <p:pic>
        <p:nvPicPr>
          <p:cNvPr id="9" name="Picture 2" descr="https://encrypted-tbn2.gstatic.com/images?q=tbn:ANd9GcT5fmJKBgmhNmsHNSn6nmm4DWfo0kq8-7h5J-PJ4ANI9ChsAkt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4165" y="69501"/>
            <a:ext cx="2821142" cy="184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251520" y="2132856"/>
            <a:ext cx="8640960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AR" dirty="0" smtClean="0"/>
              <a:t> </a:t>
            </a:r>
            <a:r>
              <a:rPr lang="es-AR" b="1" dirty="0" smtClean="0"/>
              <a:t>Nacimientos</a:t>
            </a:r>
            <a:r>
              <a:rPr lang="es-AR" dirty="0" smtClean="0"/>
              <a:t> en Entre Ríos 2020: </a:t>
            </a:r>
            <a:r>
              <a:rPr lang="es-AR" b="1" dirty="0" smtClean="0"/>
              <a:t> </a:t>
            </a:r>
            <a:r>
              <a:rPr lang="es-AR" dirty="0" smtClean="0"/>
              <a:t>16.837  NV   -  TN</a:t>
            </a:r>
            <a:r>
              <a:rPr lang="es-AR" dirty="0"/>
              <a:t>: </a:t>
            </a:r>
            <a:r>
              <a:rPr lang="es-AR" dirty="0" smtClean="0">
                <a:solidFill>
                  <a:srgbClr val="FF0000"/>
                </a:solidFill>
              </a:rPr>
              <a:t>12.1%o</a:t>
            </a:r>
            <a:r>
              <a:rPr lang="es-AR" dirty="0" smtClean="0"/>
              <a:t>    </a:t>
            </a:r>
            <a:r>
              <a:rPr lang="es-AR" sz="1400" dirty="0" smtClean="0"/>
              <a:t>(56.9%  </a:t>
            </a:r>
            <a:r>
              <a:rPr lang="es-AR" sz="1400" dirty="0"/>
              <a:t>NV en Hospitales </a:t>
            </a:r>
            <a:r>
              <a:rPr lang="es-AR" sz="1400" dirty="0" smtClean="0"/>
              <a:t>Públicos</a:t>
            </a:r>
            <a:r>
              <a:rPr lang="es-AR" sz="1400" b="1" dirty="0" smtClean="0"/>
              <a:t>)</a:t>
            </a:r>
          </a:p>
          <a:p>
            <a:r>
              <a:rPr lang="es-AR" b="1" dirty="0" smtClean="0"/>
              <a:t>                 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>
                <a:solidFill>
                  <a:srgbClr val="FF0000"/>
                </a:solidFill>
              </a:rPr>
              <a:t>E</a:t>
            </a:r>
            <a:r>
              <a:rPr lang="es-AR" b="1" dirty="0" smtClean="0">
                <a:solidFill>
                  <a:srgbClr val="C00000"/>
                </a:solidFill>
              </a:rPr>
              <a:t>n Concordia</a:t>
            </a:r>
            <a:r>
              <a:rPr lang="es-AR" dirty="0" smtClean="0">
                <a:solidFill>
                  <a:srgbClr val="C00000"/>
                </a:solidFill>
              </a:rPr>
              <a:t>: </a:t>
            </a:r>
            <a:r>
              <a:rPr lang="es-AR" b="1" dirty="0" smtClean="0">
                <a:solidFill>
                  <a:srgbClr val="C00000"/>
                </a:solidFill>
              </a:rPr>
              <a:t>2.839  NV – TN: 14.8%o</a:t>
            </a:r>
          </a:p>
          <a:p>
            <a:r>
              <a:rPr lang="es-AR" b="1" dirty="0"/>
              <a:t> </a:t>
            </a:r>
            <a:endParaRPr lang="es-AR" b="1" dirty="0" smtClean="0"/>
          </a:p>
          <a:p>
            <a:r>
              <a:rPr lang="es-AR" dirty="0" smtClean="0"/>
              <a:t>12.0% NV de Madres &lt; 20 años  (0.45% M&lt;15)  - TFA: 23.2%o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                  Concordia</a:t>
            </a:r>
            <a:r>
              <a:rPr lang="es-AR" dirty="0" smtClean="0">
                <a:solidFill>
                  <a:srgbClr val="C00000"/>
                </a:solidFill>
              </a:rPr>
              <a:t>: </a:t>
            </a:r>
            <a:r>
              <a:rPr lang="es-AR" b="1" dirty="0" smtClean="0">
                <a:solidFill>
                  <a:srgbClr val="C00000"/>
                </a:solidFill>
              </a:rPr>
              <a:t>12.9% PCG &lt; 20 a y 8  de 50 NV de PCG &lt;15 años</a:t>
            </a:r>
          </a:p>
          <a:p>
            <a:endParaRPr lang="es-MX" dirty="0"/>
          </a:p>
          <a:p>
            <a:r>
              <a:rPr lang="es-MX" b="1" dirty="0" smtClean="0"/>
              <a:t>TMI</a:t>
            </a:r>
            <a:r>
              <a:rPr lang="es-MX" dirty="0"/>
              <a:t>: </a:t>
            </a:r>
            <a:r>
              <a:rPr lang="es-MX" dirty="0" smtClean="0">
                <a:solidFill>
                  <a:srgbClr val="FF0000"/>
                </a:solidFill>
              </a:rPr>
              <a:t>7</a:t>
            </a:r>
            <a:r>
              <a:rPr lang="es-MX" dirty="0">
                <a:solidFill>
                  <a:srgbClr val="FF0000"/>
                </a:solidFill>
              </a:rPr>
              <a:t>.</a:t>
            </a:r>
            <a:r>
              <a:rPr lang="es-MX" dirty="0" smtClean="0">
                <a:solidFill>
                  <a:srgbClr val="FF0000"/>
                </a:solidFill>
              </a:rPr>
              <a:t>0 </a:t>
            </a:r>
            <a:r>
              <a:rPr lang="es-MX" dirty="0">
                <a:solidFill>
                  <a:srgbClr val="FF0000"/>
                </a:solidFill>
              </a:rPr>
              <a:t>x mil </a:t>
            </a:r>
            <a:r>
              <a:rPr lang="es-MX" dirty="0"/>
              <a:t>(</a:t>
            </a:r>
            <a:r>
              <a:rPr lang="es-MX" dirty="0" smtClean="0"/>
              <a:t>118 </a:t>
            </a:r>
            <a:r>
              <a:rPr lang="es-MX" dirty="0"/>
              <a:t>DI</a:t>
            </a:r>
            <a:r>
              <a:rPr lang="es-MX" sz="1600" dirty="0"/>
              <a:t>).   El </a:t>
            </a:r>
            <a:r>
              <a:rPr lang="es-MX" sz="1600" dirty="0" smtClean="0"/>
              <a:t>72.9</a:t>
            </a:r>
            <a:r>
              <a:rPr lang="es-MX" sz="1600" dirty="0"/>
              <a:t>% DI ocurren en primer mes de vida.</a:t>
            </a:r>
          </a:p>
          <a:p>
            <a:r>
              <a:rPr lang="es-MX" dirty="0"/>
              <a:t>TMNP: </a:t>
            </a:r>
            <a:r>
              <a:rPr lang="es-MX" dirty="0">
                <a:solidFill>
                  <a:srgbClr val="FF0000"/>
                </a:solidFill>
              </a:rPr>
              <a:t>3</a:t>
            </a:r>
            <a:r>
              <a:rPr lang="es-MX" dirty="0" smtClean="0">
                <a:solidFill>
                  <a:srgbClr val="FF0000"/>
                </a:solidFill>
              </a:rPr>
              <a:t>.5%o</a:t>
            </a:r>
            <a:r>
              <a:rPr lang="es-MX" dirty="0" smtClean="0"/>
              <a:t> </a:t>
            </a:r>
            <a:r>
              <a:rPr lang="es-MX" sz="1600" dirty="0" smtClean="0"/>
              <a:t>(59 </a:t>
            </a:r>
            <a:r>
              <a:rPr lang="es-MX" sz="1600" dirty="0"/>
              <a:t>DI), </a:t>
            </a:r>
            <a:r>
              <a:rPr lang="es-MX" dirty="0"/>
              <a:t>TMNT: </a:t>
            </a:r>
            <a:r>
              <a:rPr lang="es-MX" dirty="0" smtClean="0">
                <a:solidFill>
                  <a:srgbClr val="FF0000"/>
                </a:solidFill>
              </a:rPr>
              <a:t>1.6 </a:t>
            </a:r>
            <a:r>
              <a:rPr lang="es-MX" dirty="0">
                <a:solidFill>
                  <a:srgbClr val="FF0000"/>
                </a:solidFill>
              </a:rPr>
              <a:t>%o</a:t>
            </a:r>
            <a:r>
              <a:rPr lang="es-MX" dirty="0"/>
              <a:t> </a:t>
            </a:r>
            <a:r>
              <a:rPr lang="es-MX" sz="1600" dirty="0" smtClean="0"/>
              <a:t>(27 </a:t>
            </a:r>
            <a:r>
              <a:rPr lang="es-MX" sz="1600" dirty="0"/>
              <a:t>DI) y </a:t>
            </a:r>
            <a:r>
              <a:rPr lang="es-MX" dirty="0"/>
              <a:t>TMPN: </a:t>
            </a:r>
            <a:r>
              <a:rPr lang="es-MX" dirty="0">
                <a:solidFill>
                  <a:srgbClr val="FF0000"/>
                </a:solidFill>
              </a:rPr>
              <a:t>1</a:t>
            </a:r>
            <a:r>
              <a:rPr lang="es-MX" dirty="0" smtClean="0">
                <a:solidFill>
                  <a:srgbClr val="FF0000"/>
                </a:solidFill>
              </a:rPr>
              <a:t>.9%o</a:t>
            </a:r>
            <a:r>
              <a:rPr lang="es-MX" dirty="0" smtClean="0"/>
              <a:t> (</a:t>
            </a:r>
            <a:r>
              <a:rPr lang="es-MX" sz="1600" dirty="0" smtClean="0"/>
              <a:t>32 </a:t>
            </a:r>
            <a:r>
              <a:rPr lang="es-MX" sz="1600" dirty="0"/>
              <a:t>DI).    </a:t>
            </a:r>
            <a:endParaRPr lang="es-MX" sz="1600" dirty="0" smtClean="0"/>
          </a:p>
          <a:p>
            <a:r>
              <a:rPr lang="es-MX" b="1" dirty="0" smtClean="0">
                <a:solidFill>
                  <a:srgbClr val="C00000"/>
                </a:solidFill>
              </a:rPr>
              <a:t>                  Concordia: TMI: </a:t>
            </a:r>
            <a:r>
              <a:rPr lang="es-MX" b="1" dirty="0">
                <a:solidFill>
                  <a:srgbClr val="C00000"/>
                </a:solidFill>
              </a:rPr>
              <a:t>7</a:t>
            </a:r>
            <a:r>
              <a:rPr lang="es-MX" b="1" dirty="0" smtClean="0">
                <a:solidFill>
                  <a:srgbClr val="C00000"/>
                </a:solidFill>
              </a:rPr>
              <a:t>.7 x mil </a:t>
            </a:r>
            <a:r>
              <a:rPr lang="es-MX" sz="1400" b="1" dirty="0" smtClean="0">
                <a:solidFill>
                  <a:srgbClr val="C00000"/>
                </a:solidFill>
              </a:rPr>
              <a:t>(24 DI)   </a:t>
            </a:r>
            <a:r>
              <a:rPr lang="es-MX" b="1" dirty="0" smtClean="0">
                <a:solidFill>
                  <a:srgbClr val="C00000"/>
                </a:solidFill>
              </a:rPr>
              <a:t>TMNP: </a:t>
            </a:r>
            <a:r>
              <a:rPr lang="es-MX" b="1" dirty="0">
                <a:solidFill>
                  <a:srgbClr val="C00000"/>
                </a:solidFill>
              </a:rPr>
              <a:t>3</a:t>
            </a:r>
            <a:r>
              <a:rPr lang="es-MX" b="1" dirty="0" smtClean="0">
                <a:solidFill>
                  <a:srgbClr val="C00000"/>
                </a:solidFill>
              </a:rPr>
              <a:t>.9%o </a:t>
            </a:r>
            <a:r>
              <a:rPr lang="es-MX" sz="1400" b="1" dirty="0" smtClean="0">
                <a:solidFill>
                  <a:srgbClr val="C00000"/>
                </a:solidFill>
              </a:rPr>
              <a:t>(11 DI), </a:t>
            </a:r>
            <a:r>
              <a:rPr lang="es-MX" b="1" dirty="0" smtClean="0">
                <a:solidFill>
                  <a:srgbClr val="C00000"/>
                </a:solidFill>
              </a:rPr>
              <a:t>TMNT: </a:t>
            </a:r>
            <a:r>
              <a:rPr lang="es-MX" b="1" dirty="0">
                <a:solidFill>
                  <a:srgbClr val="C00000"/>
                </a:solidFill>
              </a:rPr>
              <a:t>2</a:t>
            </a:r>
            <a:r>
              <a:rPr lang="es-MX" b="1" dirty="0" smtClean="0">
                <a:solidFill>
                  <a:srgbClr val="C00000"/>
                </a:solidFill>
              </a:rPr>
              <a:t>.1 %o </a:t>
            </a:r>
            <a:r>
              <a:rPr lang="es-MX" sz="1400" b="1" dirty="0" smtClean="0">
                <a:solidFill>
                  <a:srgbClr val="C00000"/>
                </a:solidFill>
              </a:rPr>
              <a:t>(6 DI) y  </a:t>
            </a:r>
          </a:p>
          <a:p>
            <a:r>
              <a:rPr lang="es-MX" sz="1400" b="1" dirty="0">
                <a:solidFill>
                  <a:srgbClr val="C00000"/>
                </a:solidFill>
              </a:rPr>
              <a:t> </a:t>
            </a:r>
            <a:r>
              <a:rPr lang="es-MX" sz="14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</a:t>
            </a:r>
            <a:r>
              <a:rPr lang="es-MX" b="1" dirty="0" smtClean="0">
                <a:solidFill>
                  <a:srgbClr val="C00000"/>
                </a:solidFill>
              </a:rPr>
              <a:t>TMPN: 2.4%o </a:t>
            </a:r>
            <a:r>
              <a:rPr lang="es-MX" sz="1400" b="1" dirty="0" smtClean="0">
                <a:solidFill>
                  <a:srgbClr val="C00000"/>
                </a:solidFill>
              </a:rPr>
              <a:t>(7)</a:t>
            </a:r>
          </a:p>
          <a:p>
            <a:endParaRPr lang="es-MX" b="1" dirty="0" smtClean="0"/>
          </a:p>
          <a:p>
            <a:r>
              <a:rPr lang="es-MX" b="1" smtClean="0"/>
              <a:t>RMM</a:t>
            </a:r>
            <a:r>
              <a:rPr lang="es-MX" smtClean="0"/>
              <a:t> </a:t>
            </a:r>
            <a:r>
              <a:rPr lang="es-MX" smtClean="0">
                <a:solidFill>
                  <a:srgbClr val="FF0000"/>
                </a:solidFill>
              </a:rPr>
              <a:t>2.3 </a:t>
            </a:r>
            <a:r>
              <a:rPr lang="es-MX" dirty="0" smtClean="0">
                <a:solidFill>
                  <a:srgbClr val="FF0000"/>
                </a:solidFill>
              </a:rPr>
              <a:t>%</a:t>
            </a:r>
            <a:r>
              <a:rPr lang="es-MX" dirty="0" err="1" smtClean="0">
                <a:solidFill>
                  <a:srgbClr val="FF0000"/>
                </a:solidFill>
              </a:rPr>
              <a:t>oo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smtClean="0"/>
              <a:t>NV. (4 </a:t>
            </a:r>
            <a:r>
              <a:rPr lang="es-MX" dirty="0" err="1" smtClean="0"/>
              <a:t>Def</a:t>
            </a:r>
            <a:r>
              <a:rPr lang="es-MX" dirty="0" smtClean="0"/>
              <a:t>. Maternas)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  </a:t>
            </a:r>
            <a:r>
              <a:rPr lang="es-MX" b="1" dirty="0" smtClean="0">
                <a:solidFill>
                  <a:srgbClr val="C00000"/>
                </a:solidFill>
              </a:rPr>
              <a:t>Concordia:</a:t>
            </a:r>
            <a:r>
              <a:rPr lang="es-MX" dirty="0" smtClean="0">
                <a:solidFill>
                  <a:srgbClr val="C00000"/>
                </a:solidFill>
              </a:rPr>
              <a:t> </a:t>
            </a:r>
            <a:r>
              <a:rPr lang="es-MX" b="1" dirty="0" smtClean="0">
                <a:solidFill>
                  <a:srgbClr val="C00000"/>
                </a:solidFill>
              </a:rPr>
              <a:t>RMM </a:t>
            </a:r>
            <a:r>
              <a:rPr lang="es-MX" dirty="0" smtClean="0">
                <a:solidFill>
                  <a:srgbClr val="C00000"/>
                </a:solidFill>
              </a:rPr>
              <a:t>fue </a:t>
            </a:r>
            <a:r>
              <a:rPr lang="es-MX" b="1" dirty="0" smtClean="0">
                <a:solidFill>
                  <a:srgbClr val="C00000"/>
                </a:solidFill>
              </a:rPr>
              <a:t>3.5 %</a:t>
            </a:r>
            <a:r>
              <a:rPr lang="es-MX" b="1" dirty="0" err="1" smtClean="0">
                <a:solidFill>
                  <a:srgbClr val="C00000"/>
                </a:solidFill>
              </a:rPr>
              <a:t>oo</a:t>
            </a:r>
            <a:r>
              <a:rPr lang="es-MX" b="1" dirty="0" smtClean="0">
                <a:solidFill>
                  <a:srgbClr val="C00000"/>
                </a:solidFill>
              </a:rPr>
              <a:t> </a:t>
            </a:r>
            <a:r>
              <a:rPr lang="es-MX" dirty="0" smtClean="0">
                <a:solidFill>
                  <a:srgbClr val="C00000"/>
                </a:solidFill>
              </a:rPr>
              <a:t>(1 DM</a:t>
            </a:r>
            <a:r>
              <a:rPr lang="es-MX" dirty="0" smtClean="0"/>
              <a:t>)</a:t>
            </a:r>
            <a:endParaRPr lang="es-MX" dirty="0"/>
          </a:p>
          <a:p>
            <a:r>
              <a:rPr lang="es-MX" b="1" dirty="0" smtClean="0"/>
              <a:t>    </a:t>
            </a:r>
          </a:p>
          <a:p>
            <a:r>
              <a:rPr lang="es-MX" b="1" dirty="0" smtClean="0"/>
              <a:t>MORTALIDAD </a:t>
            </a:r>
            <a:r>
              <a:rPr lang="es-MX" b="1" dirty="0"/>
              <a:t>PERINATAL </a:t>
            </a:r>
            <a:r>
              <a:rPr lang="es-MX" b="1" dirty="0">
                <a:solidFill>
                  <a:srgbClr val="FF0000"/>
                </a:solidFill>
              </a:rPr>
              <a:t>13.3 %o</a:t>
            </a:r>
            <a:r>
              <a:rPr lang="es-MX" dirty="0"/>
              <a:t> </a:t>
            </a:r>
            <a:r>
              <a:rPr lang="es-MX" sz="1600" dirty="0" smtClean="0"/>
              <a:t>NV-DFT</a:t>
            </a:r>
            <a:r>
              <a:rPr lang="es-MX" dirty="0" smtClean="0"/>
              <a:t>    AÑO 2019</a:t>
            </a:r>
          </a:p>
          <a:p>
            <a:r>
              <a:rPr lang="es-MX" dirty="0" smtClean="0"/>
              <a:t>                  </a:t>
            </a:r>
            <a:r>
              <a:rPr lang="es-MX" b="1" dirty="0" smtClean="0">
                <a:solidFill>
                  <a:srgbClr val="C00000"/>
                </a:solidFill>
              </a:rPr>
              <a:t>Concordia</a:t>
            </a:r>
            <a:r>
              <a:rPr lang="es-MX" dirty="0">
                <a:solidFill>
                  <a:srgbClr val="C00000"/>
                </a:solidFill>
              </a:rPr>
              <a:t>: </a:t>
            </a:r>
            <a:r>
              <a:rPr lang="es-MX" b="1" dirty="0" smtClean="0">
                <a:solidFill>
                  <a:srgbClr val="C00000"/>
                </a:solidFill>
              </a:rPr>
              <a:t>TMPN </a:t>
            </a:r>
            <a:r>
              <a:rPr lang="es-MX" dirty="0">
                <a:solidFill>
                  <a:srgbClr val="C00000"/>
                </a:solidFill>
              </a:rPr>
              <a:t>fue </a:t>
            </a:r>
            <a:r>
              <a:rPr lang="es-MX" b="1" dirty="0" smtClean="0">
                <a:solidFill>
                  <a:srgbClr val="C00000"/>
                </a:solidFill>
              </a:rPr>
              <a:t>14.7 </a:t>
            </a:r>
            <a:r>
              <a:rPr lang="es-MX" b="1" dirty="0">
                <a:solidFill>
                  <a:srgbClr val="C00000"/>
                </a:solidFill>
              </a:rPr>
              <a:t>%</a:t>
            </a:r>
            <a:r>
              <a:rPr lang="es-MX" b="1" dirty="0" err="1" smtClean="0">
                <a:solidFill>
                  <a:srgbClr val="C00000"/>
                </a:solidFill>
              </a:rPr>
              <a:t>oo</a:t>
            </a:r>
            <a:r>
              <a:rPr lang="es-MX" b="1" dirty="0" smtClean="0">
                <a:solidFill>
                  <a:srgbClr val="C00000"/>
                </a:solidFill>
              </a:rPr>
              <a:t> </a:t>
            </a:r>
            <a:r>
              <a:rPr lang="es-MX" sz="1600" dirty="0" smtClean="0">
                <a:solidFill>
                  <a:srgbClr val="C00000"/>
                </a:solidFill>
              </a:rPr>
              <a:t>NV-DFT (47 DFT-NP)</a:t>
            </a:r>
            <a:endParaRPr lang="es-MX" sz="1600" dirty="0" smtClean="0"/>
          </a:p>
        </p:txBody>
      </p:sp>
      <p:pic>
        <p:nvPicPr>
          <p:cNvPr id="6" name="5 Imagen" descr="Resultado de imagen para logo provincia de entre rios salud"/>
          <p:cNvPicPr/>
          <p:nvPr/>
        </p:nvPicPr>
        <p:blipFill>
          <a:blip r:embed="rId4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 smtClean="0"/>
              <a:t>SPSyB</a:t>
            </a:r>
            <a:r>
              <a:rPr lang="es-AR" sz="1000" b="1" dirty="0" smtClean="0"/>
              <a:t> 2021</a:t>
            </a:r>
            <a:endParaRPr lang="es-AR" sz="1000" b="1" dirty="0"/>
          </a:p>
        </p:txBody>
      </p:sp>
    </p:spTree>
    <p:extLst>
      <p:ext uri="{BB962C8B-B14F-4D97-AF65-F5344CB8AC3E}">
        <p14:creationId xmlns:p14="http://schemas.microsoft.com/office/powerpoint/2010/main" val="15042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1603</Words>
  <Application>Microsoft Office PowerPoint</Application>
  <PresentationFormat>Presentación en pantalla (4:3)</PresentationFormat>
  <Paragraphs>247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Ley Nacional de Atención y Cuidado Integral de la Salud  Durante el Embarazo y la Primera Infancia  Ley N° 27.611/20  - MIL DÍAS</vt:lpstr>
      <vt:lpstr>Presentación de PowerPoint</vt:lpstr>
      <vt:lpstr>Contexto de desarrollo de la Primera Infancia</vt:lpstr>
      <vt:lpstr>Presentación de PowerPoint</vt:lpstr>
      <vt:lpstr>Cómo pensar y abordar las respuestas públicas en Salud MI y PN</vt:lpstr>
      <vt:lpstr>Que rol se deben los Estados en PI?</vt:lpstr>
      <vt:lpstr>Presentación de PowerPoint</vt:lpstr>
      <vt:lpstr>Nacidos Vivos y Tasa de Natalidad. Concordia. Serie 1986 -2020</vt:lpstr>
      <vt:lpstr>Resolución 3397 de RAP Oct/17</vt:lpstr>
      <vt:lpstr> Nacidos vivos y Defunciones Infantiles.  Concordia  Serie 2016-2020. </vt:lpstr>
      <vt:lpstr>Presentación de PowerPoint</vt:lpstr>
      <vt:lpstr>Mortalidad Materna en el departamento Concordia Serie 1989 - 2020</vt:lpstr>
      <vt:lpstr>Que lectura aporta el SADER en Concordia?</vt:lpstr>
      <vt:lpstr>Transición demográfica avanzada y políticas públicas de inclusión social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10</cp:revision>
  <dcterms:created xsi:type="dcterms:W3CDTF">2021-10-03T11:16:10Z</dcterms:created>
  <dcterms:modified xsi:type="dcterms:W3CDTF">2021-10-06T12:02:30Z</dcterms:modified>
</cp:coreProperties>
</file>